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Raleway"/>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aleway-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aleway-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aleway-italic.fntdata"/><Relationship Id="rId6" Type="http://schemas.openxmlformats.org/officeDocument/2006/relationships/slide" Target="slides/slide1.xml"/><Relationship Id="rId18" Type="http://schemas.openxmlformats.org/officeDocument/2006/relationships/font" Target="fonts/Raleway-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Google Shape;137;g611180e42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611180e42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11180e42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11180e42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416014de5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16014de5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40d25c9f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40d25c9f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416014de5e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416014de5e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416014de5e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16014de5e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416014de5e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416014de5e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16014de5e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416014de5e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416014de5e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416014de5e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611180e42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611180e42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Autofit/>
          </a:bodyPr>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TW"/>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zh-TW"/>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mailto:reg@cloud.tcssh.tc.edu.tw" TargetMode="Externa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www.tcssh.tc.edu.tw/"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新進教師座談會</a:t>
            </a:r>
            <a:endParaRPr/>
          </a:p>
          <a:p>
            <a:pPr indent="0" lvl="0" marL="0" rtl="0" algn="l">
              <a:spcBef>
                <a:spcPts val="0"/>
              </a:spcBef>
              <a:spcAft>
                <a:spcPts val="0"/>
              </a:spcAft>
              <a:buNone/>
            </a:pPr>
            <a:r>
              <a:rPr lang="zh-TW"/>
              <a:t>註冊組注意事項</a:t>
            </a:r>
            <a:endParaRPr/>
          </a:p>
        </p:txBody>
      </p:sp>
      <p:sp>
        <p:nvSpPr>
          <p:cNvPr id="87" name="Google Shape;87;p13"/>
          <p:cNvSpPr txBox="1"/>
          <p:nvPr>
            <p:ph idx="1" type="subTitle"/>
          </p:nvPr>
        </p:nvSpPr>
        <p:spPr>
          <a:xfrm>
            <a:off x="3154975" y="2834125"/>
            <a:ext cx="5677200" cy="108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註冊組長吳清雲</a:t>
            </a:r>
            <a:endParaRPr/>
          </a:p>
          <a:p>
            <a:pPr indent="0" lvl="0" marL="0" rtl="0" algn="l">
              <a:spcBef>
                <a:spcPts val="0"/>
              </a:spcBef>
              <a:spcAft>
                <a:spcPts val="0"/>
              </a:spcAft>
              <a:buNone/>
            </a:pPr>
            <a:r>
              <a:rPr lang="zh-TW"/>
              <a:t>分機125</a:t>
            </a:r>
            <a:endParaRPr/>
          </a:p>
          <a:p>
            <a:pPr indent="0" lvl="0" marL="0" rtl="0" algn="l">
              <a:spcBef>
                <a:spcPts val="0"/>
              </a:spcBef>
              <a:spcAft>
                <a:spcPts val="0"/>
              </a:spcAft>
              <a:buNone/>
            </a:pPr>
            <a:r>
              <a:rPr lang="zh-TW"/>
              <a:t>email:reg@cloud.tcssh.tc.edu.tw</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請寄信給註冊組</a:t>
            </a:r>
            <a:endParaRPr/>
          </a:p>
        </p:txBody>
      </p:sp>
      <p:sp>
        <p:nvSpPr>
          <p:cNvPr id="141" name="Google Shape;141;p22"/>
          <p:cNvSpPr txBox="1"/>
          <p:nvPr>
            <p:ph idx="1" type="body"/>
          </p:nvPr>
        </p:nvSpPr>
        <p:spPr>
          <a:xfrm>
            <a:off x="729450" y="2078875"/>
            <a:ext cx="3921000" cy="26763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zh-TW" u="sng">
                <a:solidFill>
                  <a:schemeClr val="hlink"/>
                </a:solidFill>
                <a:hlinkClick r:id="rId3"/>
              </a:rPr>
              <a:t>reg@cloud.tcssh.tc.edu.tw</a:t>
            </a:r>
            <a:r>
              <a:rPr lang="zh-TW"/>
              <a:t>  （以下紅字請更改）</a:t>
            </a:r>
            <a:endParaRPr/>
          </a:p>
          <a:p>
            <a:pPr indent="0" lvl="0" marL="0" rtl="0" algn="l">
              <a:lnSpc>
                <a:spcPct val="100000"/>
              </a:lnSpc>
              <a:spcBef>
                <a:spcPts val="1600"/>
              </a:spcBef>
              <a:spcAft>
                <a:spcPts val="0"/>
              </a:spcAft>
              <a:buNone/>
            </a:pPr>
            <a:r>
              <a:rPr lang="zh-TW"/>
              <a:t>主旨：</a:t>
            </a:r>
            <a:r>
              <a:rPr lang="zh-TW">
                <a:solidFill>
                  <a:srgbClr val="FF0000"/>
                </a:solidFill>
              </a:rPr>
              <a:t>吳清雲</a:t>
            </a:r>
            <a:r>
              <a:rPr lang="zh-TW"/>
              <a:t>信箱</a:t>
            </a:r>
            <a:endParaRPr/>
          </a:p>
          <a:p>
            <a:pPr indent="0" lvl="0" marL="0" rtl="0" algn="l">
              <a:lnSpc>
                <a:spcPct val="100000"/>
              </a:lnSpc>
              <a:spcBef>
                <a:spcPts val="1600"/>
              </a:spcBef>
              <a:spcAft>
                <a:spcPts val="0"/>
              </a:spcAft>
              <a:buNone/>
            </a:pPr>
            <a:r>
              <a:rPr lang="zh-TW"/>
              <a:t>內容：聯絡電話：</a:t>
            </a:r>
            <a:r>
              <a:rPr lang="zh-TW">
                <a:solidFill>
                  <a:srgbClr val="FF0000"/>
                </a:solidFill>
              </a:rPr>
              <a:t>0911375871</a:t>
            </a:r>
            <a:endParaRPr>
              <a:solidFill>
                <a:srgbClr val="FF0000"/>
              </a:solidFill>
            </a:endParaRPr>
          </a:p>
          <a:p>
            <a:pPr indent="0" lvl="0" marL="0" rtl="0" algn="l">
              <a:lnSpc>
                <a:spcPct val="100000"/>
              </a:lnSpc>
              <a:spcBef>
                <a:spcPts val="1600"/>
              </a:spcBef>
              <a:spcAft>
                <a:spcPts val="0"/>
              </a:spcAft>
              <a:buNone/>
            </a:pPr>
            <a:r>
              <a:rPr lang="zh-TW"/>
              <a:t>教師編號：</a:t>
            </a:r>
            <a:r>
              <a:rPr lang="zh-TW">
                <a:solidFill>
                  <a:srgbClr val="FF0000"/>
                </a:solidFill>
              </a:rPr>
              <a:t>70023</a:t>
            </a:r>
            <a:endParaRPr>
              <a:solidFill>
                <a:srgbClr val="FF0000"/>
              </a:solidFill>
            </a:endParaRPr>
          </a:p>
          <a:p>
            <a:pPr indent="0" lvl="0" marL="0" rtl="0" algn="l">
              <a:lnSpc>
                <a:spcPct val="100000"/>
              </a:lnSpc>
              <a:spcBef>
                <a:spcPts val="1600"/>
              </a:spcBef>
              <a:spcAft>
                <a:spcPts val="0"/>
              </a:spcAft>
              <a:buNone/>
            </a:pPr>
            <a:r>
              <a:rPr lang="zh-TW"/>
              <a:t>任教科目：</a:t>
            </a:r>
            <a:r>
              <a:rPr lang="zh-TW">
                <a:solidFill>
                  <a:srgbClr val="FF0000"/>
                </a:solidFill>
              </a:rPr>
              <a:t>電腦銜接課程</a:t>
            </a:r>
            <a:endParaRPr>
              <a:solidFill>
                <a:srgbClr val="FF0000"/>
              </a:solidFill>
            </a:endParaRPr>
          </a:p>
          <a:p>
            <a:pPr indent="0" lvl="0" marL="0" rtl="0" algn="l">
              <a:lnSpc>
                <a:spcPct val="100000"/>
              </a:lnSpc>
              <a:spcBef>
                <a:spcPts val="1600"/>
              </a:spcBef>
              <a:spcAft>
                <a:spcPts val="0"/>
              </a:spcAft>
              <a:buNone/>
            </a:pPr>
            <a:r>
              <a:rPr lang="zh-TW"/>
              <a:t>email:</a:t>
            </a:r>
            <a:r>
              <a:rPr lang="zh-TW">
                <a:solidFill>
                  <a:srgbClr val="FF0000"/>
                </a:solidFill>
              </a:rPr>
              <a:t>cjwu@cloud.tcssh.tc.edu.tw</a:t>
            </a:r>
            <a:endParaRPr>
              <a:solidFill>
                <a:srgbClr val="FF0000"/>
              </a:solidFill>
            </a:endParaRPr>
          </a:p>
          <a:p>
            <a:pPr indent="0" lvl="0" marL="0" rtl="0" algn="l">
              <a:spcBef>
                <a:spcPts val="1600"/>
              </a:spcBef>
              <a:spcAft>
                <a:spcPts val="1600"/>
              </a:spcAft>
              <a:buNone/>
            </a:pPr>
            <a:r>
              <a:t/>
            </a:r>
            <a:endParaRPr/>
          </a:p>
        </p:txBody>
      </p:sp>
      <p:pic>
        <p:nvPicPr>
          <p:cNvPr id="142" name="Google Shape;142;p22"/>
          <p:cNvPicPr preferRelativeResize="0"/>
          <p:nvPr/>
        </p:nvPicPr>
        <p:blipFill>
          <a:blip r:embed="rId4">
            <a:alphaModFix/>
          </a:blip>
          <a:stretch>
            <a:fillRect/>
          </a:stretch>
        </p:blipFill>
        <p:spPr>
          <a:xfrm>
            <a:off x="4881941" y="38825"/>
            <a:ext cx="2893219" cy="51435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學習歷程網站操作</a:t>
            </a:r>
            <a:endParaRPr/>
          </a:p>
        </p:txBody>
      </p:sp>
      <p:sp>
        <p:nvSpPr>
          <p:cNvPr id="148" name="Google Shape;148;p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二中網站</a:t>
            </a:r>
            <a:endParaRPr/>
          </a:p>
          <a:p>
            <a:pPr indent="0" lvl="0" marL="0" rtl="0" algn="l">
              <a:spcBef>
                <a:spcPts val="1600"/>
              </a:spcBef>
              <a:spcAft>
                <a:spcPts val="0"/>
              </a:spcAft>
              <a:buNone/>
            </a:pPr>
            <a:r>
              <a:rPr lang="zh-TW" u="sng">
                <a:solidFill>
                  <a:schemeClr val="hlink"/>
                </a:solidFill>
                <a:hlinkClick r:id="rId3"/>
              </a:rPr>
              <a:t>http://www.tcssh.tc.edu.tw/</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成績</a:t>
            </a:r>
            <a:endParaRPr/>
          </a:p>
        </p:txBody>
      </p:sp>
      <p:sp>
        <p:nvSpPr>
          <p:cNvPr id="93" name="Google Shape;93;p14"/>
          <p:cNvSpPr txBox="1"/>
          <p:nvPr>
            <p:ph idx="1" type="body"/>
          </p:nvPr>
        </p:nvSpPr>
        <p:spPr>
          <a:xfrm>
            <a:off x="729450" y="2078875"/>
            <a:ext cx="7688700" cy="22404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Clr>
                <a:schemeClr val="dk1"/>
              </a:buClr>
              <a:buSzPts val="1800"/>
              <a:buChar char="●"/>
            </a:pPr>
            <a:r>
              <a:rPr lang="zh-TW" sz="1800">
                <a:solidFill>
                  <a:schemeClr val="dk1"/>
                </a:solidFill>
              </a:rPr>
              <a:t>平時</a:t>
            </a:r>
            <a:r>
              <a:rPr lang="zh-TW" sz="1800">
                <a:solidFill>
                  <a:schemeClr val="dk1"/>
                </a:solidFill>
              </a:rPr>
              <a:t>成績計算及輸入:</a:t>
            </a:r>
            <a:endParaRPr sz="1800">
              <a:solidFill>
                <a:schemeClr val="dk1"/>
              </a:solidFill>
            </a:endParaRPr>
          </a:p>
          <a:p>
            <a:pPr indent="0" lvl="0" marL="457200" rtl="0" algn="l">
              <a:lnSpc>
                <a:spcPct val="100000"/>
              </a:lnSpc>
              <a:spcBef>
                <a:spcPts val="0"/>
              </a:spcBef>
              <a:spcAft>
                <a:spcPts val="0"/>
              </a:spcAft>
              <a:buNone/>
            </a:pPr>
            <a:r>
              <a:rPr lang="zh-TW" sz="1800">
                <a:solidFill>
                  <a:schemeClr val="dk1"/>
                </a:solidFill>
              </a:rPr>
              <a:t>可自行用excel計算或利用系統計算</a:t>
            </a: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lang="zh-TW" sz="1800">
                <a:solidFill>
                  <a:schemeClr val="dk1"/>
                </a:solidFill>
              </a:rPr>
              <a:t>期中考成績輸入:</a:t>
            </a:r>
            <a:endParaRPr sz="1800">
              <a:solidFill>
                <a:schemeClr val="dk1"/>
              </a:solidFill>
            </a:endParaRPr>
          </a:p>
          <a:p>
            <a:pPr indent="0" lvl="0" marL="457200" rtl="0" algn="l">
              <a:lnSpc>
                <a:spcPct val="100000"/>
              </a:lnSpc>
              <a:spcBef>
                <a:spcPts val="0"/>
              </a:spcBef>
              <a:spcAft>
                <a:spcPts val="0"/>
              </a:spcAft>
              <a:buNone/>
            </a:pPr>
            <a:r>
              <a:rPr lang="zh-TW" sz="1800">
                <a:solidFill>
                  <a:schemeClr val="dk1"/>
                </a:solidFill>
              </a:rPr>
              <a:t>請參考學校行事曆(約在期中考後2天內輸入</a:t>
            </a:r>
            <a:endParaRPr sz="1800">
              <a:solidFill>
                <a:schemeClr val="dk1"/>
              </a:solidFill>
            </a:endParaRPr>
          </a:p>
          <a:p>
            <a:pPr indent="-342900" lvl="0" marL="457200" rtl="0" algn="l">
              <a:lnSpc>
                <a:spcPct val="100000"/>
              </a:lnSpc>
              <a:spcBef>
                <a:spcPts val="0"/>
              </a:spcBef>
              <a:spcAft>
                <a:spcPts val="0"/>
              </a:spcAft>
              <a:buClr>
                <a:schemeClr val="dk1"/>
              </a:buClr>
              <a:buSzPts val="1800"/>
              <a:buChar char="●"/>
            </a:pPr>
            <a:r>
              <a:rPr lang="zh-TW" sz="1800">
                <a:solidFill>
                  <a:schemeClr val="dk1"/>
                </a:solidFill>
              </a:rPr>
              <a:t>期末考成績輸入及學期成績計算:</a:t>
            </a:r>
            <a:endParaRPr sz="1800">
              <a:solidFill>
                <a:schemeClr val="dk1"/>
              </a:solidFill>
            </a:endParaRPr>
          </a:p>
          <a:p>
            <a:pPr indent="0" lvl="0" marL="457200" rtl="0" algn="l">
              <a:lnSpc>
                <a:spcPct val="100000"/>
              </a:lnSpc>
              <a:spcBef>
                <a:spcPts val="0"/>
              </a:spcBef>
              <a:spcAft>
                <a:spcPts val="0"/>
              </a:spcAft>
              <a:buNone/>
            </a:pPr>
            <a:r>
              <a:rPr lang="zh-TW" sz="1800">
                <a:solidFill>
                  <a:schemeClr val="dk1"/>
                </a:solidFill>
              </a:rPr>
              <a:t>請參考行事曆，除線上輸入成績外，</a:t>
            </a:r>
            <a:r>
              <a:rPr lang="zh-TW" sz="1800">
                <a:solidFill>
                  <a:srgbClr val="FF0000"/>
                </a:solidFill>
              </a:rPr>
              <a:t>請列印紙稿簽名後交註冊組保</a:t>
            </a:r>
            <a:r>
              <a:rPr lang="zh-TW" sz="1800">
                <a:solidFill>
                  <a:schemeClr val="dk1"/>
                </a:solidFill>
              </a:rPr>
              <a:t>管。</a:t>
            </a:r>
            <a:endParaRPr sz="1800">
              <a:solidFill>
                <a:schemeClr val="dk1"/>
              </a:solidFill>
            </a:endParaRPr>
          </a:p>
          <a:p>
            <a:pPr indent="0" lvl="0" marL="0" rtl="0" algn="l">
              <a:lnSpc>
                <a:spcPct val="100000"/>
              </a:lnSpc>
              <a:spcBef>
                <a:spcPts val="0"/>
              </a:spcBef>
              <a:spcAft>
                <a:spcPts val="0"/>
              </a:spcAft>
              <a:buClr>
                <a:schemeClr val="dk1"/>
              </a:buClr>
              <a:buSzPts val="1100"/>
              <a:buFont typeface="Arial"/>
              <a:buNone/>
            </a:pPr>
            <a:r>
              <a:t/>
            </a:r>
            <a:endParaRPr sz="2800">
              <a:solidFill>
                <a:schemeClr val="dk1"/>
              </a:solidFil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b="0" lang="zh-TW" sz="3000">
                <a:solidFill>
                  <a:schemeClr val="accent1"/>
                </a:solidFill>
                <a:latin typeface="Lato"/>
                <a:ea typeface="Lato"/>
                <a:cs typeface="Lato"/>
                <a:sym typeface="Lato"/>
              </a:rPr>
              <a:t>學生學業成績更正申請表</a:t>
            </a:r>
            <a:endParaRPr/>
          </a:p>
        </p:txBody>
      </p:sp>
      <p:sp>
        <p:nvSpPr>
          <p:cNvPr id="99" name="Google Shape;99;p15"/>
          <p:cNvSpPr txBox="1"/>
          <p:nvPr>
            <p:ph idx="1" type="body"/>
          </p:nvPr>
        </p:nvSpPr>
        <p:spPr>
          <a:xfrm>
            <a:off x="729450" y="2078875"/>
            <a:ext cx="7688700" cy="29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3000"/>
              <a:t>1.先到教務處註冊組拿學生學業成績更正申請表→請該科 老師寫 上正確分數→該科老師簽名→拿 回註冊組修正分數</a:t>
            </a:r>
            <a:endParaRPr sz="3000"/>
          </a:p>
          <a:p>
            <a:pPr indent="0" lvl="0" marL="0" rtl="0" algn="l">
              <a:spcBef>
                <a:spcPts val="1600"/>
              </a:spcBef>
              <a:spcAft>
                <a:spcPts val="1600"/>
              </a:spcAft>
              <a:buNone/>
            </a:pPr>
            <a:r>
              <a:rPr lang="zh-TW" sz="3000"/>
              <a:t> 2.從發布成績始，三日內完成成績勘誤。 逾期不受理。</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成績繳交規定暨成績計算辦法 期中考請假</a:t>
            </a:r>
            <a:endParaRPr/>
          </a:p>
        </p:txBody>
      </p:sp>
      <p:sp>
        <p:nvSpPr>
          <p:cNvPr id="105" name="Google Shape;105;p16"/>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學生請假之成績處理方式說明 :</a:t>
            </a:r>
            <a:br>
              <a:rPr lang="zh-TW"/>
            </a:br>
            <a:br>
              <a:rPr lang="zh-TW"/>
            </a:br>
            <a:r>
              <a:rPr lang="zh-TW"/>
              <a:t>ㄧ、期中考因公、喪、病請假者，成績處理方式如下：(註冊組會通知假別)</a:t>
            </a:r>
            <a:br>
              <a:rPr lang="zh-TW"/>
            </a:br>
            <a:r>
              <a:rPr lang="zh-TW"/>
              <a:t>網頁中 該次成績代號為-3。</a:t>
            </a:r>
            <a:endParaRPr/>
          </a:p>
          <a:p>
            <a:pPr indent="0" lvl="0" marL="0" rtl="0" algn="l">
              <a:spcBef>
                <a:spcPts val="1600"/>
              </a:spcBef>
              <a:spcAft>
                <a:spcPts val="1600"/>
              </a:spcAft>
              <a:buNone/>
            </a:pPr>
            <a:r>
              <a:rPr lang="zh-TW"/>
              <a:t> 因公、喪、病請假者，該次考試成績不予登記，若無期中考成績，則該科成績以比例換算如下:例如平常40%，期末 30%，缺期中考之 30%，則以「總分除以 0.70」來換算學期成績。</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成績繳交規定暨成績計算辦法 </a:t>
            </a:r>
            <a:r>
              <a:rPr lang="zh-TW"/>
              <a:t>期末考請假</a:t>
            </a:r>
            <a:endParaRPr/>
          </a:p>
        </p:txBody>
      </p:sp>
      <p:sp>
        <p:nvSpPr>
          <p:cNvPr id="111" name="Google Shape;111;p17"/>
          <p:cNvSpPr txBox="1"/>
          <p:nvPr>
            <p:ph idx="1" type="body"/>
          </p:nvPr>
        </p:nvSpPr>
        <p:spPr>
          <a:xfrm>
            <a:off x="729450" y="2078875"/>
            <a:ext cx="7688700" cy="14427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zh-TW"/>
              <a:t>註冊組會通知假別</a:t>
            </a:r>
            <a:endParaRPr/>
          </a:p>
          <a:p>
            <a:pPr indent="-311150" lvl="0" marL="457200" rtl="0" algn="l">
              <a:spcBef>
                <a:spcPts val="1600"/>
              </a:spcBef>
              <a:spcAft>
                <a:spcPts val="0"/>
              </a:spcAft>
              <a:buSzPts val="1300"/>
              <a:buChar char="●"/>
            </a:pPr>
            <a:r>
              <a:rPr lang="zh-TW"/>
              <a:t>公假者不計期末考成績，學期成績以比率換算。喪、病假者需參加補考。</a:t>
            </a:r>
            <a:br>
              <a:rPr lang="zh-TW"/>
            </a:br>
            <a:r>
              <a:rPr lang="zh-TW"/>
              <a:t>以補考成績為期末考成績(最高60分計), 請教師於補考二日後合併計算學期成績, 交予註冊組登錄。</a:t>
            </a:r>
            <a:endParaRPr/>
          </a:p>
          <a:p>
            <a:pPr indent="-311150" lvl="0" marL="457200" rtl="0" algn="l">
              <a:spcBef>
                <a:spcPts val="0"/>
              </a:spcBef>
              <a:spcAft>
                <a:spcPts val="0"/>
              </a:spcAft>
              <a:buSzPts val="1300"/>
              <a:buChar char="●"/>
            </a:pPr>
            <a:r>
              <a:rPr lang="zh-TW"/>
              <a:t>未依規定完成請假手續者, 該次考試成績以零分計算。</a:t>
            </a:r>
            <a:br>
              <a:rPr lang="zh-TW"/>
            </a:br>
            <a:r>
              <a:rPr lang="zh-TW"/>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445025"/>
            <a:ext cx="8520600" cy="1161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學期成績及格標準及分數進位原則(只限學期成績，不</a:t>
            </a:r>
            <a:br>
              <a:rPr lang="zh-TW"/>
            </a:br>
            <a:r>
              <a:rPr lang="zh-TW"/>
              <a:t>含各段考成績)</a:t>
            </a:r>
            <a:endParaRPr/>
          </a:p>
        </p:txBody>
      </p:sp>
      <p:sp>
        <p:nvSpPr>
          <p:cNvPr id="117" name="Google Shape;117;p18"/>
          <p:cNvSpPr txBox="1"/>
          <p:nvPr>
            <p:ph idx="1" type="body"/>
          </p:nvPr>
        </p:nvSpPr>
        <p:spPr>
          <a:xfrm>
            <a:off x="311700" y="1415400"/>
            <a:ext cx="8722800" cy="3153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zh-TW"/>
              <a:t>.各種升學優待辦法入學之政府派赴國外工作人員子女、退伍軍人、僑生、蒙藏學生、外國學生、重大災害地區學生、</a:t>
            </a:r>
            <a:r>
              <a:rPr lang="zh-TW">
                <a:solidFill>
                  <a:srgbClr val="FF0000"/>
                </a:solidFill>
              </a:rPr>
              <a:t>原住民</a:t>
            </a:r>
            <a:r>
              <a:rPr lang="zh-TW"/>
              <a:t>及境外優秀科技人才子女：入學第一年以 40 分為及格，第二年以 50 分為及格，第三年以後以 60 分為及格。</a:t>
            </a:r>
            <a:endParaRPr/>
          </a:p>
          <a:p>
            <a:pPr indent="-311150" lvl="0" marL="457200" rtl="0" algn="l">
              <a:spcBef>
                <a:spcPts val="0"/>
              </a:spcBef>
              <a:spcAft>
                <a:spcPts val="0"/>
              </a:spcAft>
              <a:buSzPts val="1300"/>
              <a:buChar char="●"/>
            </a:pPr>
            <a:r>
              <a:rPr lang="zh-TW"/>
              <a:t>身心障礙學生之成績評量，由學校依特殊教育法第二十八條所定個別化教育計畫之評量方式定之。</a:t>
            </a:r>
            <a:endParaRPr/>
          </a:p>
          <a:p>
            <a:pPr indent="-311150" lvl="0" marL="457200" rtl="0" algn="l">
              <a:spcBef>
                <a:spcPts val="0"/>
              </a:spcBef>
              <a:spcAft>
                <a:spcPts val="0"/>
              </a:spcAft>
              <a:buSzPts val="1300"/>
              <a:buChar char="●"/>
            </a:pPr>
            <a:r>
              <a:rPr lang="zh-TW"/>
              <a:t>依中等以上學校運動成績優良升學輔導辦法規定入學之</a:t>
            </a:r>
            <a:r>
              <a:rPr lang="zh-TW">
                <a:solidFill>
                  <a:srgbClr val="FF0000"/>
                </a:solidFill>
              </a:rPr>
              <a:t>運動成績優良學生</a:t>
            </a:r>
            <a:r>
              <a:rPr lang="zh-TW"/>
              <a:t>：初入學第一年、第二年以 40分為及格，第三年以後以 50 分為及格。</a:t>
            </a:r>
            <a:endParaRPr/>
          </a:p>
          <a:p>
            <a:pPr indent="-311150" lvl="0" marL="457200" rtl="0" algn="l">
              <a:spcBef>
                <a:spcPts val="0"/>
              </a:spcBef>
              <a:spcAft>
                <a:spcPts val="0"/>
              </a:spcAft>
              <a:buSzPts val="1300"/>
              <a:buChar char="●"/>
            </a:pPr>
            <a:r>
              <a:rPr lang="zh-TW"/>
              <a:t>一般生</a:t>
            </a:r>
            <a:r>
              <a:rPr lang="zh-TW"/>
              <a:t> </a:t>
            </a:r>
            <a:r>
              <a:rPr lang="zh-TW" strike="sngStrike">
                <a:solidFill>
                  <a:srgbClr val="FF0000"/>
                </a:solidFill>
              </a:rPr>
              <a:t>59 分無條件</a:t>
            </a:r>
            <a:r>
              <a:rPr lang="zh-TW"/>
              <a:t>以 60 分登錄，可獲該科學分。</a:t>
            </a:r>
            <a:endParaRPr/>
          </a:p>
          <a:p>
            <a:pPr indent="-311150" lvl="0" marL="457200" rtl="0" algn="l">
              <a:spcBef>
                <a:spcPts val="0"/>
              </a:spcBef>
              <a:spcAft>
                <a:spcPts val="0"/>
              </a:spcAft>
              <a:buSzPts val="1300"/>
              <a:buChar char="●"/>
            </a:pPr>
            <a:r>
              <a:rPr lang="zh-TW"/>
              <a:t>特殊身分學生，</a:t>
            </a:r>
            <a:r>
              <a:rPr lang="zh-TW" strike="sngStrike">
                <a:solidFill>
                  <a:srgbClr val="FF0000"/>
                </a:solidFill>
              </a:rPr>
              <a:t>臨界值 49 分或 39 分，</a:t>
            </a:r>
            <a:r>
              <a:rPr lang="zh-TW"/>
              <a:t>以 50 分或 40 分登錄，可獲該科學分。</a:t>
            </a:r>
            <a:endParaRPr/>
          </a:p>
          <a:p>
            <a:pPr indent="-311150" lvl="0" marL="457200" rtl="0" algn="l">
              <a:spcBef>
                <a:spcPts val="0"/>
              </a:spcBef>
              <a:spcAft>
                <a:spcPts val="0"/>
              </a:spcAft>
              <a:buSzPts val="1300"/>
              <a:buChar char="●"/>
            </a:pPr>
            <a:r>
              <a:rPr lang="zh-TW"/>
              <a:t>各科學期成績以整數計算，不可有小數點，請先自行四捨五入至整數位。</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學年成績及格標準及分數進位原則</a:t>
            </a:r>
            <a:br>
              <a:rPr lang="zh-TW"/>
            </a:br>
            <a:endParaRPr/>
          </a:p>
        </p:txBody>
      </p:sp>
      <p:sp>
        <p:nvSpPr>
          <p:cNvPr id="123" name="Google Shape;123;p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zh-TW"/>
              <a:t>1.學年平均成績逕由註冊組計算。</a:t>
            </a:r>
            <a:br>
              <a:rPr lang="zh-TW"/>
            </a:br>
            <a:r>
              <a:rPr lang="zh-TW"/>
              <a:t>2.學年成績計算由上、下學期學業成績平均四捨五入</a:t>
            </a:r>
            <a:r>
              <a:rPr lang="zh-TW">
                <a:solidFill>
                  <a:srgbClr val="FF0000"/>
                </a:solidFill>
              </a:rPr>
              <a:t>至小數點後一位</a:t>
            </a:r>
            <a:r>
              <a:rPr lang="zh-TW"/>
              <a:t>數為原則。</a:t>
            </a:r>
            <a:br>
              <a:rPr lang="zh-TW"/>
            </a:br>
            <a:r>
              <a:rPr lang="zh-TW"/>
              <a:t>3.學年平均成績達 </a:t>
            </a:r>
            <a:r>
              <a:rPr lang="zh-TW" strike="sngStrike">
                <a:solidFill>
                  <a:srgbClr val="FF0000"/>
                </a:solidFill>
              </a:rPr>
              <a:t>59 分(含 58.5 以上進位)、49 分(含 48.5 以上進位)及 39 分(含 38.5 以上進位)者，則符</a:t>
            </a:r>
            <a:br>
              <a:rPr lang="zh-TW" strike="sngStrike">
                <a:solidFill>
                  <a:srgbClr val="FF0000"/>
                </a:solidFill>
              </a:rPr>
            </a:br>
            <a:r>
              <a:rPr lang="zh-TW" strike="sngStrike">
                <a:solidFill>
                  <a:srgbClr val="FF0000"/>
                </a:solidFill>
              </a:rPr>
              <a:t>合</a:t>
            </a:r>
            <a:r>
              <a:rPr lang="zh-TW"/>
              <a:t>及格標準，</a:t>
            </a:r>
            <a:r>
              <a:rPr lang="zh-TW" strike="sngStrike">
                <a:solidFill>
                  <a:srgbClr val="FF0000"/>
                </a:solidFill>
              </a:rPr>
              <a:t>但仍</a:t>
            </a:r>
            <a:r>
              <a:rPr lang="zh-TW"/>
              <a:t>以原成績登錄。</a:t>
            </a:r>
            <a:br>
              <a:rPr lang="zh-TW"/>
            </a:b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zh-TW"/>
              <a:t>補考</a:t>
            </a:r>
            <a:endParaRPr/>
          </a:p>
        </p:txBody>
      </p:sp>
      <p:sp>
        <p:nvSpPr>
          <p:cNvPr id="129" name="Google Shape;129;p20"/>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solidFill>
                  <a:schemeClr val="dk1"/>
                </a:solidFill>
              </a:rPr>
              <a:t>學生學期學業成績未達前述及格基準之科目，其成績達下列基準者應予補考 </a:t>
            </a:r>
            <a:endParaRPr>
              <a:solidFill>
                <a:schemeClr val="dk1"/>
              </a:solidFill>
            </a:endParaRPr>
          </a:p>
          <a:p>
            <a:pPr indent="-311150" lvl="0" marL="457200" rtl="0" algn="l">
              <a:spcBef>
                <a:spcPts val="1600"/>
              </a:spcBef>
              <a:spcAft>
                <a:spcPts val="0"/>
              </a:spcAft>
              <a:buClr>
                <a:schemeClr val="dk1"/>
              </a:buClr>
              <a:buSzPts val="1300"/>
              <a:buChar char="●"/>
            </a:pPr>
            <a:r>
              <a:rPr lang="zh-TW">
                <a:solidFill>
                  <a:schemeClr val="dk1"/>
                </a:solidFill>
              </a:rPr>
              <a:t>一般生：四十分。</a:t>
            </a:r>
            <a:endParaRPr>
              <a:solidFill>
                <a:schemeClr val="dk1"/>
              </a:solidFill>
            </a:endParaRPr>
          </a:p>
          <a:p>
            <a:pPr indent="-311150" lvl="0" marL="457200" rtl="0" algn="l">
              <a:spcBef>
                <a:spcPts val="0"/>
              </a:spcBef>
              <a:spcAft>
                <a:spcPts val="0"/>
              </a:spcAft>
              <a:buClr>
                <a:schemeClr val="dk1"/>
              </a:buClr>
              <a:buSzPts val="1300"/>
              <a:buChar char="●"/>
            </a:pPr>
            <a:r>
              <a:rPr lang="zh-TW">
                <a:solidFill>
                  <a:schemeClr val="dk1"/>
                </a:solidFill>
              </a:rPr>
              <a:t>及格分數為四十分者：三十分；及格分數為五十分或六十分者：四十分。</a:t>
            </a:r>
            <a:endParaRPr>
              <a:solidFill>
                <a:schemeClr val="dk1"/>
              </a:solidFill>
            </a:endParaRPr>
          </a:p>
          <a:p>
            <a:pPr indent="-311150" lvl="0" marL="457200" rtl="0" algn="l">
              <a:spcBef>
                <a:spcPts val="0"/>
              </a:spcBef>
              <a:spcAft>
                <a:spcPts val="0"/>
              </a:spcAft>
              <a:buClr>
                <a:schemeClr val="dk1"/>
              </a:buClr>
              <a:buSzPts val="1300"/>
              <a:buChar char="●"/>
            </a:pPr>
            <a:r>
              <a:rPr lang="zh-TW">
                <a:solidFill>
                  <a:schemeClr val="dk1"/>
                </a:solidFill>
              </a:rPr>
              <a:t>依各學期末所訂寒暑假行事曆中規定日期辦理。</a:t>
            </a:r>
            <a:endParaRPr>
              <a:solidFill>
                <a:schemeClr val="dk1"/>
              </a:solidFill>
            </a:endParaRPr>
          </a:p>
          <a:p>
            <a:pPr indent="-311150" lvl="0" marL="457200" rtl="0" algn="l">
              <a:spcBef>
                <a:spcPts val="0"/>
              </a:spcBef>
              <a:spcAft>
                <a:spcPts val="0"/>
              </a:spcAft>
              <a:buClr>
                <a:schemeClr val="dk1"/>
              </a:buClr>
              <a:buSzPts val="1300"/>
              <a:buChar char="●"/>
            </a:pPr>
            <a:r>
              <a:rPr lang="zh-TW">
                <a:solidFill>
                  <a:schemeClr val="dk1"/>
                </a:solidFill>
              </a:rPr>
              <a:t>補考成績逕由註冊組登錄。</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a:t>任教高一（108新課綱）老師注意事項　</a:t>
            </a:r>
            <a:endParaRPr/>
          </a:p>
        </p:txBody>
      </p:sp>
      <p:sp>
        <p:nvSpPr>
          <p:cNvPr id="135" name="Google Shape;135;p2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zh-TW" sz="1800"/>
              <a:t>依新課綱規定任課老師需幫學生所提出之任教科目課程學習成果進行認證，目前學校認證網站是以學校教師編號及成績登錄網站密碼進入</a:t>
            </a:r>
            <a:endParaRPr sz="1800"/>
          </a:p>
          <a:p>
            <a:pPr indent="0" lvl="0" marL="0" rtl="0" algn="l">
              <a:spcBef>
                <a:spcPts val="1600"/>
              </a:spcBef>
              <a:spcAft>
                <a:spcPts val="0"/>
              </a:spcAft>
              <a:buNone/>
            </a:pPr>
            <a:r>
              <a:rPr lang="zh-TW" sz="1800"/>
              <a:t>請記得在認證截止前對任課班級學生所提出之課程學習成果進行認證（若非課程學習成果可退回給學生）</a:t>
            </a:r>
            <a:endParaRPr sz="1800"/>
          </a:p>
          <a:p>
            <a:pPr indent="0" lvl="0" marL="0" rtl="0" algn="l">
              <a:spcBef>
                <a:spcPts val="1600"/>
              </a:spcBef>
              <a:spcAft>
                <a:spcPts val="1600"/>
              </a:spcAft>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