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57" r:id="rId4"/>
    <p:sldId id="258" r:id="rId5"/>
    <p:sldId id="259" r:id="rId6"/>
    <p:sldId id="260" r:id="rId7"/>
    <p:sldId id="262" r:id="rId8"/>
    <p:sldId id="269" r:id="rId9"/>
    <p:sldId id="263" r:id="rId10"/>
    <p:sldId id="264" r:id="rId11"/>
    <p:sldId id="265" r:id="rId12"/>
    <p:sldId id="266" r:id="rId13"/>
    <p:sldId id="267" r:id="rId14"/>
    <p:sldId id="270" r:id="rId15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30" autoAdjust="0"/>
    <p:restoredTop sz="95226" autoAdjust="0"/>
  </p:normalViewPr>
  <p:slideViewPr>
    <p:cSldViewPr snapToGrid="0">
      <p:cViewPr varScale="1">
        <p:scale>
          <a:sx n="86" d="100"/>
          <a:sy n="86" d="100"/>
        </p:scale>
        <p:origin x="33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1DA64-1A2C-49BA-A15D-CF77455A9F72}" type="datetimeFigureOut">
              <a:rPr lang="zh-TW" altLang="en-US" smtClean="0"/>
              <a:t>2016/4/7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45A8D-848E-4FF3-B9E0-0C2F369F40D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83440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1DA64-1A2C-49BA-A15D-CF77455A9F72}" type="datetimeFigureOut">
              <a:rPr lang="zh-TW" altLang="en-US" smtClean="0"/>
              <a:t>2016/4/7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45A8D-848E-4FF3-B9E0-0C2F369F40D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8628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1DA64-1A2C-49BA-A15D-CF77455A9F72}" type="datetimeFigureOut">
              <a:rPr lang="zh-TW" altLang="en-US" smtClean="0"/>
              <a:t>2016/4/7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45A8D-848E-4FF3-B9E0-0C2F369F40D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7770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1DA64-1A2C-49BA-A15D-CF77455A9F72}" type="datetimeFigureOut">
              <a:rPr lang="zh-TW" altLang="en-US" smtClean="0"/>
              <a:t>2016/4/7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45A8D-848E-4FF3-B9E0-0C2F369F40D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55824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1DA64-1A2C-49BA-A15D-CF77455A9F72}" type="datetimeFigureOut">
              <a:rPr lang="zh-TW" altLang="en-US" smtClean="0"/>
              <a:t>2016/4/7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45A8D-848E-4FF3-B9E0-0C2F369F40D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53494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1DA64-1A2C-49BA-A15D-CF77455A9F72}" type="datetimeFigureOut">
              <a:rPr lang="zh-TW" altLang="en-US" smtClean="0"/>
              <a:t>2016/4/7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45A8D-848E-4FF3-B9E0-0C2F369F40D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93018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1DA64-1A2C-49BA-A15D-CF77455A9F72}" type="datetimeFigureOut">
              <a:rPr lang="zh-TW" altLang="en-US" smtClean="0"/>
              <a:t>2016/4/7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45A8D-848E-4FF3-B9E0-0C2F369F40D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88512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1DA64-1A2C-49BA-A15D-CF77455A9F72}" type="datetimeFigureOut">
              <a:rPr lang="zh-TW" altLang="en-US" smtClean="0"/>
              <a:t>2016/4/7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45A8D-848E-4FF3-B9E0-0C2F369F40D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608250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1DA64-1A2C-49BA-A15D-CF77455A9F72}" type="datetimeFigureOut">
              <a:rPr lang="zh-TW" altLang="en-US" smtClean="0"/>
              <a:t>2016/4/7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45A8D-848E-4FF3-B9E0-0C2F369F40D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050925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1DA64-1A2C-49BA-A15D-CF77455A9F72}" type="datetimeFigureOut">
              <a:rPr lang="zh-TW" altLang="en-US" smtClean="0"/>
              <a:t>2016/4/7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45A8D-848E-4FF3-B9E0-0C2F369F40D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28285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1DA64-1A2C-49BA-A15D-CF77455A9F72}" type="datetimeFigureOut">
              <a:rPr lang="zh-TW" altLang="en-US" smtClean="0"/>
              <a:t>2016/4/7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45A8D-848E-4FF3-B9E0-0C2F369F40D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76095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F1DA64-1A2C-49BA-A15D-CF77455A9F72}" type="datetimeFigureOut">
              <a:rPr lang="zh-TW" altLang="en-US" smtClean="0"/>
              <a:t>2016/4/7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145A8D-848E-4FF3-B9E0-0C2F369F40D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58657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822664" y="328473"/>
            <a:ext cx="9144000" cy="2387600"/>
          </a:xfrm>
        </p:spPr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精緻網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754819" y="3122644"/>
            <a:ext cx="9144000" cy="2772129"/>
          </a:xfrm>
        </p:spPr>
        <p:txBody>
          <a:bodyPr>
            <a:normAutofit/>
          </a:bodyPr>
          <a:lstStyle/>
          <a:p>
            <a:r>
              <a:rPr lang="zh-TW" altLang="en-US" sz="4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學校端</a:t>
            </a:r>
            <a:r>
              <a:rPr lang="en-US" altLang="zh-TW" sz="4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4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證書認證相關作業</a:t>
            </a:r>
            <a:endParaRPr lang="en-US" altLang="zh-TW" sz="4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       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    一</a:t>
            </a:r>
            <a:r>
              <a:rPr lang="en-US" altLang="zh-TW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實作認證維護</a:t>
            </a:r>
            <a:r>
              <a:rPr lang="en-US" altLang="zh-TW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完成評鑑後之認證勾選</a:t>
            </a:r>
            <a:endParaRPr lang="en-US" altLang="zh-TW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二</a:t>
            </a:r>
            <a:r>
              <a:rPr lang="en-US" altLang="zh-TW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申請評鑑證書</a:t>
            </a:r>
            <a:r>
              <a:rPr lang="en-US" altLang="zh-TW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申請證書之提交</a:t>
            </a:r>
            <a:endParaRPr lang="zh-TW" altLang="en-US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43878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6605" y="54407"/>
            <a:ext cx="10515600" cy="753461"/>
          </a:xfrm>
        </p:spPr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二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申請評鑑證書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申請證書之提交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2046"/>
            <a:ext cx="8037103" cy="5788350"/>
          </a:xfrm>
        </p:spPr>
      </p:pic>
      <p:sp>
        <p:nvSpPr>
          <p:cNvPr id="5" name="矩形 4"/>
          <p:cNvSpPr/>
          <p:nvPr/>
        </p:nvSpPr>
        <p:spPr>
          <a:xfrm>
            <a:off x="2220896" y="3555451"/>
            <a:ext cx="1677880" cy="27077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2220896" y="4128116"/>
            <a:ext cx="362506" cy="26780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81451" y="1890944"/>
            <a:ext cx="3817325" cy="8611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dirty="0" smtClean="0"/>
              <a:t>1.</a:t>
            </a:r>
            <a:r>
              <a:rPr lang="zh-TW" altLang="en-US" dirty="0" smtClean="0"/>
              <a:t>參與計畫學年度</a:t>
            </a:r>
            <a:r>
              <a:rPr lang="en-US" altLang="zh-TW" dirty="0" smtClean="0"/>
              <a:t>:</a:t>
            </a:r>
            <a:r>
              <a:rPr lang="zh-TW" altLang="en-US" dirty="0" smtClean="0"/>
              <a:t>可勾選快速搜尋</a:t>
            </a:r>
            <a:endParaRPr lang="en-US" altLang="zh-TW" dirty="0" smtClean="0"/>
          </a:p>
          <a:p>
            <a:r>
              <a:rPr lang="en-US" altLang="zh-TW" dirty="0" smtClean="0"/>
              <a:t>2.</a:t>
            </a:r>
            <a:r>
              <a:rPr lang="zh-TW" altLang="en-US" dirty="0" smtClean="0"/>
              <a:t>審議狀態</a:t>
            </a:r>
            <a:r>
              <a:rPr lang="en-US" altLang="zh-TW" dirty="0" smtClean="0"/>
              <a:t>:</a:t>
            </a:r>
            <a:r>
              <a:rPr lang="zh-TW" altLang="en-US" dirty="0" smtClean="0"/>
              <a:t>請勾選</a:t>
            </a:r>
            <a:r>
              <a:rPr lang="en-US" altLang="zh-TW" dirty="0" smtClean="0"/>
              <a:t>”</a:t>
            </a:r>
            <a:r>
              <a:rPr lang="zh-TW" altLang="en-US" dirty="0" smtClean="0"/>
              <a:t>資格符合</a:t>
            </a:r>
            <a:r>
              <a:rPr lang="en-US" altLang="zh-TW" dirty="0" smtClean="0"/>
              <a:t>”</a:t>
            </a:r>
            <a:br>
              <a:rPr lang="en-US" altLang="zh-TW" dirty="0" smtClean="0"/>
            </a:br>
            <a:r>
              <a:rPr lang="en-US" altLang="zh-TW" dirty="0" smtClean="0"/>
              <a:t>3.</a:t>
            </a:r>
            <a:r>
              <a:rPr lang="zh-TW" altLang="en-US" dirty="0" smtClean="0"/>
              <a:t>可輸入教師姓名進行搜尋</a:t>
            </a:r>
            <a:endParaRPr lang="zh-TW" altLang="en-US" dirty="0"/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012" y="2028549"/>
            <a:ext cx="6749988" cy="4829451"/>
          </a:xfrm>
          <a:prstGeom prst="rect">
            <a:avLst/>
          </a:prstGeom>
        </p:spPr>
      </p:pic>
      <p:sp>
        <p:nvSpPr>
          <p:cNvPr id="11" name="橢圓 10"/>
          <p:cNvSpPr/>
          <p:nvPr/>
        </p:nvSpPr>
        <p:spPr>
          <a:xfrm>
            <a:off x="1714130" y="3493473"/>
            <a:ext cx="479394" cy="43500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3</a:t>
            </a:r>
            <a:endParaRPr lang="zh-TW" altLang="en-US" dirty="0"/>
          </a:p>
        </p:txBody>
      </p:sp>
      <p:sp>
        <p:nvSpPr>
          <p:cNvPr id="12" name="橢圓 11"/>
          <p:cNvSpPr/>
          <p:nvPr/>
        </p:nvSpPr>
        <p:spPr>
          <a:xfrm>
            <a:off x="1714130" y="4044517"/>
            <a:ext cx="479394" cy="43500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4</a:t>
            </a:r>
            <a:endParaRPr lang="zh-TW" altLang="en-US" dirty="0"/>
          </a:p>
        </p:txBody>
      </p:sp>
      <p:cxnSp>
        <p:nvCxnSpPr>
          <p:cNvPr id="14" name="直線單箭頭接點 13"/>
          <p:cNvCxnSpPr/>
          <p:nvPr/>
        </p:nvCxnSpPr>
        <p:spPr>
          <a:xfrm>
            <a:off x="2583402" y="4262019"/>
            <a:ext cx="3151573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橢圓 14"/>
          <p:cNvSpPr/>
          <p:nvPr/>
        </p:nvSpPr>
        <p:spPr>
          <a:xfrm>
            <a:off x="9272433" y="4178422"/>
            <a:ext cx="479394" cy="43500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5</a:t>
            </a:r>
            <a:endParaRPr lang="zh-TW" altLang="en-US" dirty="0"/>
          </a:p>
        </p:txBody>
      </p:sp>
      <p:sp>
        <p:nvSpPr>
          <p:cNvPr id="18" name="矩形 17"/>
          <p:cNvSpPr/>
          <p:nvPr/>
        </p:nvSpPr>
        <p:spPr>
          <a:xfrm>
            <a:off x="820158" y="3300303"/>
            <a:ext cx="807871" cy="1730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矩形 18"/>
          <p:cNvSpPr/>
          <p:nvPr/>
        </p:nvSpPr>
        <p:spPr>
          <a:xfrm>
            <a:off x="8726750" y="5450889"/>
            <a:ext cx="148273" cy="126950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矩形 19"/>
          <p:cNvSpPr/>
          <p:nvPr/>
        </p:nvSpPr>
        <p:spPr>
          <a:xfrm>
            <a:off x="7128769" y="4749553"/>
            <a:ext cx="248575" cy="210844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矩形 20"/>
          <p:cNvSpPr/>
          <p:nvPr/>
        </p:nvSpPr>
        <p:spPr>
          <a:xfrm>
            <a:off x="5750300" y="3604320"/>
            <a:ext cx="807871" cy="1730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582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9109" y="116550"/>
            <a:ext cx="10515600" cy="833361"/>
          </a:xfrm>
        </p:spPr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二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申請評鑑證書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申請證書之提交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6633"/>
            <a:ext cx="7892249" cy="5658252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7208" y="4226138"/>
            <a:ext cx="6374166" cy="2140260"/>
          </a:xfrm>
          <a:prstGeom prst="rect">
            <a:avLst/>
          </a:prstGeom>
        </p:spPr>
      </p:pic>
      <p:sp>
        <p:nvSpPr>
          <p:cNvPr id="6" name="橢圓 5"/>
          <p:cNvSpPr/>
          <p:nvPr/>
        </p:nvSpPr>
        <p:spPr>
          <a:xfrm>
            <a:off x="1856172" y="4763608"/>
            <a:ext cx="479394" cy="43500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6</a:t>
            </a:r>
            <a:endParaRPr lang="zh-TW" altLang="en-US" dirty="0"/>
          </a:p>
        </p:txBody>
      </p:sp>
      <p:sp>
        <p:nvSpPr>
          <p:cNvPr id="7" name="矩形 6"/>
          <p:cNvSpPr/>
          <p:nvPr/>
        </p:nvSpPr>
        <p:spPr>
          <a:xfrm>
            <a:off x="6187736" y="4981110"/>
            <a:ext cx="482356" cy="81822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橢圓 7"/>
          <p:cNvSpPr/>
          <p:nvPr/>
        </p:nvSpPr>
        <p:spPr>
          <a:xfrm>
            <a:off x="5589974" y="4604547"/>
            <a:ext cx="479394" cy="43500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7</a:t>
            </a:r>
            <a:endParaRPr lang="zh-TW" altLang="en-US" dirty="0"/>
          </a:p>
        </p:txBody>
      </p:sp>
      <p:sp>
        <p:nvSpPr>
          <p:cNvPr id="9" name="矩形 8"/>
          <p:cNvSpPr/>
          <p:nvPr/>
        </p:nvSpPr>
        <p:spPr>
          <a:xfrm>
            <a:off x="2335566" y="4822049"/>
            <a:ext cx="292224" cy="37656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1" name="直線單箭頭接點 10"/>
          <p:cNvCxnSpPr/>
          <p:nvPr/>
        </p:nvCxnSpPr>
        <p:spPr>
          <a:xfrm>
            <a:off x="2672915" y="4937093"/>
            <a:ext cx="2654426" cy="4401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圖片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5015" y="2593684"/>
            <a:ext cx="3276600" cy="2796540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10046748" y="4265156"/>
            <a:ext cx="1038686" cy="49845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橢圓 13"/>
          <p:cNvSpPr/>
          <p:nvPr/>
        </p:nvSpPr>
        <p:spPr>
          <a:xfrm>
            <a:off x="9431414" y="4277496"/>
            <a:ext cx="479394" cy="43500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8</a:t>
            </a:r>
            <a:endParaRPr lang="zh-TW" altLang="en-US" dirty="0"/>
          </a:p>
        </p:txBody>
      </p:sp>
      <p:cxnSp>
        <p:nvCxnSpPr>
          <p:cNvPr id="17" name="直線單箭頭接點 16"/>
          <p:cNvCxnSpPr/>
          <p:nvPr/>
        </p:nvCxnSpPr>
        <p:spPr>
          <a:xfrm flipV="1">
            <a:off x="6670092" y="5127857"/>
            <a:ext cx="2761322" cy="721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矩形 21"/>
          <p:cNvSpPr/>
          <p:nvPr/>
        </p:nvSpPr>
        <p:spPr>
          <a:xfrm>
            <a:off x="4130244" y="3074253"/>
            <a:ext cx="4347931" cy="10475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dirty="0" smtClean="0"/>
              <a:t>1.</a:t>
            </a:r>
            <a:r>
              <a:rPr lang="zh-TW" altLang="en-US" dirty="0" smtClean="0"/>
              <a:t>勾選提交證書申請之教師</a:t>
            </a:r>
            <a:endParaRPr lang="en-US" altLang="zh-TW" dirty="0" smtClean="0"/>
          </a:p>
          <a:p>
            <a:r>
              <a:rPr lang="en-US" altLang="zh-TW" dirty="0" smtClean="0"/>
              <a:t>2.</a:t>
            </a:r>
            <a:r>
              <a:rPr lang="zh-TW" altLang="en-US" dirty="0" smtClean="0"/>
              <a:t>提交申請該教師之名單將傳送至縣市端</a:t>
            </a:r>
            <a:endParaRPr lang="en-US" altLang="zh-TW" dirty="0" smtClean="0"/>
          </a:p>
          <a:p>
            <a:r>
              <a:rPr lang="en-US" altLang="zh-TW" dirty="0" smtClean="0"/>
              <a:t>3.</a:t>
            </a:r>
            <a:r>
              <a:rPr lang="zh-TW" altLang="en-US" dirty="0" smtClean="0"/>
              <a:t>將申請單</a:t>
            </a:r>
            <a:r>
              <a:rPr lang="en-US" altLang="zh-TW" dirty="0" smtClean="0"/>
              <a:t>(</a:t>
            </a:r>
            <a:r>
              <a:rPr lang="zh-TW" altLang="en-US" dirty="0" smtClean="0"/>
              <a:t>表一</a:t>
            </a:r>
            <a:r>
              <a:rPr lang="en-US" altLang="zh-TW" dirty="0" smtClean="0"/>
              <a:t>/</a:t>
            </a:r>
            <a:r>
              <a:rPr lang="zh-TW" altLang="en-US" dirty="0" smtClean="0"/>
              <a:t>表二</a:t>
            </a:r>
            <a:r>
              <a:rPr lang="en-US" altLang="zh-TW" dirty="0" smtClean="0"/>
              <a:t>)</a:t>
            </a:r>
            <a:r>
              <a:rPr lang="zh-TW" altLang="en-US" dirty="0" smtClean="0"/>
              <a:t>輸出即可</a:t>
            </a:r>
            <a:endParaRPr lang="zh-TW" altLang="en-US" dirty="0"/>
          </a:p>
        </p:txBody>
      </p:sp>
      <p:sp>
        <p:nvSpPr>
          <p:cNvPr id="24" name="矩形 23"/>
          <p:cNvSpPr/>
          <p:nvPr/>
        </p:nvSpPr>
        <p:spPr>
          <a:xfrm>
            <a:off x="929933" y="2840854"/>
            <a:ext cx="807871" cy="1730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矩形 24"/>
          <p:cNvSpPr/>
          <p:nvPr/>
        </p:nvSpPr>
        <p:spPr>
          <a:xfrm>
            <a:off x="4523545" y="4981109"/>
            <a:ext cx="278538" cy="1703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61138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90871" y="125429"/>
            <a:ext cx="10515600" cy="780094"/>
          </a:xfrm>
        </p:spPr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二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申請評鑑證書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申請證書之提交</a:t>
            </a: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344" y="1024864"/>
            <a:ext cx="9227820" cy="5642266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3152683" y="5832997"/>
            <a:ext cx="329213" cy="953474"/>
          </a:xfrm>
          <a:prstGeom prst="rect">
            <a:avLst/>
          </a:prstGeom>
        </p:spPr>
      </p:pic>
      <p:sp>
        <p:nvSpPr>
          <p:cNvPr id="8" name="橢圓 7"/>
          <p:cNvSpPr/>
          <p:nvPr/>
        </p:nvSpPr>
        <p:spPr>
          <a:xfrm>
            <a:off x="5995756" y="4259740"/>
            <a:ext cx="479394" cy="43500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9</a:t>
            </a:r>
            <a:endParaRPr lang="zh-TW" altLang="en-US" dirty="0"/>
          </a:p>
        </p:txBody>
      </p:sp>
      <p:sp>
        <p:nvSpPr>
          <p:cNvPr id="9" name="矩形 8"/>
          <p:cNvSpPr/>
          <p:nvPr/>
        </p:nvSpPr>
        <p:spPr>
          <a:xfrm>
            <a:off x="5182433" y="4507644"/>
            <a:ext cx="585926" cy="2152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984774" y="3417170"/>
            <a:ext cx="906169" cy="2404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>
            <a:off x="5672831" y="5947306"/>
            <a:ext cx="322926" cy="7198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09488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6864" y="134306"/>
            <a:ext cx="10515600" cy="813770"/>
          </a:xfrm>
        </p:spPr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二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申請評鑑證書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申請證書之提交</a:t>
            </a:r>
            <a:endParaRPr lang="zh-TW" altLang="en-US" dirty="0"/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64" y="1459868"/>
            <a:ext cx="4048218" cy="2226466"/>
          </a:xfr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8680" y="2944761"/>
            <a:ext cx="5388746" cy="4417286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6536" y="1088592"/>
            <a:ext cx="4175464" cy="3506088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1376778" y="2472986"/>
            <a:ext cx="2011902" cy="7052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4785802" y="4511330"/>
            <a:ext cx="292224" cy="21159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>
            <a:off x="6756645" y="4966687"/>
            <a:ext cx="443145" cy="23562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橢圓 11"/>
          <p:cNvSpPr/>
          <p:nvPr/>
        </p:nvSpPr>
        <p:spPr>
          <a:xfrm>
            <a:off x="1838695" y="1920593"/>
            <a:ext cx="644556" cy="43500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10</a:t>
            </a:r>
            <a:endParaRPr lang="zh-TW" altLang="en-US" dirty="0"/>
          </a:p>
        </p:txBody>
      </p:sp>
      <p:sp>
        <p:nvSpPr>
          <p:cNvPr id="13" name="橢圓 12"/>
          <p:cNvSpPr/>
          <p:nvPr/>
        </p:nvSpPr>
        <p:spPr>
          <a:xfrm>
            <a:off x="3945385" y="4398294"/>
            <a:ext cx="759780" cy="43500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11</a:t>
            </a:r>
            <a:endParaRPr lang="zh-TW" altLang="en-US" dirty="0"/>
          </a:p>
        </p:txBody>
      </p:sp>
      <p:sp>
        <p:nvSpPr>
          <p:cNvPr id="14" name="橢圓 13"/>
          <p:cNvSpPr/>
          <p:nvPr/>
        </p:nvSpPr>
        <p:spPr>
          <a:xfrm>
            <a:off x="10005318" y="3224068"/>
            <a:ext cx="647145" cy="43500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12</a:t>
            </a:r>
            <a:endParaRPr lang="zh-TW" altLang="en-US" dirty="0"/>
          </a:p>
        </p:txBody>
      </p:sp>
      <p:cxnSp>
        <p:nvCxnSpPr>
          <p:cNvPr id="15" name="直線單箭頭接點 14"/>
          <p:cNvCxnSpPr/>
          <p:nvPr/>
        </p:nvCxnSpPr>
        <p:spPr>
          <a:xfrm flipV="1">
            <a:off x="2787588" y="4017754"/>
            <a:ext cx="1157797" cy="2455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單箭頭接點 17"/>
          <p:cNvCxnSpPr/>
          <p:nvPr/>
        </p:nvCxnSpPr>
        <p:spPr>
          <a:xfrm flipV="1">
            <a:off x="7654676" y="4267809"/>
            <a:ext cx="1157797" cy="2455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矩形 18"/>
          <p:cNvSpPr/>
          <p:nvPr/>
        </p:nvSpPr>
        <p:spPr>
          <a:xfrm>
            <a:off x="262908" y="1023551"/>
            <a:ext cx="3151573" cy="5118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dirty="0" smtClean="0"/>
              <a:t>申請單</a:t>
            </a:r>
            <a:r>
              <a:rPr lang="en-US" altLang="zh-TW" dirty="0" smtClean="0"/>
              <a:t>(</a:t>
            </a:r>
            <a:r>
              <a:rPr lang="zh-TW" altLang="en-US" dirty="0" smtClean="0"/>
              <a:t>表一</a:t>
            </a:r>
            <a:r>
              <a:rPr lang="en-US" altLang="zh-TW" dirty="0" smtClean="0"/>
              <a:t>/</a:t>
            </a:r>
            <a:r>
              <a:rPr lang="zh-TW" altLang="en-US" dirty="0" smtClean="0"/>
              <a:t>表二</a:t>
            </a:r>
            <a:r>
              <a:rPr lang="en-US" altLang="zh-TW" dirty="0" smtClean="0"/>
              <a:t>)</a:t>
            </a:r>
            <a:r>
              <a:rPr lang="zh-TW" altLang="en-US" dirty="0" smtClean="0"/>
              <a:t>輸出</a:t>
            </a:r>
            <a:endParaRPr lang="zh-TW" altLang="en-US" dirty="0"/>
          </a:p>
        </p:txBody>
      </p:sp>
      <p:sp>
        <p:nvSpPr>
          <p:cNvPr id="20" name="矩形 19"/>
          <p:cNvSpPr/>
          <p:nvPr/>
        </p:nvSpPr>
        <p:spPr>
          <a:xfrm>
            <a:off x="5182433" y="4507644"/>
            <a:ext cx="585926" cy="2152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矩形 22"/>
          <p:cNvSpPr/>
          <p:nvPr/>
        </p:nvSpPr>
        <p:spPr>
          <a:xfrm>
            <a:off x="8630944" y="2708075"/>
            <a:ext cx="292963" cy="15010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10500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7987" y="107672"/>
            <a:ext cx="10515600" cy="780095"/>
          </a:xfrm>
        </p:spPr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審議狀況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18370" y="887767"/>
            <a:ext cx="11449234" cy="58503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資格符合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已完成線上研習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(10HR)+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初階實體研習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+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完成實作認證之教師</a:t>
            </a:r>
            <a:r>
              <a:rPr lang="zh-TW" altLang="en-US" dirty="0">
                <a:latin typeface="新細明體" panose="02020500000000000000" pitchFamily="18" charset="-120"/>
              </a:rPr>
              <a:t>，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可提交證書申請。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審核中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</a:p>
          <a:p>
            <a:pPr marL="0" indent="0">
              <a:buNone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縣市端審核認證資料中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核發中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</a:p>
          <a:p>
            <a:pPr marL="0" indent="0">
              <a:buNone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縣市端已審核通過</a:t>
            </a:r>
            <a:r>
              <a:rPr lang="zh-TW" altLang="en-US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，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等待核發證書中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4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審核不通過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</a:p>
          <a:p>
            <a:pPr marL="0" indent="0">
              <a:buNone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縣市端審核不通過之教師，再修正後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仍可再次提交申請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5.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已核發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</a:p>
          <a:p>
            <a:pPr marL="0" indent="0">
              <a:buNone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教師已領取證書，會有證書字號及登錄時間之記載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901891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zh-TW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   </a:t>
            </a:r>
            <a:r>
              <a:rPr lang="zh-TW" altLang="en-US" sz="32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</a:t>
            </a:r>
            <a:r>
              <a:rPr lang="en-US" altLang="zh-TW" sz="32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en-US" sz="32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實作認證維護</a:t>
            </a:r>
            <a:r>
              <a:rPr lang="en-US" altLang="zh-TW" sz="32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32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完成評鑑後之認證勾選</a:t>
            </a:r>
            <a:endParaRPr lang="en-US" altLang="zh-TW" sz="32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85227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5742" y="160940"/>
            <a:ext cx="10515600" cy="1259488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一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實作認證維護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完成評鑑後之認證勾選</a:t>
            </a:r>
            <a:r>
              <a:rPr lang="zh-TW" altLang="en-US" dirty="0" smtClean="0"/>
              <a:t/>
            </a:r>
            <a:br>
              <a:rPr lang="zh-TW" altLang="en-US" dirty="0" smtClean="0"/>
            </a:b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0247"/>
            <a:ext cx="6610165" cy="5796732"/>
          </a:xfrm>
        </p:spPr>
      </p:pic>
      <p:sp>
        <p:nvSpPr>
          <p:cNvPr id="5" name="矩形 4"/>
          <p:cNvSpPr/>
          <p:nvPr/>
        </p:nvSpPr>
        <p:spPr>
          <a:xfrm>
            <a:off x="539688" y="5011446"/>
            <a:ext cx="1056442" cy="266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橢圓 5"/>
          <p:cNvSpPr/>
          <p:nvPr/>
        </p:nvSpPr>
        <p:spPr>
          <a:xfrm>
            <a:off x="31072" y="4518735"/>
            <a:ext cx="479394" cy="43500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1</a:t>
            </a:r>
            <a:endParaRPr lang="zh-TW" altLang="en-US" dirty="0"/>
          </a:p>
        </p:txBody>
      </p:sp>
      <p:sp>
        <p:nvSpPr>
          <p:cNvPr id="7" name="矩形 6"/>
          <p:cNvSpPr/>
          <p:nvPr/>
        </p:nvSpPr>
        <p:spPr>
          <a:xfrm>
            <a:off x="435006" y="3218156"/>
            <a:ext cx="763479" cy="1775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8342" y="2610034"/>
            <a:ext cx="6483658" cy="4247965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6050871" y="5952478"/>
            <a:ext cx="1118587" cy="27520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橢圓 9"/>
          <p:cNvSpPr/>
          <p:nvPr/>
        </p:nvSpPr>
        <p:spPr>
          <a:xfrm>
            <a:off x="5684298" y="5335481"/>
            <a:ext cx="479394" cy="43500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2</a:t>
            </a:r>
            <a:endParaRPr lang="zh-TW" altLang="en-US" dirty="0"/>
          </a:p>
        </p:txBody>
      </p:sp>
      <p:cxnSp>
        <p:nvCxnSpPr>
          <p:cNvPr id="12" name="直線單箭頭接點 11"/>
          <p:cNvCxnSpPr/>
          <p:nvPr/>
        </p:nvCxnSpPr>
        <p:spPr>
          <a:xfrm>
            <a:off x="1596130" y="5193437"/>
            <a:ext cx="4023435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6050871" y="4318988"/>
            <a:ext cx="763479" cy="1775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40935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90130" y="134306"/>
            <a:ext cx="10515600" cy="1325563"/>
          </a:xfrm>
        </p:spPr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一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實作認證維護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完成評鑑後之認證勾選</a:t>
            </a:r>
            <a:r>
              <a:rPr lang="zh-TW" altLang="en-US" dirty="0" smtClean="0"/>
              <a:t/>
            </a:r>
            <a:br>
              <a:rPr lang="zh-TW" altLang="en-US" dirty="0" smtClean="0"/>
            </a:b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22" y="1004050"/>
            <a:ext cx="6871317" cy="5604985"/>
          </a:xfrm>
        </p:spPr>
      </p:pic>
      <p:sp>
        <p:nvSpPr>
          <p:cNvPr id="5" name="矩形 4"/>
          <p:cNvSpPr/>
          <p:nvPr/>
        </p:nvSpPr>
        <p:spPr>
          <a:xfrm>
            <a:off x="1869205" y="3491463"/>
            <a:ext cx="1615736" cy="2377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9922" y="4197350"/>
            <a:ext cx="1652159" cy="274344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190956" y="1094484"/>
            <a:ext cx="3994865" cy="15744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dirty="0" smtClean="0"/>
              <a:t>搜尋條件說明</a:t>
            </a:r>
            <a:r>
              <a:rPr lang="en-US" altLang="zh-TW" dirty="0" smtClean="0"/>
              <a:t>:</a:t>
            </a:r>
          </a:p>
          <a:p>
            <a:r>
              <a:rPr lang="en-US" altLang="zh-TW" dirty="0" smtClean="0"/>
              <a:t>1.</a:t>
            </a:r>
            <a:r>
              <a:rPr lang="zh-TW" altLang="en-US" dirty="0" smtClean="0"/>
              <a:t>證書類別</a:t>
            </a:r>
            <a:r>
              <a:rPr lang="en-US" altLang="zh-TW" dirty="0" smtClean="0"/>
              <a:t>:</a:t>
            </a:r>
            <a:r>
              <a:rPr lang="zh-TW" altLang="en-US" dirty="0"/>
              <a:t>請</a:t>
            </a:r>
            <a:r>
              <a:rPr lang="zh-TW" altLang="en-US" dirty="0" smtClean="0"/>
              <a:t>勾選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2.</a:t>
            </a:r>
            <a:r>
              <a:rPr lang="zh-TW" altLang="en-US" dirty="0" smtClean="0"/>
              <a:t>學年度</a:t>
            </a:r>
            <a:r>
              <a:rPr lang="en-US" altLang="zh-TW" dirty="0" smtClean="0"/>
              <a:t>:</a:t>
            </a:r>
            <a:r>
              <a:rPr lang="zh-TW" altLang="en-US" dirty="0" smtClean="0"/>
              <a:t>勾選學度是可快速搜尋教師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3.</a:t>
            </a:r>
            <a:r>
              <a:rPr lang="zh-TW" altLang="en-US" dirty="0" smtClean="0"/>
              <a:t>是否完成實作認證之勾選</a:t>
            </a:r>
            <a:r>
              <a:rPr lang="en-US" altLang="zh-TW" dirty="0" smtClean="0"/>
              <a:t>:</a:t>
            </a:r>
            <a:r>
              <a:rPr lang="zh-TW" altLang="en-US" dirty="0" smtClean="0"/>
              <a:t>請勾選</a:t>
            </a:r>
            <a:r>
              <a:rPr lang="en-US" altLang="zh-TW" dirty="0" smtClean="0"/>
              <a:t>”</a:t>
            </a:r>
            <a:r>
              <a:rPr lang="zh-TW" altLang="en-US" dirty="0" smtClean="0"/>
              <a:t>否</a:t>
            </a:r>
            <a:r>
              <a:rPr lang="en-US" altLang="zh-TW" dirty="0" smtClean="0"/>
              <a:t>”</a:t>
            </a:r>
          </a:p>
          <a:p>
            <a:r>
              <a:rPr lang="en-US" altLang="zh-TW" dirty="0" smtClean="0"/>
              <a:t>4.</a:t>
            </a:r>
            <a:r>
              <a:rPr lang="zh-TW" altLang="en-US" dirty="0" smtClean="0"/>
              <a:t>可輸入教師姓名進行搜尋</a:t>
            </a:r>
            <a:endParaRPr lang="en-US" altLang="zh-TW" dirty="0" smtClean="0"/>
          </a:p>
        </p:txBody>
      </p:sp>
      <p:sp>
        <p:nvSpPr>
          <p:cNvPr id="9" name="橢圓 8"/>
          <p:cNvSpPr/>
          <p:nvPr/>
        </p:nvSpPr>
        <p:spPr>
          <a:xfrm>
            <a:off x="1260629" y="3420498"/>
            <a:ext cx="479394" cy="43500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3</a:t>
            </a:r>
            <a:endParaRPr lang="zh-TW" altLang="en-US" dirty="0"/>
          </a:p>
        </p:txBody>
      </p:sp>
      <p:sp>
        <p:nvSpPr>
          <p:cNvPr id="10" name="橢圓 9"/>
          <p:cNvSpPr/>
          <p:nvPr/>
        </p:nvSpPr>
        <p:spPr>
          <a:xfrm>
            <a:off x="1260629" y="4117019"/>
            <a:ext cx="479394" cy="43500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4</a:t>
            </a:r>
            <a:endParaRPr lang="zh-TW" altLang="en-US" dirty="0"/>
          </a:p>
        </p:txBody>
      </p:sp>
      <p:sp>
        <p:nvSpPr>
          <p:cNvPr id="11" name="橢圓 10"/>
          <p:cNvSpPr/>
          <p:nvPr/>
        </p:nvSpPr>
        <p:spPr>
          <a:xfrm>
            <a:off x="1268595" y="4758236"/>
            <a:ext cx="479394" cy="43500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5</a:t>
            </a:r>
            <a:endParaRPr lang="zh-TW" altLang="en-US" dirty="0"/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9922" y="4764786"/>
            <a:ext cx="488272" cy="435990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1199" y="2351816"/>
            <a:ext cx="6100801" cy="4506184"/>
          </a:xfrm>
          <a:prstGeom prst="rect">
            <a:avLst/>
          </a:prstGeom>
        </p:spPr>
      </p:pic>
      <p:cxnSp>
        <p:nvCxnSpPr>
          <p:cNvPr id="15" name="直線單箭頭接點 14"/>
          <p:cNvCxnSpPr/>
          <p:nvPr/>
        </p:nvCxnSpPr>
        <p:spPr>
          <a:xfrm flipV="1">
            <a:off x="2308194" y="4935984"/>
            <a:ext cx="4039340" cy="3866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矩形 19"/>
          <p:cNvSpPr/>
          <p:nvPr/>
        </p:nvSpPr>
        <p:spPr>
          <a:xfrm>
            <a:off x="7658926" y="4136570"/>
            <a:ext cx="1615736" cy="19375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矩形 20"/>
          <p:cNvSpPr/>
          <p:nvPr/>
        </p:nvSpPr>
        <p:spPr>
          <a:xfrm>
            <a:off x="11359892" y="5455678"/>
            <a:ext cx="639851" cy="140232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矩形 22"/>
          <p:cNvSpPr/>
          <p:nvPr/>
        </p:nvSpPr>
        <p:spPr>
          <a:xfrm>
            <a:off x="574722" y="3313910"/>
            <a:ext cx="763479" cy="1775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矩形 23"/>
          <p:cNvSpPr/>
          <p:nvPr/>
        </p:nvSpPr>
        <p:spPr>
          <a:xfrm>
            <a:off x="6329210" y="4012474"/>
            <a:ext cx="763479" cy="1775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矩形 24"/>
          <p:cNvSpPr/>
          <p:nvPr/>
        </p:nvSpPr>
        <p:spPr>
          <a:xfrm>
            <a:off x="8637974" y="5794537"/>
            <a:ext cx="175144" cy="10634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7" name="圖片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2503" y="4550045"/>
            <a:ext cx="1652159" cy="214741"/>
          </a:xfrm>
          <a:prstGeom prst="rect">
            <a:avLst/>
          </a:prstGeom>
        </p:spPr>
      </p:pic>
      <p:sp>
        <p:nvSpPr>
          <p:cNvPr id="29" name="橢圓 28"/>
          <p:cNvSpPr/>
          <p:nvPr/>
        </p:nvSpPr>
        <p:spPr>
          <a:xfrm>
            <a:off x="11421040" y="4854345"/>
            <a:ext cx="479394" cy="43500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6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9766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1353" y="89918"/>
            <a:ext cx="10515600" cy="1325563"/>
          </a:xfrm>
        </p:spPr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一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實作認證維護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完成評鑑後之認證勾選</a:t>
            </a:r>
            <a:r>
              <a:rPr lang="zh-TW" altLang="en-US" dirty="0" smtClean="0"/>
              <a:t/>
            </a:r>
            <a:br>
              <a:rPr lang="zh-TW" altLang="en-US" dirty="0" smtClean="0"/>
            </a:b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8" y="842125"/>
            <a:ext cx="7462422" cy="5901785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1966020" y="6303432"/>
            <a:ext cx="257453" cy="27578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2214" y="2379216"/>
            <a:ext cx="6909785" cy="4439868"/>
          </a:xfrm>
          <a:prstGeom prst="rect">
            <a:avLst/>
          </a:prstGeom>
        </p:spPr>
      </p:pic>
      <p:sp>
        <p:nvSpPr>
          <p:cNvPr id="9" name="橢圓 8"/>
          <p:cNvSpPr/>
          <p:nvPr/>
        </p:nvSpPr>
        <p:spPr>
          <a:xfrm>
            <a:off x="1380934" y="6223820"/>
            <a:ext cx="479394" cy="43500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7</a:t>
            </a:r>
            <a:endParaRPr lang="zh-TW" altLang="en-US" dirty="0"/>
          </a:p>
        </p:txBody>
      </p:sp>
      <p:cxnSp>
        <p:nvCxnSpPr>
          <p:cNvPr id="10" name="直線單箭頭接點 9"/>
          <p:cNvCxnSpPr/>
          <p:nvPr/>
        </p:nvCxnSpPr>
        <p:spPr>
          <a:xfrm flipV="1">
            <a:off x="2841312" y="6587230"/>
            <a:ext cx="4039340" cy="3866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4286050" y="5902442"/>
            <a:ext cx="2942863" cy="4058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dirty="0" smtClean="0"/>
              <a:t>勾選已完成評鑑作業之教師</a:t>
            </a:r>
            <a:endParaRPr lang="en-US" altLang="zh-TW" dirty="0" smtClean="0"/>
          </a:p>
        </p:txBody>
      </p:sp>
      <p:sp>
        <p:nvSpPr>
          <p:cNvPr id="12" name="矩形 11"/>
          <p:cNvSpPr/>
          <p:nvPr/>
        </p:nvSpPr>
        <p:spPr>
          <a:xfrm>
            <a:off x="6329210" y="4012474"/>
            <a:ext cx="763479" cy="1775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矩形 12"/>
          <p:cNvSpPr/>
          <p:nvPr/>
        </p:nvSpPr>
        <p:spPr>
          <a:xfrm>
            <a:off x="532660" y="3027285"/>
            <a:ext cx="754602" cy="2130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矩形 13"/>
          <p:cNvSpPr/>
          <p:nvPr/>
        </p:nvSpPr>
        <p:spPr>
          <a:xfrm>
            <a:off x="3107184" y="5375186"/>
            <a:ext cx="337352" cy="11635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矩形 14"/>
          <p:cNvSpPr/>
          <p:nvPr/>
        </p:nvSpPr>
        <p:spPr>
          <a:xfrm>
            <a:off x="7816233" y="5699465"/>
            <a:ext cx="337352" cy="10710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矩形 15"/>
          <p:cNvSpPr/>
          <p:nvPr/>
        </p:nvSpPr>
        <p:spPr>
          <a:xfrm>
            <a:off x="5740125" y="3912579"/>
            <a:ext cx="687308" cy="180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橢圓 16"/>
          <p:cNvSpPr/>
          <p:nvPr/>
        </p:nvSpPr>
        <p:spPr>
          <a:xfrm>
            <a:off x="8583597" y="4751606"/>
            <a:ext cx="479394" cy="43500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8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00435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5843" y="93767"/>
            <a:ext cx="10515600" cy="1193496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一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實作認證維護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完成評鑑後之認證勾選</a:t>
            </a:r>
            <a:r>
              <a:rPr lang="zh-TW" altLang="en-US" dirty="0" smtClean="0"/>
              <a:t/>
            </a:r>
            <a:br>
              <a:rPr lang="zh-TW" altLang="en-US" dirty="0" smtClean="0"/>
            </a:b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152" y="925168"/>
            <a:ext cx="7811658" cy="3771119"/>
          </a:xfr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029" y="3706068"/>
            <a:ext cx="7705793" cy="3161789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5510578" y="4437566"/>
            <a:ext cx="1100351" cy="42809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3" name="圖片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810" y="1969485"/>
            <a:ext cx="4043930" cy="2811488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8245521" y="5278523"/>
            <a:ext cx="3698508" cy="9449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dirty="0" smtClean="0"/>
              <a:t>按</a:t>
            </a:r>
            <a:r>
              <a:rPr lang="en-US" altLang="zh-TW" dirty="0" smtClean="0"/>
              <a:t>”</a:t>
            </a:r>
            <a:r>
              <a:rPr lang="zh-TW" altLang="en-US" dirty="0" smtClean="0"/>
              <a:t>完成實作認證</a:t>
            </a:r>
            <a:r>
              <a:rPr lang="en-US" altLang="zh-TW" dirty="0" smtClean="0"/>
              <a:t>”</a:t>
            </a:r>
          </a:p>
          <a:p>
            <a:r>
              <a:rPr lang="zh-TW" altLang="en-US" dirty="0" smtClean="0"/>
              <a:t>該教師在系統上已有完成認證</a:t>
            </a:r>
            <a:endParaRPr lang="en-US" altLang="zh-TW" dirty="0" smtClean="0"/>
          </a:p>
          <a:p>
            <a:r>
              <a:rPr lang="zh-TW" altLang="en-US" dirty="0" smtClean="0"/>
              <a:t>可到下一功能進行申請證書之提交</a:t>
            </a:r>
            <a:endParaRPr lang="en-US" altLang="zh-TW" dirty="0" smtClean="0"/>
          </a:p>
        </p:txBody>
      </p:sp>
      <p:cxnSp>
        <p:nvCxnSpPr>
          <p:cNvPr id="14" name="直線單箭頭接點 13"/>
          <p:cNvCxnSpPr/>
          <p:nvPr/>
        </p:nvCxnSpPr>
        <p:spPr>
          <a:xfrm>
            <a:off x="6755035" y="4780975"/>
            <a:ext cx="2557641" cy="7067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矩形 16"/>
          <p:cNvSpPr/>
          <p:nvPr/>
        </p:nvSpPr>
        <p:spPr>
          <a:xfrm>
            <a:off x="9947574" y="4083460"/>
            <a:ext cx="828364" cy="28322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橢圓 17"/>
          <p:cNvSpPr/>
          <p:nvPr/>
        </p:nvSpPr>
        <p:spPr>
          <a:xfrm>
            <a:off x="5149049" y="3902165"/>
            <a:ext cx="479394" cy="43500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9</a:t>
            </a:r>
            <a:endParaRPr lang="zh-TW" altLang="en-US" dirty="0"/>
          </a:p>
        </p:txBody>
      </p:sp>
      <p:sp>
        <p:nvSpPr>
          <p:cNvPr id="19" name="橢圓 18"/>
          <p:cNvSpPr/>
          <p:nvPr/>
        </p:nvSpPr>
        <p:spPr>
          <a:xfrm>
            <a:off x="10891040" y="3591712"/>
            <a:ext cx="632176" cy="43500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10</a:t>
            </a:r>
            <a:endParaRPr lang="zh-TW" altLang="en-US" dirty="0"/>
          </a:p>
        </p:txBody>
      </p:sp>
      <p:sp>
        <p:nvSpPr>
          <p:cNvPr id="20" name="矩形 19"/>
          <p:cNvSpPr/>
          <p:nvPr/>
        </p:nvSpPr>
        <p:spPr>
          <a:xfrm>
            <a:off x="861134" y="2246049"/>
            <a:ext cx="648070" cy="1402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矩形 20"/>
          <p:cNvSpPr/>
          <p:nvPr/>
        </p:nvSpPr>
        <p:spPr>
          <a:xfrm>
            <a:off x="3133589" y="3794082"/>
            <a:ext cx="337352" cy="6577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69980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-96514"/>
            <a:ext cx="10515600" cy="1325563"/>
          </a:xfrm>
        </p:spPr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一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實作認證維護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完成評鑑後之認證勾選</a:t>
            </a:r>
            <a:endParaRPr lang="zh-TW" altLang="en-US" dirty="0"/>
          </a:p>
        </p:txBody>
      </p:sp>
      <p:pic>
        <p:nvPicPr>
          <p:cNvPr id="4" name="內容版面配置區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191" y="1033740"/>
            <a:ext cx="9597409" cy="5473592"/>
          </a:xfrm>
        </p:spPr>
      </p:pic>
      <p:sp>
        <p:nvSpPr>
          <p:cNvPr id="6" name="矩形 5"/>
          <p:cNvSpPr/>
          <p:nvPr/>
        </p:nvSpPr>
        <p:spPr>
          <a:xfrm>
            <a:off x="8842159" y="3506679"/>
            <a:ext cx="639193" cy="312493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5526024" y="4008025"/>
            <a:ext cx="337352" cy="24993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1878780" y="1562562"/>
            <a:ext cx="970951" cy="3284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7155402" y="2715172"/>
            <a:ext cx="3728622" cy="4527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dirty="0" smtClean="0"/>
              <a:t>教師在是否完成實作認證為</a:t>
            </a:r>
            <a:r>
              <a:rPr lang="en-US" altLang="zh-TW" dirty="0" smtClean="0"/>
              <a:t>”</a:t>
            </a:r>
            <a:r>
              <a:rPr lang="zh-TW" altLang="en-US" dirty="0" smtClean="0"/>
              <a:t>是</a:t>
            </a:r>
            <a:r>
              <a:rPr lang="en-US" altLang="zh-TW" dirty="0" smtClean="0"/>
              <a:t>”</a:t>
            </a:r>
            <a:endParaRPr lang="en-US" altLang="zh-TW" dirty="0" smtClean="0"/>
          </a:p>
        </p:txBody>
      </p:sp>
      <p:sp>
        <p:nvSpPr>
          <p:cNvPr id="10" name="橢圓 9"/>
          <p:cNvSpPr/>
          <p:nvPr/>
        </p:nvSpPr>
        <p:spPr>
          <a:xfrm>
            <a:off x="5863376" y="2709338"/>
            <a:ext cx="632176" cy="43500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11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8894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zh-TW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   </a:t>
            </a:r>
            <a:r>
              <a:rPr lang="zh-TW" altLang="en-US" sz="36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二</a:t>
            </a:r>
            <a:r>
              <a:rPr lang="en-US" altLang="zh-TW" sz="36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en-US" sz="36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申請評鑑證書</a:t>
            </a:r>
            <a:r>
              <a:rPr lang="en-US" altLang="zh-TW" sz="36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36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申請證書之提交</a:t>
            </a:r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66465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5102" y="69981"/>
            <a:ext cx="10515600" cy="773398"/>
          </a:xfrm>
        </p:spPr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二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申請評鑑證書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申請證書之提交</a:t>
            </a: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5822"/>
            <a:ext cx="6676008" cy="5732430"/>
          </a:xfrm>
          <a:prstGeom prst="rect">
            <a:avLst/>
          </a:prstGeom>
        </p:spPr>
      </p:pic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9953" y="1420427"/>
            <a:ext cx="8072047" cy="5237825"/>
          </a:xfrm>
        </p:spPr>
      </p:pic>
      <p:sp>
        <p:nvSpPr>
          <p:cNvPr id="6" name="矩形 5"/>
          <p:cNvSpPr/>
          <p:nvPr/>
        </p:nvSpPr>
        <p:spPr>
          <a:xfrm>
            <a:off x="432958" y="5761608"/>
            <a:ext cx="1040735" cy="23969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6365289" y="3462291"/>
            <a:ext cx="831086" cy="31071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橢圓 7"/>
          <p:cNvSpPr/>
          <p:nvPr/>
        </p:nvSpPr>
        <p:spPr>
          <a:xfrm>
            <a:off x="65102" y="5402063"/>
            <a:ext cx="479394" cy="43500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1</a:t>
            </a:r>
            <a:endParaRPr lang="zh-TW" altLang="en-US" dirty="0"/>
          </a:p>
        </p:txBody>
      </p:sp>
      <p:sp>
        <p:nvSpPr>
          <p:cNvPr id="9" name="橢圓 8"/>
          <p:cNvSpPr/>
          <p:nvPr/>
        </p:nvSpPr>
        <p:spPr>
          <a:xfrm>
            <a:off x="5844922" y="3338005"/>
            <a:ext cx="479394" cy="43500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2</a:t>
            </a:r>
            <a:endParaRPr lang="zh-TW" altLang="en-US" dirty="0"/>
          </a:p>
        </p:txBody>
      </p:sp>
      <p:cxnSp>
        <p:nvCxnSpPr>
          <p:cNvPr id="10" name="直線單箭頭接點 9"/>
          <p:cNvCxnSpPr/>
          <p:nvPr/>
        </p:nvCxnSpPr>
        <p:spPr>
          <a:xfrm flipV="1">
            <a:off x="3000652" y="5837068"/>
            <a:ext cx="1782166" cy="3551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11"/>
          <p:cNvSpPr/>
          <p:nvPr/>
        </p:nvSpPr>
        <p:spPr>
          <a:xfrm>
            <a:off x="458679" y="3169328"/>
            <a:ext cx="781235" cy="2929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矩形 12"/>
          <p:cNvSpPr/>
          <p:nvPr/>
        </p:nvSpPr>
        <p:spPr>
          <a:xfrm>
            <a:off x="4969249" y="3338005"/>
            <a:ext cx="781235" cy="21750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53882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445</Words>
  <Application>Microsoft Office PowerPoint</Application>
  <PresentationFormat>寬螢幕</PresentationFormat>
  <Paragraphs>73</Paragraphs>
  <Slides>14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14</vt:i4>
      </vt:variant>
    </vt:vector>
  </HeadingPairs>
  <TitlesOfParts>
    <vt:vector size="20" baseType="lpstr">
      <vt:lpstr>新細明體</vt:lpstr>
      <vt:lpstr>標楷體</vt:lpstr>
      <vt:lpstr>Arial</vt:lpstr>
      <vt:lpstr>Calibri</vt:lpstr>
      <vt:lpstr>Calibri Light</vt:lpstr>
      <vt:lpstr>Office 佈景主題</vt:lpstr>
      <vt:lpstr>   精緻網 </vt:lpstr>
      <vt:lpstr>PowerPoint 簡報</vt:lpstr>
      <vt:lpstr>一.實作認證維護:完成評鑑後之認證勾選 </vt:lpstr>
      <vt:lpstr>一.實作認證維護:完成評鑑後之認證勾選 </vt:lpstr>
      <vt:lpstr>一.實作認證維護:完成評鑑後之認證勾選 </vt:lpstr>
      <vt:lpstr>一.實作認證維護:完成評鑑後之認證勾選 </vt:lpstr>
      <vt:lpstr>一.實作認證維護:完成評鑑後之認證勾選</vt:lpstr>
      <vt:lpstr>PowerPoint 簡報</vt:lpstr>
      <vt:lpstr> 二.申請評鑑證書:申請證書之提交</vt:lpstr>
      <vt:lpstr> 二.申請評鑑證書:申請證書之提交</vt:lpstr>
      <vt:lpstr> 二.申請評鑑證書:申請證書之提交</vt:lpstr>
      <vt:lpstr>二.申請評鑑證書:申請證書之提交</vt:lpstr>
      <vt:lpstr>二.申請評鑑證書:申請證書之提交</vt:lpstr>
      <vt:lpstr>審議狀況: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精緻網 </dc:title>
  <dc:creator>TPED1002</dc:creator>
  <cp:lastModifiedBy>TPED1002</cp:lastModifiedBy>
  <cp:revision>13</cp:revision>
  <dcterms:created xsi:type="dcterms:W3CDTF">2016-04-07T11:40:12Z</dcterms:created>
  <dcterms:modified xsi:type="dcterms:W3CDTF">2016-04-07T13:17:51Z</dcterms:modified>
</cp:coreProperties>
</file>