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528" r:id="rId2"/>
    <p:sldId id="530" r:id="rId3"/>
    <p:sldId id="593" r:id="rId4"/>
    <p:sldId id="595" r:id="rId5"/>
    <p:sldId id="532" r:id="rId6"/>
    <p:sldId id="533" r:id="rId7"/>
    <p:sldId id="586" r:id="rId8"/>
    <p:sldId id="535" r:id="rId9"/>
    <p:sldId id="536" r:id="rId10"/>
    <p:sldId id="537" r:id="rId11"/>
    <p:sldId id="538" r:id="rId12"/>
    <p:sldId id="540" r:id="rId13"/>
    <p:sldId id="587" r:id="rId14"/>
    <p:sldId id="543" r:id="rId15"/>
    <p:sldId id="544" r:id="rId16"/>
    <p:sldId id="546" r:id="rId17"/>
    <p:sldId id="598" r:id="rId18"/>
    <p:sldId id="548" r:id="rId19"/>
    <p:sldId id="549" r:id="rId20"/>
    <p:sldId id="59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97" r:id="rId38"/>
    <p:sldId id="567" r:id="rId39"/>
    <p:sldId id="588" r:id="rId40"/>
    <p:sldId id="589" r:id="rId41"/>
    <p:sldId id="590" r:id="rId42"/>
    <p:sldId id="591" r:id="rId43"/>
    <p:sldId id="592" r:id="rId44"/>
    <p:sldId id="596" r:id="rId45"/>
    <p:sldId id="582" r:id="rId4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75A4558-40E9-4059-8637-79C1DA7DA3EA}">
          <p14:sldIdLst>
            <p14:sldId id="528"/>
          </p14:sldIdLst>
        </p14:section>
        <p14:section name="未命名的章節" id="{A4AE4248-150C-491D-AFA4-47845AFEA472}">
          <p14:sldIdLst>
            <p14:sldId id="530"/>
            <p14:sldId id="593"/>
            <p14:sldId id="595"/>
            <p14:sldId id="532"/>
            <p14:sldId id="533"/>
            <p14:sldId id="586"/>
            <p14:sldId id="535"/>
            <p14:sldId id="536"/>
            <p14:sldId id="537"/>
            <p14:sldId id="538"/>
            <p14:sldId id="540"/>
            <p14:sldId id="587"/>
            <p14:sldId id="543"/>
            <p14:sldId id="544"/>
            <p14:sldId id="546"/>
            <p14:sldId id="598"/>
            <p14:sldId id="548"/>
            <p14:sldId id="549"/>
            <p14:sldId id="59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97"/>
            <p14:sldId id="567"/>
            <p14:sldId id="588"/>
            <p14:sldId id="589"/>
            <p14:sldId id="590"/>
            <p14:sldId id="591"/>
            <p14:sldId id="592"/>
            <p14:sldId id="596"/>
            <p14:sldId id="582"/>
          </p14:sldIdLst>
        </p14:section>
        <p14:section name="未命名的章節" id="{1B1BEF75-84DF-4F37-AC89-CF12EE66298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CCFF66"/>
    <a:srgbClr val="FFCCFF"/>
    <a:srgbClr val="FF3300"/>
    <a:srgbClr val="352CE2"/>
    <a:srgbClr val="AC5A00"/>
    <a:srgbClr val="938647"/>
    <a:srgbClr val="6D550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4081" autoAdjust="0"/>
  </p:normalViewPr>
  <p:slideViewPr>
    <p:cSldViewPr>
      <p:cViewPr>
        <p:scale>
          <a:sx n="82" d="100"/>
          <a:sy n="82" d="100"/>
        </p:scale>
        <p:origin x="-1003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6C6247-5BB6-4BE7-9806-FBA0E5988D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957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3D92-503E-42DF-952D-2B8C4CC10338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210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3223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599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637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260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D0BA4471-FEF6-44E2-9D23-6B899350E755}" type="slidenum">
              <a:rPr lang="en-US" altLang="zh-TW" smtClean="0">
                <a:latin typeface="Arial" charset="0"/>
              </a:rPr>
              <a:pPr eaLnBrk="1" hangingPunct="1"/>
              <a:t>14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381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91D3BE-A756-4A8C-84F0-855930702164}" type="slidenum">
              <a:rPr lang="en-US" altLang="zh-TW" smtClean="0">
                <a:latin typeface="Arial" charset="0"/>
              </a:rPr>
              <a:pPr eaLnBrk="1" hangingPunct="1"/>
              <a:t>16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7303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68748E21-5D30-4D11-BFA6-5029C0CE10CF}" type="slidenum">
              <a:rPr lang="en-US" altLang="zh-TW" smtClean="0">
                <a:latin typeface="Arial" charset="0"/>
              </a:rPr>
              <a:pPr eaLnBrk="1" hangingPunct="1"/>
              <a:t>18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64787B7-EDD7-4D7A-827F-0C59723EC6B1}" type="slidenum">
              <a:rPr lang="en-US" altLang="zh-TW" smtClean="0">
                <a:latin typeface="Arial" charset="0"/>
              </a:rPr>
              <a:pPr eaLnBrk="1" hangingPunct="1"/>
              <a:t>19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3D92-503E-42DF-952D-2B8C4CC10338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794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056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91D3BE-A756-4A8C-84F0-855930702164}" type="slidenum">
              <a:rPr lang="en-US" altLang="zh-TW" smtClean="0">
                <a:latin typeface="Arial" charset="0"/>
              </a:rPr>
              <a:pPr eaLnBrk="1" hangingPunct="1"/>
              <a:t>21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FC036-D932-4F64-B2FD-1128D84F0144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1158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C391D3BE-A756-4A8C-84F0-855930702164}" type="slidenum">
              <a:rPr lang="en-US" altLang="zh-TW" smtClean="0">
                <a:latin typeface="Arial" charset="0"/>
              </a:rPr>
              <a:pPr eaLnBrk="1" hangingPunct="1"/>
              <a:t>24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8215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0176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1EB8D47-4BC4-4571-A261-905D89405E7C}" type="slidenum">
              <a:rPr lang="en-US" altLang="zh-TW" smtClean="0">
                <a:latin typeface="Arial" charset="0"/>
              </a:rPr>
              <a:pPr eaLnBrk="1" hangingPunct="1"/>
              <a:t>27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98798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0178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311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9793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8894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9932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014743-B486-44F4-9151-53640018A632}" type="slidenum">
              <a:rPr lang="en-US" altLang="zh-TW" smtClean="0">
                <a:latin typeface="Arial" charset="0"/>
              </a:rPr>
              <a:pPr eaLnBrk="1" hangingPunct="1"/>
              <a:t>33</a:t>
            </a:fld>
            <a:endParaRPr lang="en-US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0333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92B00-08AB-40A4-975B-BA172B4B93CF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9017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101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38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3797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50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362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2834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41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035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805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43D92-503E-42DF-952D-2B8C4CC10338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50798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90C291B8-C62E-4960-B8CA-EFFF17047CB0}" type="slidenum">
              <a:rPr lang="en-US" altLang="zh-TW" smtClean="0"/>
              <a:pPr/>
              <a:t>44</a:t>
            </a:fld>
            <a:endParaRPr lang="en-US" altLang="zh-TW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90C291B8-C62E-4960-B8CA-EFFF17047CB0}" type="slidenum">
              <a:rPr lang="en-US" altLang="zh-TW" smtClean="0"/>
              <a:pPr/>
              <a:t>45</a:t>
            </a:fld>
            <a:endParaRPr lang="en-US" altLang="zh-TW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857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3F6646-8D43-4BC3-AA5A-4D5760D6AADA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035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51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51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C6247-5BB6-4BE7-9806-FBA0E5988D74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34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cssh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6127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116013" y="188913"/>
            <a:ext cx="251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algn="dist" eaLnBrk="1" hangingPunct="1">
              <a:spcBef>
                <a:spcPct val="50000"/>
              </a:spcBef>
              <a:defRPr/>
            </a:pPr>
            <a:r>
              <a:rPr lang="zh-TW" altLang="en-US" sz="1400" smtClean="0">
                <a:solidFill>
                  <a:srgbClr val="333399"/>
                </a:solidFill>
                <a:latin typeface="Arial" charset="0"/>
                <a:ea typeface="標楷體" pitchFamily="65" charset="-120"/>
              </a:rPr>
              <a:t>國立臺中第二高級中學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66725" y="692150"/>
            <a:ext cx="8137525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1042988" y="404813"/>
            <a:ext cx="3679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/>
              <a:t>National Taichung Second Senior High School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684213" y="6165850"/>
            <a:ext cx="7848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18577-F809-4058-ADA4-266F9817E8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22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DC182-CA34-4A52-B3DA-5C438105B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274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0500" y="908050"/>
            <a:ext cx="2000250" cy="51323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9750" y="908050"/>
            <a:ext cx="5848350" cy="51323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2DB4-76E9-43A5-A984-33D2109B6B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7888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001000" cy="6413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39750" y="1773238"/>
            <a:ext cx="8001000" cy="4267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CDC8-2544-4389-B200-525621CCA9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49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BE353-5DD6-4DE2-B19C-1A0AA91B62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94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FABCA-326D-4EFD-8124-76771FB360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77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9750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6450" y="1773238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5B259-B413-4517-ACD9-4BA1A4FD95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168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5E61-0D60-4570-B623-7E0BDF2713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893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5FCCF-0D88-404C-8AAC-8CD02DA2DF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343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54527-B491-4907-8BA4-2DE1F46C2B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236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44AE4-7991-493C-ACAE-64FE07A03E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1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ABDD-340F-4C90-A4B9-097B2FA796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02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836613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28775"/>
            <a:ext cx="8001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新細明體" pitchFamily="18" charset="-120"/>
              </a:defRPr>
            </a:lvl1pPr>
          </a:lstStyle>
          <a:p>
            <a:pPr>
              <a:defRPr/>
            </a:pPr>
            <a:fld id="{AF1A7C4C-B696-4652-963C-B902D6F033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2" name="Line 12"/>
          <p:cNvSpPr>
            <a:spLocks noChangeShapeType="1"/>
          </p:cNvSpPr>
          <p:nvPr userDrawn="1"/>
        </p:nvSpPr>
        <p:spPr bwMode="auto">
          <a:xfrm>
            <a:off x="466725" y="692150"/>
            <a:ext cx="8137525" cy="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16" descr="tcssh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6127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7"/>
          <p:cNvSpPr txBox="1">
            <a:spLocks noChangeArrowheads="1"/>
          </p:cNvSpPr>
          <p:nvPr userDrawn="1"/>
        </p:nvSpPr>
        <p:spPr bwMode="auto">
          <a:xfrm>
            <a:off x="1116013" y="188913"/>
            <a:ext cx="251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algn="dist" eaLnBrk="1" hangingPunct="1">
              <a:spcBef>
                <a:spcPct val="50000"/>
              </a:spcBef>
              <a:defRPr/>
            </a:pPr>
            <a:r>
              <a:rPr lang="zh-TW" altLang="en-US" sz="1400" smtClean="0">
                <a:solidFill>
                  <a:srgbClr val="333399"/>
                </a:solidFill>
                <a:latin typeface="Arial" charset="0"/>
                <a:ea typeface="標楷體" pitchFamily="65" charset="-120"/>
              </a:rPr>
              <a:t>國立臺中第二高級中學</a:t>
            </a:r>
          </a:p>
        </p:txBody>
      </p:sp>
      <p:sp>
        <p:nvSpPr>
          <p:cNvPr id="1035" name="Rectangle 18"/>
          <p:cNvSpPr>
            <a:spLocks noChangeArrowheads="1"/>
          </p:cNvSpPr>
          <p:nvPr userDrawn="1"/>
        </p:nvSpPr>
        <p:spPr bwMode="auto">
          <a:xfrm>
            <a:off x="1042988" y="404813"/>
            <a:ext cx="3679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smtClean="0"/>
              <a:t>National Taichung Second Senior High School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 b="1">
          <a:solidFill>
            <a:schemeClr val="tx2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tech.tcssh.tc.edu.tw/main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cportal/index.ph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ac104/index.ph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ac104/104ap_ColQry_dop84/html/104_001222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ac104/104apply_Sieve_3pkd/html_sivev_mi/Standard/report/001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star104/document/104s_ken_Telc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ac.edu.tw/104data/104recruit.pdf" TargetMode="External"/><Relationship Id="rId4" Type="http://schemas.openxmlformats.org/officeDocument/2006/relationships/hyperlink" Target="https://www.caac.ccu.edu.tw/caac104/document/104a_tks_Telc.pdf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ademic\OneDrive\圖片\相機相簿\20150616_045026398_i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376264" cy="178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矩形 4"/>
          <p:cNvSpPr/>
          <p:nvPr/>
        </p:nvSpPr>
        <p:spPr>
          <a:xfrm>
            <a:off x="703991" y="98072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家有高中生</a:t>
            </a:r>
            <a:r>
              <a:rPr lang="en-US" altLang="zh-TW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高中生學習策略</a:t>
            </a:r>
            <a:endParaRPr lang="zh-TW" altLang="en-US" sz="6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3888" y="3933056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</a:t>
            </a:r>
            <a: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教務主任   鄭東昇 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0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0000FF"/>
                </a:solidFill>
              </a:rPr>
              <a:t>本校學生參加</a:t>
            </a:r>
            <a:r>
              <a:rPr lang="zh-TW" altLang="zh-TW" sz="4000" dirty="0">
                <a:solidFill>
                  <a:srgbClr val="0000FF"/>
                </a:solidFill>
              </a:rPr>
              <a:t>多元競賽  成果豐碩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628775"/>
            <a:ext cx="8280722" cy="44116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000" dirty="0">
                <a:solidFill>
                  <a:srgbClr val="0000FF"/>
                </a:solidFill>
              </a:rPr>
              <a:t>【語言、人文類】</a:t>
            </a:r>
          </a:p>
          <a:p>
            <a:r>
              <a:rPr lang="zh-TW" altLang="zh-TW" sz="2000" dirty="0" smtClean="0"/>
              <a:t>臺中市英語</a:t>
            </a:r>
            <a:r>
              <a:rPr lang="zh-TW" altLang="zh-TW" sz="2000" dirty="0"/>
              <a:t>比賽，王御恩、文宏、張可亞、洪于真榮獲第一名。</a:t>
            </a:r>
          </a:p>
          <a:p>
            <a:r>
              <a:rPr lang="zh-TW" altLang="zh-TW" sz="2000" dirty="0" smtClean="0"/>
              <a:t>全國</a:t>
            </a:r>
            <a:r>
              <a:rPr lang="zh-TW" altLang="zh-TW" sz="2000" dirty="0"/>
              <a:t>英語作文比賽，桑瑋倫榮獲優勝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smtClean="0"/>
              <a:t>丘</a:t>
            </a:r>
            <a:r>
              <a:rPr lang="zh-TW" altLang="en-US" sz="2000" dirty="0"/>
              <a:t>奕</a:t>
            </a:r>
            <a:r>
              <a:rPr lang="zh-TW" altLang="en-US" sz="2000" dirty="0" smtClean="0"/>
              <a:t>同學榮獲</a:t>
            </a:r>
            <a:r>
              <a:rPr lang="en-US" altLang="zh-TW" sz="2000" dirty="0"/>
              <a:t>103</a:t>
            </a:r>
            <a:r>
              <a:rPr lang="zh-TW" altLang="en-US" sz="2000" dirty="0"/>
              <a:t>學年度全國英語演講比賽中區</a:t>
            </a:r>
            <a:r>
              <a:rPr lang="zh-TW" altLang="en-US" sz="2000" dirty="0">
                <a:solidFill>
                  <a:srgbClr val="C00000"/>
                </a:solidFill>
              </a:rPr>
              <a:t>決賽 優勝</a:t>
            </a:r>
            <a:endParaRPr lang="zh-TW" altLang="zh-TW" sz="2000" dirty="0">
              <a:solidFill>
                <a:srgbClr val="C00000"/>
              </a:solidFill>
            </a:endParaRPr>
          </a:p>
          <a:p>
            <a:r>
              <a:rPr lang="zh-TW" altLang="zh-TW" sz="2000" dirty="0" smtClean="0"/>
              <a:t>何瑞嫻</a:t>
            </a:r>
            <a:r>
              <a:rPr lang="zh-TW" altLang="zh-TW" sz="2000" dirty="0"/>
              <a:t>榮獲長榮翻譯大賽第一名。</a:t>
            </a:r>
          </a:p>
          <a:p>
            <a:r>
              <a:rPr lang="zh-TW" altLang="en-US" sz="2000" dirty="0" smtClean="0"/>
              <a:t>江</a:t>
            </a:r>
            <a:r>
              <a:rPr lang="zh-TW" altLang="zh-TW" sz="2000" dirty="0" smtClean="0"/>
              <a:t>家</a:t>
            </a:r>
            <a:r>
              <a:rPr lang="zh-TW" altLang="zh-TW" sz="2000" dirty="0"/>
              <a:t>沁榮獲「台中東南扶輪社第九屆 高級中等學校學生英語說故事比賽 」第二名。</a:t>
            </a:r>
          </a:p>
          <a:p>
            <a:r>
              <a:rPr lang="zh-TW" altLang="zh-TW" sz="2000" dirty="0" smtClean="0"/>
              <a:t>多</a:t>
            </a:r>
            <a:r>
              <a:rPr lang="zh-TW" altLang="zh-TW" sz="2000" dirty="0"/>
              <a:t>益英語測驗</a:t>
            </a:r>
            <a:r>
              <a:rPr lang="en-US" altLang="zh-TW" sz="2000" dirty="0"/>
              <a:t>(TOEIC)</a:t>
            </a:r>
            <a:r>
              <a:rPr lang="zh-TW" altLang="zh-TW" sz="2000" dirty="0"/>
              <a:t>締造佳績，李維成績高達</a:t>
            </a:r>
            <a:r>
              <a:rPr lang="en-US" altLang="zh-TW" sz="2000" dirty="0"/>
              <a:t>980</a:t>
            </a:r>
            <a:r>
              <a:rPr lang="zh-TW" altLang="zh-TW" sz="2000" dirty="0"/>
              <a:t>分。</a:t>
            </a:r>
          </a:p>
          <a:p>
            <a:r>
              <a:rPr lang="zh-TW" altLang="zh-TW" sz="2000" dirty="0" smtClean="0"/>
              <a:t>臺</a:t>
            </a:r>
            <a:r>
              <a:rPr lang="zh-TW" altLang="zh-TW" sz="2000" dirty="0"/>
              <a:t>中市國語文競賽，羅家欣老師榮獲教師組作文第一名。</a:t>
            </a:r>
          </a:p>
          <a:p>
            <a:r>
              <a:rPr lang="zh-TW" altLang="zh-TW" sz="2000" dirty="0" smtClean="0"/>
              <a:t>臺</a:t>
            </a:r>
            <a:r>
              <a:rPr lang="zh-TW" altLang="zh-TW" sz="2000" dirty="0"/>
              <a:t>中市國語文競賽，羅家欣老師榮獲作文第二名，郭珊珊老師國語演講第三名，林俊夆同學字音字形第一名，鄭雅云閩南語演說第二名，戴妤珊寫字第三名。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09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01215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84" y="5805264"/>
            <a:ext cx="2424468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0000FF"/>
                </a:solidFill>
              </a:rPr>
              <a:t>本校學生參加</a:t>
            </a:r>
            <a:r>
              <a:rPr lang="zh-TW" altLang="zh-TW" sz="4000" dirty="0">
                <a:solidFill>
                  <a:srgbClr val="0000FF"/>
                </a:solidFill>
              </a:rPr>
              <a:t>多元競賽  成果豐碩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628775"/>
            <a:ext cx="8280722" cy="441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1800" dirty="0">
                <a:solidFill>
                  <a:srgbClr val="0000FF"/>
                </a:solidFill>
              </a:rPr>
              <a:t>【創意、藝才類】</a:t>
            </a:r>
          </a:p>
          <a:p>
            <a:pPr lvl="0"/>
            <a:r>
              <a:rPr lang="zh-TW" altLang="zh-TW" sz="2000" dirty="0">
                <a:solidFill>
                  <a:srgbClr val="FF0000"/>
                </a:solidFill>
              </a:rPr>
              <a:t>音樂班多年蟬聯全國音樂</a:t>
            </a:r>
            <a:r>
              <a:rPr lang="zh-TW" altLang="zh-TW" sz="2000" dirty="0" smtClean="0">
                <a:solidFill>
                  <a:srgbClr val="FF0000"/>
                </a:solidFill>
              </a:rPr>
              <a:t>比賽</a:t>
            </a:r>
            <a:r>
              <a:rPr lang="zh-TW" altLang="zh-TW" sz="2000" dirty="0" smtClean="0">
                <a:solidFill>
                  <a:srgbClr val="0000FF"/>
                </a:solidFill>
              </a:rPr>
              <a:t>管弦樂合奏</a:t>
            </a:r>
            <a:r>
              <a:rPr lang="zh-TW" altLang="zh-TW" sz="2000" dirty="0" smtClean="0">
                <a:solidFill>
                  <a:srgbClr val="FF0000"/>
                </a:solidFill>
              </a:rPr>
              <a:t>、</a:t>
            </a:r>
            <a:r>
              <a:rPr lang="zh-TW" altLang="zh-TW" sz="2000" dirty="0" smtClean="0">
                <a:solidFill>
                  <a:srgbClr val="0000FF"/>
                </a:solidFill>
              </a:rPr>
              <a:t>弦樂合奏</a:t>
            </a:r>
            <a:r>
              <a:rPr lang="en-US" altLang="zh-TW" sz="2000" dirty="0" smtClean="0">
                <a:solidFill>
                  <a:srgbClr val="FF0000"/>
                </a:solidFill>
              </a:rPr>
              <a:t>A</a:t>
            </a:r>
            <a:r>
              <a:rPr lang="zh-TW" altLang="zh-TW" sz="2000" dirty="0" smtClean="0">
                <a:solidFill>
                  <a:srgbClr val="FF0000"/>
                </a:solidFill>
              </a:rPr>
              <a:t>組特優第一名</a:t>
            </a:r>
            <a:endParaRPr lang="zh-TW" altLang="zh-TW" sz="2000" dirty="0">
              <a:solidFill>
                <a:srgbClr val="FF0000"/>
              </a:solidFill>
            </a:endParaRPr>
          </a:p>
          <a:p>
            <a:r>
              <a:rPr lang="zh-TW" altLang="zh-TW" sz="2000" dirty="0" smtClean="0"/>
              <a:t>第</a:t>
            </a:r>
            <a:r>
              <a:rPr lang="en-US" altLang="zh-TW" sz="2000" dirty="0"/>
              <a:t>8</a:t>
            </a:r>
            <a:r>
              <a:rPr lang="zh-TW" altLang="zh-TW" sz="2000" dirty="0"/>
              <a:t>屆、第</a:t>
            </a:r>
            <a:r>
              <a:rPr lang="en-US" altLang="zh-TW" sz="2000" dirty="0"/>
              <a:t>9</a:t>
            </a:r>
            <a:r>
              <a:rPr lang="zh-TW" altLang="zh-TW" sz="2000" dirty="0" smtClean="0"/>
              <a:t>屆</a:t>
            </a:r>
            <a:r>
              <a:rPr lang="zh-TW" altLang="zh-TW" sz="2000" dirty="0" smtClean="0">
                <a:solidFill>
                  <a:srgbClr val="0000FF"/>
                </a:solidFill>
              </a:rPr>
              <a:t>宏碁</a:t>
            </a:r>
            <a:r>
              <a:rPr lang="zh-TW" altLang="zh-TW" sz="2000" dirty="0">
                <a:solidFill>
                  <a:srgbClr val="0000FF"/>
                </a:solidFill>
              </a:rPr>
              <a:t>數位創作</a:t>
            </a:r>
            <a:r>
              <a:rPr lang="zh-TW" altLang="zh-TW" sz="2000" dirty="0" smtClean="0">
                <a:solidFill>
                  <a:srgbClr val="0000FF"/>
                </a:solidFill>
              </a:rPr>
              <a:t>競賽</a:t>
            </a:r>
            <a:r>
              <a:rPr lang="zh-TW" altLang="zh-TW" sz="2000" dirty="0" smtClean="0"/>
              <a:t>本校</a:t>
            </a:r>
            <a:r>
              <a:rPr lang="zh-TW" altLang="zh-TW" sz="2000" dirty="0"/>
              <a:t>蟬聯全國「首獎」及多項</a:t>
            </a:r>
            <a:r>
              <a:rPr lang="zh-TW" altLang="zh-TW" sz="2000" dirty="0" smtClean="0"/>
              <a:t>大獎</a:t>
            </a:r>
            <a:endParaRPr lang="zh-TW" altLang="zh-TW" sz="2000" dirty="0"/>
          </a:p>
          <a:p>
            <a:r>
              <a:rPr lang="en-US" altLang="zh-TW" sz="2000" dirty="0" smtClean="0"/>
              <a:t> </a:t>
            </a:r>
            <a:r>
              <a:rPr lang="en-US" altLang="zh-TW" sz="2000" dirty="0"/>
              <a:t>100</a:t>
            </a:r>
            <a:r>
              <a:rPr lang="zh-TW" altLang="zh-TW" sz="2000" dirty="0"/>
              <a:t>學年度榮獲「未來社會創意專題競賽」全國第一名。</a:t>
            </a:r>
          </a:p>
          <a:p>
            <a:r>
              <a:rPr lang="en-US" altLang="zh-TW" sz="2000" dirty="0" smtClean="0"/>
              <a:t> </a:t>
            </a:r>
            <a:r>
              <a:rPr lang="en-US" altLang="zh-TW" sz="2000" dirty="0"/>
              <a:t>2013</a:t>
            </a:r>
            <a:r>
              <a:rPr lang="zh-TW" altLang="zh-TW" sz="2000" dirty="0"/>
              <a:t>年「全民</a:t>
            </a:r>
            <a:r>
              <a:rPr lang="en-US" altLang="zh-TW" sz="2000" dirty="0"/>
              <a:t>e</a:t>
            </a:r>
            <a:r>
              <a:rPr lang="zh-TW" altLang="zh-TW" sz="2000" dirty="0"/>
              <a:t>化運動會」本校榮獲「全國團體錦標總冠軍」</a:t>
            </a:r>
          </a:p>
          <a:p>
            <a:r>
              <a:rPr lang="zh-TW" altLang="zh-TW" sz="2000" dirty="0" smtClean="0"/>
              <a:t>「</a:t>
            </a:r>
            <a:r>
              <a:rPr lang="en-US" altLang="zh-TW" sz="2000" dirty="0"/>
              <a:t>2012</a:t>
            </a:r>
            <a:r>
              <a:rPr lang="zh-TW" altLang="zh-TW" sz="2000" dirty="0"/>
              <a:t>國際青少年發明競賽」榮獲一金牌、二銀牌殊榮。</a:t>
            </a:r>
          </a:p>
          <a:p>
            <a:r>
              <a:rPr lang="zh-TW" altLang="zh-TW" sz="2000" dirty="0" smtClean="0"/>
              <a:t>「</a:t>
            </a:r>
            <a:r>
              <a:rPr lang="en-US" altLang="zh-TW" sz="2000" dirty="0"/>
              <a:t>2011 </a:t>
            </a:r>
            <a:r>
              <a:rPr lang="en-US" altLang="zh-TW" sz="2000" dirty="0" err="1"/>
              <a:t>GreenMech</a:t>
            </a:r>
            <a:r>
              <a:rPr lang="zh-TW" altLang="zh-TW" sz="2000" dirty="0"/>
              <a:t>機關王城市盃」競賽榮獲高中組冠軍。</a:t>
            </a:r>
          </a:p>
          <a:p>
            <a:r>
              <a:rPr lang="zh-TW" altLang="zh-TW" sz="2000" dirty="0" smtClean="0"/>
              <a:t>「</a:t>
            </a:r>
            <a:r>
              <a:rPr lang="en-US" altLang="zh-TW" sz="2000" dirty="0"/>
              <a:t>2012</a:t>
            </a:r>
            <a:r>
              <a:rPr lang="zh-TW" altLang="zh-TW" sz="2000" dirty="0"/>
              <a:t>全國高中職創意發明構思競賽」榮獲佳作獎與創意獎。</a:t>
            </a:r>
          </a:p>
          <a:p>
            <a:r>
              <a:rPr lang="en-US" altLang="zh-TW" sz="2000" dirty="0" smtClean="0"/>
              <a:t> </a:t>
            </a:r>
            <a:r>
              <a:rPr lang="en-US" altLang="zh-TW" sz="2000" dirty="0"/>
              <a:t>102</a:t>
            </a:r>
            <a:r>
              <a:rPr lang="zh-TW" altLang="zh-TW" sz="2000" dirty="0"/>
              <a:t>學年度臺中市美術比賽，榮獲平面設計類第一名、書法類</a:t>
            </a:r>
            <a:r>
              <a:rPr lang="zh-TW" altLang="zh-TW" sz="2000" dirty="0" smtClean="0"/>
              <a:t>第一名</a:t>
            </a:r>
            <a:endParaRPr lang="zh-TW" altLang="zh-TW" sz="2000" dirty="0"/>
          </a:p>
          <a:p>
            <a:r>
              <a:rPr lang="en-US" altLang="zh-TW" sz="2000" dirty="0" smtClean="0"/>
              <a:t>101</a:t>
            </a:r>
            <a:r>
              <a:rPr lang="zh-TW" altLang="zh-TW" sz="2000" dirty="0"/>
              <a:t>學年度臺中市美術比賽，榮獲漫畫類第一名、西畫類</a:t>
            </a:r>
            <a:r>
              <a:rPr lang="zh-TW" altLang="zh-TW" sz="2000" dirty="0" smtClean="0"/>
              <a:t>第一名</a:t>
            </a:r>
            <a:endParaRPr lang="zh-TW" altLang="zh-TW" sz="2000" dirty="0"/>
          </a:p>
          <a:p>
            <a:r>
              <a:rPr lang="en-US" altLang="zh-TW" sz="2000" dirty="0" smtClean="0"/>
              <a:t>100</a:t>
            </a:r>
            <a:r>
              <a:rPr lang="zh-TW" altLang="zh-TW" sz="2000" dirty="0"/>
              <a:t>學年度臺中市運動會本校田徑隊榮獲一金、二</a:t>
            </a:r>
            <a:r>
              <a:rPr lang="zh-TW" altLang="zh-TW" sz="2000" dirty="0" smtClean="0"/>
              <a:t>銀</a:t>
            </a:r>
            <a:endParaRPr lang="zh-TW" altLang="zh-TW" sz="2000" dirty="0"/>
          </a:p>
          <a:p>
            <a:r>
              <a:rPr lang="en-US" altLang="zh-TW" sz="2000" dirty="0" smtClean="0"/>
              <a:t>100</a:t>
            </a:r>
            <a:r>
              <a:rPr lang="zh-TW" altLang="zh-TW" sz="2000" dirty="0"/>
              <a:t>學年度臺中市高中組籃球聯賽本校榮獲</a:t>
            </a:r>
            <a:r>
              <a:rPr lang="zh-TW" altLang="zh-TW" sz="2000" dirty="0" smtClean="0"/>
              <a:t>第一名</a:t>
            </a:r>
            <a:endParaRPr lang="zh-TW" altLang="zh-TW" sz="20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948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0000FF"/>
                </a:solidFill>
              </a:rPr>
              <a:t>本校學生參加</a:t>
            </a:r>
            <a:r>
              <a:rPr lang="zh-TW" altLang="zh-TW" sz="4000" dirty="0">
                <a:solidFill>
                  <a:srgbClr val="0000FF"/>
                </a:solidFill>
              </a:rPr>
              <a:t>多元競賽  成果豐碩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tech.tcssh.tc.edu.tw/files/archive/39_24168d4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24" y="1461062"/>
            <a:ext cx="3847069" cy="25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">
            <a:hlinkClick r:id="rId4" tooltip="回首頁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5" y="1481209"/>
            <a:ext cx="4414839" cy="25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slid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53135"/>
            <a:ext cx="67687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001000" cy="641350"/>
          </a:xfrm>
        </p:spPr>
        <p:txBody>
          <a:bodyPr/>
          <a:lstStyle/>
          <a:p>
            <a:r>
              <a:rPr lang="zh-TW" altLang="en-US" sz="4800" dirty="0" smtClean="0"/>
              <a:t>升學準備與策略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834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高中學生 多元升學管道</a:t>
            </a:r>
          </a:p>
        </p:txBody>
      </p:sp>
      <p:sp>
        <p:nvSpPr>
          <p:cNvPr id="4099" name="內容版面配置區 7"/>
          <p:cNvSpPr>
            <a:spLocks noGrp="1"/>
          </p:cNvSpPr>
          <p:nvPr>
            <p:ph idx="1"/>
          </p:nvPr>
        </p:nvSpPr>
        <p:spPr>
          <a:xfrm>
            <a:off x="755576" y="1628800"/>
            <a:ext cx="7776864" cy="42672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大學甄選入學  </a:t>
            </a:r>
            <a:r>
              <a:rPr lang="en-US" altLang="zh-TW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須參加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en-US" altLang="zh-TW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繁星推薦 </a:t>
            </a:r>
            <a:r>
              <a:rPr lang="en-US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在校成績百分比、學測成績</a:t>
            </a:r>
            <a:r>
              <a:rPr lang="en-US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 </a:t>
            </a:r>
            <a:r>
              <a:rPr lang="en-US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可填</a:t>
            </a:r>
            <a:r>
              <a:rPr lang="en-US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r>
              <a:rPr lang="en-US" altLang="zh-TW" dirty="0" smtClean="0">
                <a:solidFill>
                  <a:srgbClr val="0808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大學考試分發  </a:t>
            </a:r>
            <a:r>
              <a:rPr lang="en-US" altLang="zh-TW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須參加</a:t>
            </a:r>
            <a:r>
              <a:rPr lang="zh-TW" altLang="en-US" sz="4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指考</a:t>
            </a:r>
            <a:r>
              <a:rPr lang="en-US" altLang="zh-TW" sz="40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科技校院日間部四年制申請入學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成績，可填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個志願</a:t>
            </a:r>
            <a:r>
              <a:rPr lang="en-US" altLang="zh-TW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軍事校院</a:t>
            </a:r>
            <a:endParaRPr lang="en-US" altLang="zh-TW" sz="3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警大、警專</a:t>
            </a:r>
            <a:endParaRPr lang="en-US" altLang="zh-TW" sz="32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73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大學 學測、指考考科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001000" cy="4411663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學測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(5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考科，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10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學科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</a:rPr>
              <a:t>1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</a:rPr>
              <a:t>月下旬</a:t>
            </a:r>
            <a:r>
              <a:rPr lang="en-US" altLang="zh-TW" dirty="0">
                <a:solidFill>
                  <a:srgbClr val="0000FF"/>
                </a:solidFill>
                <a:latin typeface="+mj-ea"/>
                <a:ea typeface="+mj-ea"/>
              </a:rPr>
              <a:t>~2</a:t>
            </a:r>
            <a:r>
              <a:rPr lang="zh-TW" altLang="en-US" dirty="0">
                <a:solidFill>
                  <a:srgbClr val="0000FF"/>
                </a:solidFill>
                <a:latin typeface="+mj-ea"/>
                <a:ea typeface="+mj-ea"/>
              </a:rPr>
              <a:t>月初考</a:t>
            </a:r>
            <a:endParaRPr lang="en-US" altLang="zh-TW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國文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英文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數學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自然</a:t>
            </a:r>
            <a:r>
              <a:rPr lang="zh-TW" altLang="en-US" dirty="0" smtClean="0"/>
              <a:t>：</a:t>
            </a:r>
            <a:r>
              <a:rPr lang="zh-TW" altLang="en-US" b="1" dirty="0" smtClean="0">
                <a:solidFill>
                  <a:srgbClr val="0000FF"/>
                </a:solidFill>
              </a:rPr>
              <a:t>物理、化學、生物、地球科學</a:t>
            </a:r>
            <a:endParaRPr lang="zh-TW" altLang="en-US" b="1" dirty="0">
              <a:solidFill>
                <a:srgbClr val="0000FF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社會</a:t>
            </a:r>
            <a:r>
              <a:rPr lang="zh-TW" altLang="en-US" dirty="0" smtClean="0"/>
              <a:t>：</a:t>
            </a:r>
            <a:r>
              <a:rPr lang="zh-TW" altLang="en-US" b="1" dirty="0" smtClean="0">
                <a:solidFill>
                  <a:srgbClr val="0000FF"/>
                </a:solidFill>
              </a:rPr>
              <a:t>歷史、地理、公民與社會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  <a:latin typeface="+mj-ea"/>
                <a:ea typeface="+mj-ea"/>
              </a:rPr>
              <a:t>指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考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可選考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3~10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科，分發採計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3~5</a:t>
            </a:r>
            <a:r>
              <a:rPr lang="zh-TW" altLang="en-US" b="1" dirty="0" smtClean="0">
                <a:solidFill>
                  <a:srgbClr val="0000FF"/>
                </a:solidFill>
                <a:latin typeface="+mj-ea"/>
                <a:ea typeface="+mj-ea"/>
              </a:rPr>
              <a:t>科</a:t>
            </a:r>
            <a:r>
              <a:rPr lang="en-US" altLang="zh-TW" b="1" dirty="0" smtClean="0">
                <a:solidFill>
                  <a:srgbClr val="0000FF"/>
                </a:solidFill>
                <a:latin typeface="+mj-ea"/>
                <a:ea typeface="+mj-ea"/>
              </a:rPr>
              <a:t>)</a:t>
            </a:r>
          </a:p>
          <a:p>
            <a:pPr lvl="1"/>
            <a:r>
              <a:rPr lang="en-US" altLang="zh-TW" sz="2400" b="1" dirty="0" smtClean="0">
                <a:solidFill>
                  <a:srgbClr val="FF0000"/>
                </a:solidFill>
              </a:rPr>
              <a:t>	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國文、英文、數學甲、數學乙、物理</a:t>
            </a:r>
            <a:r>
              <a:rPr lang="zh-TW" altLang="en-US" sz="2400" b="1" dirty="0">
                <a:solidFill>
                  <a:srgbClr val="FF0000"/>
                </a:solidFill>
              </a:rPr>
              <a:t>、化學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、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/>
            </a:r>
            <a:br>
              <a:rPr lang="en-US" altLang="zh-TW" sz="2400" b="1" dirty="0" smtClean="0">
                <a:solidFill>
                  <a:srgbClr val="FF0000"/>
                </a:solidFill>
              </a:rPr>
            </a:br>
            <a:r>
              <a:rPr lang="zh-TW" altLang="en-US" sz="2400" b="1" dirty="0" smtClean="0">
                <a:solidFill>
                  <a:srgbClr val="FF0000"/>
                </a:solidFill>
              </a:rPr>
              <a:t>生物、歷史</a:t>
            </a:r>
            <a:r>
              <a:rPr lang="zh-TW" altLang="en-US" sz="2400" b="1" dirty="0">
                <a:solidFill>
                  <a:srgbClr val="FF0000"/>
                </a:solidFill>
              </a:rPr>
              <a:t>、地理、公民與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社會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sz="2400" b="1" dirty="0">
                <a:solidFill>
                  <a:srgbClr val="0000FF"/>
                </a:solidFill>
              </a:rPr>
              <a:t>7</a:t>
            </a:r>
            <a:r>
              <a:rPr lang="zh-TW" altLang="en-US" sz="2400" b="1" dirty="0">
                <a:solidFill>
                  <a:srgbClr val="0000FF"/>
                </a:solidFill>
              </a:rPr>
              <a:t>月</a:t>
            </a:r>
            <a:r>
              <a:rPr lang="en-US" altLang="zh-TW" sz="2400" b="1" dirty="0">
                <a:solidFill>
                  <a:srgbClr val="0000FF"/>
                </a:solidFill>
              </a:rPr>
              <a:t>1~3</a:t>
            </a:r>
            <a:r>
              <a:rPr lang="zh-TW" altLang="en-US" sz="2400" b="1" dirty="0">
                <a:solidFill>
                  <a:srgbClr val="0000FF"/>
                </a:solidFill>
              </a:rPr>
              <a:t>日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考試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0010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6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測的</a:t>
            </a: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重要性如何</a:t>
            </a:r>
            <a: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看看</a:t>
            </a: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大學招生名額</a:t>
            </a:r>
            <a: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的比重</a:t>
            </a:r>
          </a:p>
        </p:txBody>
      </p:sp>
    </p:spTree>
    <p:extLst>
      <p:ext uri="{BB962C8B-B14F-4D97-AF65-F5344CB8AC3E}">
        <p14:creationId xmlns:p14="http://schemas.microsoft.com/office/powerpoint/2010/main" val="19365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04611"/>
              </p:ext>
            </p:extLst>
          </p:nvPr>
        </p:nvGraphicFramePr>
        <p:xfrm>
          <a:off x="179512" y="836716"/>
          <a:ext cx="8352929" cy="53360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68152"/>
                <a:gridCol w="936104"/>
                <a:gridCol w="792088"/>
                <a:gridCol w="936104"/>
                <a:gridCol w="792088"/>
                <a:gridCol w="1296144"/>
                <a:gridCol w="935427"/>
                <a:gridCol w="1296822"/>
              </a:tblGrid>
              <a:tr h="45759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104</a:t>
                      </a:r>
                      <a:r>
                        <a:rPr lang="zh-TW" sz="2800" b="0" kern="0" dirty="0">
                          <a:effectLst/>
                        </a:rPr>
                        <a:t>學年度 指標大學招生名額一覽表</a:t>
                      </a:r>
                      <a:endParaRPr lang="zh-TW" sz="28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24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0" dirty="0">
                          <a:effectLst/>
                        </a:rPr>
                        <a:t>大學名稱</a:t>
                      </a:r>
                      <a:endParaRPr lang="zh-TW" sz="20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總招生</a:t>
                      </a:r>
                      <a:endParaRPr lang="zh-TW" sz="20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名額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0000FF"/>
                          </a:solidFill>
                          <a:effectLst/>
                        </a:rPr>
                        <a:t>甄選入學</a:t>
                      </a: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(</a:t>
                      </a:r>
                      <a:r>
                        <a:rPr lang="zh-TW" sz="2000" b="1" kern="0" dirty="0">
                          <a:solidFill>
                            <a:srgbClr val="0000FF"/>
                          </a:solidFill>
                          <a:effectLst/>
                        </a:rPr>
                        <a:t>繁星推薦</a:t>
                      </a: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zh-TW" sz="2000" b="1" kern="0" dirty="0">
                          <a:solidFill>
                            <a:srgbClr val="0000FF"/>
                          </a:solidFill>
                          <a:effectLst/>
                        </a:rPr>
                        <a:t>個人申請</a:t>
                      </a: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)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0" dirty="0">
                          <a:solidFill>
                            <a:srgbClr val="C00000"/>
                          </a:solidFill>
                          <a:effectLst/>
                        </a:rPr>
                        <a:t>指考分發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7031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繁星</a:t>
                      </a:r>
                      <a:r>
                        <a:rPr lang="en-US" sz="1600" b="0" kern="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600" b="0" kern="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推薦</a:t>
                      </a:r>
                      <a:endParaRPr lang="zh-TW" sz="16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個人</a:t>
                      </a:r>
                      <a:endParaRPr lang="zh-TW" sz="1600" b="0" kern="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申請</a:t>
                      </a:r>
                      <a:endParaRPr lang="zh-TW" sz="16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合計</a:t>
                      </a:r>
                      <a:endParaRPr lang="zh-TW" sz="1600" b="0" kern="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rgbClr val="0000FF"/>
                          </a:solidFill>
                          <a:effectLst/>
                        </a:rPr>
                        <a:t>名額</a:t>
                      </a:r>
                      <a:endParaRPr lang="zh-TW" sz="16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甄選入學</a:t>
                      </a:r>
                      <a:r>
                        <a:rPr lang="en-US" sz="1600" b="1" kern="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en-US" sz="1600" b="1" kern="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百分比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0000FF"/>
                          </a:solidFill>
                          <a:effectLst/>
                        </a:rPr>
                        <a:t>名額</a:t>
                      </a:r>
                      <a:endParaRPr lang="zh-TW" sz="16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C00000"/>
                          </a:solidFill>
                          <a:effectLst/>
                        </a:rPr>
                        <a:t>指考分發</a:t>
                      </a:r>
                      <a:r>
                        <a:rPr 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  <a:t/>
                      </a:r>
                      <a:br>
                        <a:rPr lang="en-US" sz="1600" b="1" kern="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zh-TW" sz="1600" b="1" kern="0" dirty="0">
                          <a:solidFill>
                            <a:srgbClr val="C00000"/>
                          </a:solidFill>
                          <a:effectLst/>
                        </a:rPr>
                        <a:t>百分比</a:t>
                      </a:r>
                      <a:endParaRPr lang="zh-TW" sz="16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台大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3468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333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1527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1860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53.6%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1608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C00000"/>
                          </a:solidFill>
                          <a:effectLst/>
                        </a:rPr>
                        <a:t>46.4%</a:t>
                      </a:r>
                      <a:endParaRPr lang="zh-TW" sz="2000" b="1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清大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1525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238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960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1198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78.6%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315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>
                          <a:solidFill>
                            <a:srgbClr val="C00000"/>
                          </a:solidFill>
                          <a:effectLst/>
                        </a:rPr>
                        <a:t>20.7%</a:t>
                      </a:r>
                      <a:endParaRPr lang="zh-TW" sz="2000" b="1" kern="10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交大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1284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199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680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879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68.5%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405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31.5%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政大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2069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254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758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1012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48.9%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1057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51.1%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成大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2679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340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1195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1535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57.3%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1144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42.7%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台師大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1521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229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627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856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56.3%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665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43.7%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中央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1491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248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520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768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51.5%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723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48.5%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中山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1079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141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540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681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63.1%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398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36.9%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中興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1846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265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>
                          <a:solidFill>
                            <a:srgbClr val="0000FF"/>
                          </a:solidFill>
                          <a:effectLst/>
                        </a:rPr>
                        <a:t>667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932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50.5%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914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49.5%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0" dirty="0">
                          <a:effectLst/>
                        </a:rPr>
                        <a:t>中正</a:t>
                      </a:r>
                      <a:endParaRPr lang="zh-TW" sz="2400" b="0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1586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0000FF"/>
                          </a:solidFill>
                          <a:effectLst/>
                        </a:rPr>
                        <a:t>661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0000FF"/>
                          </a:solidFill>
                          <a:effectLst/>
                        </a:rPr>
                        <a:t>221</a:t>
                      </a:r>
                      <a:endParaRPr lang="zh-TW" sz="2000" b="0" kern="10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rgbClr val="0000FF"/>
                          </a:solidFill>
                          <a:effectLst/>
                        </a:rPr>
                        <a:t>882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55.6%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FF"/>
                          </a:solidFill>
                          <a:effectLst/>
                        </a:rPr>
                        <a:t>704</a:t>
                      </a:r>
                      <a:endParaRPr lang="zh-TW" sz="2000" b="1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44.4%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2195736" y="6212720"/>
            <a:ext cx="4477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b="1" dirty="0">
                <a:solidFill>
                  <a:srgbClr val="C00000"/>
                </a:solidFill>
              </a:rPr>
              <a:t>其他： 包含 特殊選才、運動績優</a:t>
            </a:r>
            <a:r>
              <a:rPr lang="en-US" altLang="zh-TW" sz="2000" b="1" dirty="0">
                <a:solidFill>
                  <a:srgbClr val="C00000"/>
                </a:solidFill>
              </a:rPr>
              <a:t>…</a:t>
            </a:r>
            <a:r>
              <a:rPr lang="zh-TW" altLang="en-US" sz="2000" b="1" dirty="0">
                <a:solidFill>
                  <a:srgbClr val="C00000"/>
                </a:solidFill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29908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79228"/>
              </p:ext>
            </p:extLst>
          </p:nvPr>
        </p:nvGraphicFramePr>
        <p:xfrm>
          <a:off x="395536" y="1268760"/>
          <a:ext cx="8351838" cy="5010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965"/>
                <a:gridCol w="1022145"/>
                <a:gridCol w="777820"/>
                <a:gridCol w="791985"/>
                <a:gridCol w="811882"/>
                <a:gridCol w="628090"/>
                <a:gridCol w="791985"/>
                <a:gridCol w="923505"/>
                <a:gridCol w="876461"/>
              </a:tblGrid>
              <a:tr h="3733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r>
                        <a:rPr lang="en-US" altLang="zh-TW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  <a:endParaRPr lang="en-US" altLang="zh-TW" sz="20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總額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579" marR="7579" marT="757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579" marR="7579" marT="7579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指考</a:t>
                      </a:r>
                      <a:endParaRPr lang="en-US" altLang="zh-TW" sz="24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en-US" altLang="zh-TW" sz="160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zh-TW" altLang="en-US" sz="1600" b="0" i="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指考</a:t>
                      </a:r>
                      <a:endParaRPr lang="en-US" altLang="zh-TW" sz="1600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</a:t>
                      </a:r>
                      <a:r>
                        <a:rPr lang="en-US" altLang="zh-TW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6172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推薦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</a:t>
                      </a:r>
                      <a:endParaRPr lang="en-US" altLang="zh-TW" sz="2000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en-US" altLang="zh-TW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34.8%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65.2%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國立陽明大學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119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24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50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62.2%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37.8%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70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40.0%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臺北醫學大學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lt"/>
                        </a:rPr>
                        <a:t>30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80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81.5%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18.5%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長庚大學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95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40.0%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馬偕醫學院 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77.5%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22.5%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高雄醫學大學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136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82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75.0%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25.0%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中國醫藥大學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68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71.3%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28.7%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輔仁大學  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45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60.0%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40.0%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慈濟大學  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49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28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67.3%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32.7%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37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中山醫學大學                              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醫學系                                                                        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135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effectLst/>
                          <a:latin typeface="+mn-lt"/>
                        </a:rPr>
                        <a:t>72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en-US" altLang="zh-TW" sz="20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64.4%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35.6%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  <a:tr h="3124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r>
                        <a:rPr lang="zh-TW" altLang="en-US" sz="20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   計</a:t>
                      </a:r>
                      <a:r>
                        <a:rPr lang="zh-TW" altLang="en-US" sz="2000" u="none" strike="noStrike" dirty="0">
                          <a:effectLst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7579" marR="7579" marT="757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+mn-lt"/>
                        </a:rPr>
                        <a:t>1054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+mn-lt"/>
                        </a:rPr>
                        <a:t>147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+mn-lt"/>
                        </a:rPr>
                        <a:t>538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685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369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65.0%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578" marR="7578" marT="7580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35.0%</a:t>
                      </a:r>
                    </a:p>
                  </a:txBody>
                  <a:tcPr marL="7619" marR="7619" marT="7621" marB="0" anchor="b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313" name="標題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353425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醫學系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招生名額比較</a:t>
            </a:r>
          </a:p>
        </p:txBody>
      </p:sp>
    </p:spTree>
    <p:extLst>
      <p:ext uri="{BB962C8B-B14F-4D97-AF65-F5344CB8AC3E}">
        <p14:creationId xmlns:p14="http://schemas.microsoft.com/office/powerpoint/2010/main" val="1631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01000" cy="64135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 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熱門校系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招生名額比較</a:t>
            </a:r>
            <a:endParaRPr lang="zh-TW" altLang="en-US" dirty="0" smtClean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91676"/>
              </p:ext>
            </p:extLst>
          </p:nvPr>
        </p:nvGraphicFramePr>
        <p:xfrm>
          <a:off x="467544" y="1556792"/>
          <a:ext cx="8351839" cy="468006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439971"/>
                <a:gridCol w="2025153"/>
                <a:gridCol w="643663"/>
                <a:gridCol w="579964"/>
                <a:gridCol w="586094"/>
                <a:gridCol w="586094"/>
                <a:gridCol w="659356"/>
                <a:gridCol w="901634"/>
                <a:gridCol w="929910"/>
              </a:tblGrid>
              <a:tr h="3123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總額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指考分發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9524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電機工程學系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157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93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70.7%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29.3%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物理學系  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64.3%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35.7%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資訊工程學系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76.2%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23.8%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電機工程學系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89.1%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10.9%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材料科學工程學系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89.7%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10.3%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資訊工程學系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126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87.3%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12.7%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國立清華大學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動力機械工程學系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82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97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94.2%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5.8%</a:t>
                      </a:r>
                      <a:endParaRPr lang="en-US" altLang="zh-TW" sz="1600" b="1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國立交通大學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電機工程學系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143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90.9%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9.1%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191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國立交通大學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電子工程學系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84.4%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15.6%</a:t>
                      </a:r>
                      <a:endParaRPr lang="en-US" altLang="zh-TW" sz="16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電機工程學系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843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材料科學及工程學</a:t>
                      </a:r>
                      <a:r>
                        <a:rPr lang="zh-TW" altLang="en-US" sz="16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64.4%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35.6%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資訊工程學系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66.3%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33.7%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                              </a:t>
                      </a:r>
                      <a:endParaRPr lang="zh-TW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建築學系                                                                       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63.2%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36.8%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</a:rPr>
              <a:t>高中學生任務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探索自已，了解世界</a:t>
            </a:r>
            <a:endParaRPr lang="en-US" altLang="zh-TW" dirty="0" smtClean="0"/>
          </a:p>
          <a:p>
            <a:r>
              <a:rPr lang="zh-TW" altLang="en-US" dirty="0" smtClean="0"/>
              <a:t>訂定目標，實踐夢想</a:t>
            </a:r>
            <a:endParaRPr lang="en-US" altLang="zh-TW" dirty="0" smtClean="0"/>
          </a:p>
          <a:p>
            <a:r>
              <a:rPr lang="zh-TW" altLang="en-US" dirty="0" smtClean="0"/>
              <a:t>樂於助人，共創美好</a:t>
            </a:r>
            <a:endParaRPr lang="zh-TW" altLang="en-US" dirty="0"/>
          </a:p>
        </p:txBody>
      </p:sp>
      <p:pic>
        <p:nvPicPr>
          <p:cNvPr id="4" name="Picture 1" descr="http://www.tcssh.tc.edu.tw/welcome/news/102_1/m10212/1021223/1021223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80995"/>
            <a:ext cx="4155467" cy="2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0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104</a:t>
            </a:r>
            <a:r>
              <a:rPr lang="zh-TW" altLang="en-US" dirty="0"/>
              <a:t>學年度 </a:t>
            </a:r>
            <a:r>
              <a:rPr lang="zh-TW" altLang="en-US" dirty="0">
                <a:solidFill>
                  <a:srgbClr val="FF0000"/>
                </a:solidFill>
              </a:rPr>
              <a:t>熱門校系</a:t>
            </a:r>
            <a:r>
              <a:rPr lang="zh-TW" altLang="en-US" dirty="0"/>
              <a:t> 招生名額比較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45128"/>
              </p:ext>
            </p:extLst>
          </p:nvPr>
        </p:nvGraphicFramePr>
        <p:xfrm>
          <a:off x="539750" y="1628775"/>
          <a:ext cx="8351839" cy="438261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439971"/>
                <a:gridCol w="2025153"/>
                <a:gridCol w="643663"/>
                <a:gridCol w="579964"/>
                <a:gridCol w="586094"/>
                <a:gridCol w="586094"/>
                <a:gridCol w="659356"/>
                <a:gridCol w="901634"/>
                <a:gridCol w="929910"/>
              </a:tblGrid>
              <a:tr h="31238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學系名稱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總額</a:t>
                      </a:r>
                      <a:r>
                        <a:rPr lang="zh-TW" altLang="en-US" sz="16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</a:t>
                      </a:r>
                      <a:endParaRPr lang="en-US" altLang="zh-TW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分發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入學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b"/>
                      <a:r>
                        <a:rPr lang="zh-TW" alt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指考分發</a:t>
                      </a:r>
                      <a:endParaRPr lang="en-US" altLang="zh-TW" sz="1600" b="1" u="none" strike="noStrike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百分比</a:t>
                      </a:r>
                      <a:endParaRPr lang="en-US" altLang="zh-TW" sz="16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95247"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19" marR="7619" marT="7619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國際企業學系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56.8%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財稅金融學系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46.4%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法律學系司法組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法律學系法學組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法律學系財經經法學組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國立臺灣大學                         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外國語文學系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國立政治大學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法律學系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66.5%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33.5%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191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國立政治大學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金融學系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51.9%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國立政治大學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財務管理學系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52.3%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47.7%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1843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國立政治大學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國際經營與管理學系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45.3%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74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國立政治大學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會計學系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51.1%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46.7%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619672" y="626522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※</a:t>
            </a:r>
            <a:r>
              <a:rPr lang="zh-TW" altLang="en-US" b="1" dirty="0" smtClean="0">
                <a:solidFill>
                  <a:srgbClr val="0000FF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</a:rPr>
              <a:t>部分校系另有極少數的</a:t>
            </a:r>
            <a:r>
              <a:rPr lang="zh-TW" altLang="en-US" b="1" dirty="0" smtClean="0">
                <a:solidFill>
                  <a:srgbClr val="0000FF"/>
                </a:solidFill>
              </a:rPr>
              <a:t>運動績優</a:t>
            </a:r>
            <a:r>
              <a:rPr lang="zh-TW" altLang="en-US" b="1" dirty="0" smtClean="0">
                <a:solidFill>
                  <a:srgbClr val="FF0000"/>
                </a:solidFill>
              </a:rPr>
              <a:t>、</a:t>
            </a:r>
            <a:r>
              <a:rPr lang="zh-TW" altLang="en-US" b="1" dirty="0" smtClean="0">
                <a:solidFill>
                  <a:srgbClr val="0000FF"/>
                </a:solidFill>
              </a:rPr>
              <a:t>四技二專</a:t>
            </a:r>
            <a:r>
              <a:rPr lang="zh-TW" altLang="en-US" b="1" dirty="0" smtClean="0">
                <a:solidFill>
                  <a:srgbClr val="FF0000"/>
                </a:solidFill>
              </a:rPr>
              <a:t>名額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8001000" cy="641350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大學甄選入學</a:t>
            </a: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名額</a:t>
            </a:r>
            <a:r>
              <a:rPr lang="en-US" altLang="zh-TW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多數校系已超越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指考分發</a:t>
            </a: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zh-TW" altLang="en-US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極為重要</a:t>
            </a:r>
            <a:r>
              <a:rPr lang="en-US" altLang="zh-TW" sz="48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48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6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ChangeArrowheads="1"/>
          </p:cNvSpPr>
          <p:nvPr/>
        </p:nvSpPr>
        <p:spPr bwMode="gray">
          <a:xfrm>
            <a:off x="0" y="1268760"/>
            <a:ext cx="3309938" cy="936625"/>
          </a:xfrm>
          <a:prstGeom prst="roundRect">
            <a:avLst>
              <a:gd name="adj" fmla="val 50000"/>
            </a:avLst>
          </a:prstGeom>
          <a:solidFill>
            <a:srgbClr val="352CE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anchor="ctr" anchorCtr="1"/>
          <a:lstStyle>
            <a:lvl1pPr defTabSz="3651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36575" defTabSz="3651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defTabSz="3651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defTabSz="3651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defTabSz="365125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defTabSz="365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defTabSz="365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defTabSz="365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defTabSz="3651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高中生應有的</a:t>
            </a: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8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基本學科知能</a:t>
            </a: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gray">
          <a:xfrm>
            <a:off x="1944688" y="2421285"/>
            <a:ext cx="3309937" cy="93662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anchor="ctr" anchorCtr="1"/>
          <a:lstStyle/>
          <a:p>
            <a:pPr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80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具備接受大學教育應有的基本知能</a:t>
            </a:r>
            <a:endParaRPr lang="zh-TW" altLang="en-US" sz="440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gray">
          <a:xfrm>
            <a:off x="3635375" y="3573810"/>
            <a:ext cx="3816350" cy="936625"/>
          </a:xfrm>
          <a:prstGeom prst="roundRect">
            <a:avLst>
              <a:gd name="adj" fmla="val 50000"/>
            </a:avLst>
          </a:prstGeom>
          <a:solidFill>
            <a:srgbClr val="6D550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anchor="ctr" anchorCtr="1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550863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zh-TW" altLang="en-US" sz="280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通識導向：結合生活或整合不同領域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gray">
          <a:xfrm>
            <a:off x="5003800" y="4726335"/>
            <a:ext cx="4140200" cy="936625"/>
          </a:xfrm>
          <a:prstGeom prst="roundRect">
            <a:avLst>
              <a:gd name="adj" fmla="val 50000"/>
            </a:avLst>
          </a:prstGeom>
          <a:solidFill>
            <a:srgbClr val="FF33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anchor="ctr" anchorCtr="1"/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</a:pPr>
            <a:r>
              <a:rPr kumimoji="0" lang="zh-TW" altLang="en-US" sz="280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重視理解與應用的能力</a:t>
            </a:r>
            <a:endParaRPr lang="zh-TW" altLang="en-US" sz="280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cxnSp>
        <p:nvCxnSpPr>
          <p:cNvPr id="86022" name="AutoShape 6"/>
          <p:cNvCxnSpPr>
            <a:cxnSpLocks noChangeShapeType="1"/>
            <a:stCxn id="86018" idx="3"/>
            <a:endCxn id="86019" idx="0"/>
          </p:cNvCxnSpPr>
          <p:nvPr/>
        </p:nvCxnSpPr>
        <p:spPr bwMode="auto">
          <a:xfrm>
            <a:off x="3309938" y="1737073"/>
            <a:ext cx="290512" cy="684212"/>
          </a:xfrm>
          <a:prstGeom prst="bentConnector2">
            <a:avLst/>
          </a:prstGeom>
          <a:noFill/>
          <a:ln w="3810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3" name="AutoShape 7"/>
          <p:cNvCxnSpPr>
            <a:cxnSpLocks noChangeShapeType="1"/>
            <a:stCxn id="86019" idx="3"/>
            <a:endCxn id="86020" idx="0"/>
          </p:cNvCxnSpPr>
          <p:nvPr/>
        </p:nvCxnSpPr>
        <p:spPr bwMode="auto">
          <a:xfrm>
            <a:off x="5254625" y="2889598"/>
            <a:ext cx="288925" cy="684212"/>
          </a:xfrm>
          <a:prstGeom prst="bentConnector2">
            <a:avLst/>
          </a:prstGeom>
          <a:noFill/>
          <a:ln w="3810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4" name="AutoShape 8"/>
          <p:cNvCxnSpPr>
            <a:cxnSpLocks noChangeShapeType="1"/>
            <a:stCxn id="86020" idx="3"/>
            <a:endCxn id="86021" idx="0"/>
          </p:cNvCxnSpPr>
          <p:nvPr/>
        </p:nvCxnSpPr>
        <p:spPr bwMode="auto">
          <a:xfrm flipH="1">
            <a:off x="7073900" y="4042123"/>
            <a:ext cx="377825" cy="684212"/>
          </a:xfrm>
          <a:prstGeom prst="bentConnector4">
            <a:avLst>
              <a:gd name="adj1" fmla="val -60505"/>
              <a:gd name="adj2" fmla="val 84222"/>
            </a:avLst>
          </a:prstGeom>
          <a:noFill/>
          <a:ln w="38100">
            <a:solidFill>
              <a:srgbClr val="96969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5" name="AutoShape 9"/>
          <p:cNvCxnSpPr>
            <a:cxnSpLocks noChangeShapeType="1"/>
            <a:stCxn id="86021" idx="2"/>
            <a:endCxn id="86020" idx="2"/>
          </p:cNvCxnSpPr>
          <p:nvPr/>
        </p:nvCxnSpPr>
        <p:spPr bwMode="auto">
          <a:xfrm rot="5400000" flipH="1">
            <a:off x="5732462" y="4321523"/>
            <a:ext cx="1152525" cy="1530350"/>
          </a:xfrm>
          <a:prstGeom prst="bentConnector5">
            <a:avLst>
              <a:gd name="adj1" fmla="val -19835"/>
              <a:gd name="adj2" fmla="val 150207"/>
              <a:gd name="adj3" fmla="val 90634"/>
            </a:avLst>
          </a:prstGeom>
          <a:noFill/>
          <a:ln w="38100">
            <a:solidFill>
              <a:srgbClr val="969696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6" name="AutoShape 10"/>
          <p:cNvCxnSpPr>
            <a:cxnSpLocks noChangeShapeType="1"/>
            <a:stCxn id="86021" idx="2"/>
            <a:endCxn id="86019" idx="2"/>
          </p:cNvCxnSpPr>
          <p:nvPr/>
        </p:nvCxnSpPr>
        <p:spPr bwMode="auto">
          <a:xfrm rot="5400000" flipH="1">
            <a:off x="4184254" y="2773314"/>
            <a:ext cx="2305050" cy="3474243"/>
          </a:xfrm>
          <a:prstGeom prst="bentConnector3">
            <a:avLst>
              <a:gd name="adj1" fmla="val -9917"/>
            </a:avLst>
          </a:prstGeom>
          <a:noFill/>
          <a:ln w="38100">
            <a:solidFill>
              <a:srgbClr val="969696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027" name="AutoShape 11"/>
          <p:cNvCxnSpPr>
            <a:cxnSpLocks noChangeShapeType="1"/>
            <a:stCxn id="86021" idx="2"/>
            <a:endCxn id="86018" idx="2"/>
          </p:cNvCxnSpPr>
          <p:nvPr/>
        </p:nvCxnSpPr>
        <p:spPr bwMode="auto">
          <a:xfrm rot="16200000" flipV="1">
            <a:off x="2636044" y="1225104"/>
            <a:ext cx="3457575" cy="5418137"/>
          </a:xfrm>
          <a:prstGeom prst="bentConnector3">
            <a:avLst>
              <a:gd name="adj1" fmla="val -6611"/>
            </a:avLst>
          </a:prstGeom>
          <a:noFill/>
          <a:ln w="38100">
            <a:solidFill>
              <a:srgbClr val="969696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2166120" y="657086"/>
            <a:ext cx="48013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3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大學學科</a:t>
            </a:r>
            <a:r>
              <a:rPr kumimoji="0"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kumimoji="0"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測驗目標</a:t>
            </a:r>
            <a:endParaRPr kumimoji="0"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749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  <p:bldP spid="86020" grpId="0" animBg="1"/>
      <p:bldP spid="86021" grpId="0" animBg="1"/>
      <p:bldP spid="860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7959" y="692696"/>
            <a:ext cx="8001000" cy="64135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學測考科與範圍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3" descr="C:\Users\User\Dropbox\螢幕截圖\螢幕截圖 2015-04-25 00.47.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196752"/>
            <a:ext cx="9013376" cy="56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測各科成績如何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各科採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0~15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級分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63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C:\Users\User\Dropbox\螢幕截圖\螢幕截圖 2015-04-25 00.51.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" y="39875"/>
            <a:ext cx="9036496" cy="497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ropbox\螢幕截圖\螢幕截圖 2015-04-25 00.51.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42232"/>
            <a:ext cx="7644309" cy="20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07504" y="476672"/>
            <a:ext cx="1027070" cy="2880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7504" y="3861048"/>
            <a:ext cx="1027070" cy="3600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621039" y="1088740"/>
            <a:ext cx="4743049" cy="36004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621038" y="1340768"/>
            <a:ext cx="2006746" cy="360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8316416" y="1070738"/>
            <a:ext cx="566586" cy="1800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43608" y="2529289"/>
            <a:ext cx="3539046" cy="7556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學測五標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85307"/>
              </p:ext>
            </p:extLst>
          </p:nvPr>
        </p:nvGraphicFramePr>
        <p:xfrm>
          <a:off x="827584" y="1628800"/>
          <a:ext cx="7488830" cy="406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0"/>
              </a:tblGrid>
              <a:tr h="82255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五項標準之</a:t>
                      </a:r>
                      <a:r>
                        <a:rPr lang="zh-TW" altLang="en-US" sz="2800" u="none" strike="noStrike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計算方式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如下：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頂標：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成績位於第</a:t>
                      </a:r>
                      <a:r>
                        <a:rPr lang="en-US" altLang="zh-TW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百分位數之考生級分。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前標：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成績位於第</a:t>
                      </a:r>
                      <a:r>
                        <a:rPr lang="en-US" altLang="zh-TW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百分位數之考生級分。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均標：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成績位於第</a:t>
                      </a:r>
                      <a:r>
                        <a:rPr lang="en-US" altLang="zh-TW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百分位數之考生級分。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後標：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成績位於第</a:t>
                      </a:r>
                      <a:r>
                        <a:rPr lang="en-US" altLang="zh-TW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百分位數之考生級分。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底標：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成績位於第</a:t>
                      </a:r>
                      <a:r>
                        <a:rPr lang="en-US" altLang="zh-TW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800" u="none" strike="noStrike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百分位數之考生級分。</a:t>
                      </a:r>
                      <a:endParaRPr lang="zh-TW" altLang="en-US" sz="2800" b="0" i="0" u="none" strike="noStrike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010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2800" b="0" dirty="0" smtClean="0">
                <a:latin typeface="新細明體" pitchFamily="18" charset="-120"/>
              </a:rPr>
              <a:t/>
            </a:r>
            <a:br>
              <a:rPr lang="zh-TW" altLang="en-US" sz="2800" b="0" dirty="0" smtClean="0">
                <a:latin typeface="新細明體" pitchFamily="18" charset="-120"/>
              </a:rPr>
            </a:b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學年度學科能力測驗</a:t>
            </a:r>
            <a:b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總級分與各科成績標準一覽表</a:t>
            </a:r>
            <a:endParaRPr lang="zh-TW" altLang="en-US" sz="2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46450"/>
              </p:ext>
            </p:extLst>
          </p:nvPr>
        </p:nvGraphicFramePr>
        <p:xfrm>
          <a:off x="1136914" y="1714195"/>
          <a:ext cx="6624638" cy="371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25"/>
                <a:gridCol w="1080104"/>
                <a:gridCol w="1080104"/>
                <a:gridCol w="1080104"/>
                <a:gridCol w="1008097"/>
                <a:gridCol w="1080104"/>
              </a:tblGrid>
              <a:tr h="1152128"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2800" u="none" strike="noStrike" dirty="0">
                          <a:effectLst/>
                        </a:rPr>
                        <a:t>標準</a:t>
                      </a:r>
                      <a:endParaRPr lang="zh-TW" altLang="en-US" sz="2800" b="0" i="0" u="none" strike="noStrike" dirty="0">
                        <a:effectLst/>
                        <a:latin typeface="標楷體"/>
                      </a:endParaRPr>
                    </a:p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項目</a:t>
                      </a:r>
                      <a:endParaRPr lang="zh-TW" altLang="en-US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</a:rPr>
                        <a:t>頂標</a:t>
                      </a:r>
                      <a:endParaRPr lang="zh-TW" altLang="en-US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前標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>
                          <a:effectLst/>
                        </a:rPr>
                        <a:t>均標</a:t>
                      </a:r>
                      <a:endParaRPr lang="zh-TW" altLang="en-US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後標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底標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國文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13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11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10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8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英文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12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6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4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數學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10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7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4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3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社會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13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11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7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自然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11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6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5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4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>
                          <a:effectLst/>
                        </a:rPr>
                        <a:t>總級分</a:t>
                      </a:r>
                      <a:endParaRPr lang="zh-TW" altLang="en-US" sz="2800" b="0" i="0" u="none" strike="noStrike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  </a:t>
                      </a:r>
                      <a:endParaRPr lang="en-US" altLang="zh-TW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57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47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36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28  </a:t>
                      </a:r>
                      <a:endParaRPr lang="en-US" altLang="zh-TW" sz="2800" b="0" i="0" u="none" strike="noStrike" dirty="0">
                        <a:effectLst/>
                        <a:latin typeface="標楷體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77" name="Line 1"/>
          <p:cNvSpPr>
            <a:spLocks noChangeShapeType="1"/>
          </p:cNvSpPr>
          <p:nvPr/>
        </p:nvSpPr>
        <p:spPr bwMode="auto">
          <a:xfrm>
            <a:off x="1187624" y="1700808"/>
            <a:ext cx="1223962" cy="11516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7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1000" cy="641350"/>
          </a:xfrm>
        </p:spPr>
        <p:txBody>
          <a:bodyPr/>
          <a:lstStyle/>
          <a:p>
            <a:pPr>
              <a:tabLst>
                <a:tab pos="625475" algn="l"/>
              </a:tabLst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學年度學科能力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   各科級分人數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累計人數一覽表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534093"/>
              </p:ext>
            </p:extLst>
          </p:nvPr>
        </p:nvGraphicFramePr>
        <p:xfrm>
          <a:off x="0" y="1129065"/>
          <a:ext cx="8712967" cy="5550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385"/>
                <a:gridCol w="766541"/>
                <a:gridCol w="744698"/>
                <a:gridCol w="670228"/>
                <a:gridCol w="744698"/>
                <a:gridCol w="674443"/>
                <a:gridCol w="889423"/>
                <a:gridCol w="819168"/>
                <a:gridCol w="893638"/>
                <a:gridCol w="819168"/>
                <a:gridCol w="1042577"/>
              </a:tblGrid>
              <a:tr h="310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</a:rPr>
                        <a:t>　</a:t>
                      </a:r>
                      <a:endParaRPr lang="zh-TW" alt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國文</a:t>
                      </a:r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英文</a:t>
                      </a:r>
                      <a:r>
                        <a:rPr lang="zh-TW" alt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數學</a:t>
                      </a:r>
                      <a:r>
                        <a:rPr lang="zh-TW" alt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社會</a:t>
                      </a:r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自然</a:t>
                      </a:r>
                      <a:r>
                        <a:rPr lang="zh-TW" altLang="en-US" sz="2000" b="1" u="none" strike="noStrike" dirty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11">
                <a:tc vMerge="1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人數</a:t>
                      </a:r>
                      <a:endParaRPr lang="zh-TW" altLang="en-US" sz="12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累計人數</a:t>
                      </a:r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人數</a:t>
                      </a:r>
                      <a:endParaRPr lang="zh-TW" altLang="en-US" sz="12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累計人數</a:t>
                      </a:r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人數</a:t>
                      </a:r>
                      <a:endParaRPr lang="zh-TW" altLang="en-US" sz="12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累計人數</a:t>
                      </a:r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人數</a:t>
                      </a:r>
                      <a:endParaRPr lang="zh-TW" altLang="en-US" sz="12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累計人數</a:t>
                      </a:r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人數</a:t>
                      </a:r>
                      <a:endParaRPr lang="zh-TW" altLang="en-US" sz="12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0" i="0" u="none" strike="noStrike" dirty="0" smtClean="0">
                          <a:effectLst/>
                          <a:latin typeface="新細明體"/>
                        </a:rPr>
                        <a:t>累計人數</a:t>
                      </a:r>
                      <a:endParaRPr lang="zh-TW" altLang="en-US" sz="16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4,402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4,402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6,850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6,850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2,984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2,984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6,496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6,496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6,004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6,004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12,882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17,284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10,673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17,523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4,140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7,124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17,450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23,946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7,504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13,508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23,824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41,108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13,148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30,671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4,893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12,017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19,416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43,362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9,370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22,878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27,459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68,567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12,699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43,370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6,682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18,699</a:t>
                      </a:r>
                      <a:endParaRPr lang="en-US" altLang="zh-TW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25,958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69,320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10,223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33,101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23,486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92,053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13,784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57,154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7,618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26,317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18,380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87,700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11,994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45,095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16,778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108,831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12,564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69,718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10,544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36,861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17,873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105,573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12,952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58,047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11,015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119,846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10,463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80,181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10,409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47,270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10,487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116,060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14,249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72,296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7,548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127,394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10,089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90,270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13,671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60,941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9,884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125,944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14,988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87,284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5,475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132,869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9,571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99,841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12,918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73,859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6,205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132,149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14,916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102,200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4,185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137,054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8,775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108,616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15,738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89,597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6,383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138,532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13,853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116,053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3,165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140,219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10,431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119,047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13,520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103,117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3,548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142,080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13,854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129,907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2,223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142,442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13,243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132,290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15,059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118,176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1,712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143,792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10,267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140,174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1,356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143,798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9,451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141,741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11,572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129,748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191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143,983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3,286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143,460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417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144,215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2,081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143,822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10,588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140,336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144,000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238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143,698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144,245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143,877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3,643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143,979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144,002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143,708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US" altLang="zh-TW" sz="2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144,250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143,883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82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144,061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7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144,009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143,718</a:t>
                      </a:r>
                      <a:endParaRPr lang="en-US" altLang="zh-TW" sz="1600" b="0" i="0" u="none" strike="noStrike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677013"/>
              </p:ext>
            </p:extLst>
          </p:nvPr>
        </p:nvGraphicFramePr>
        <p:xfrm>
          <a:off x="107504" y="1058034"/>
          <a:ext cx="8697951" cy="5830189"/>
        </p:xfrm>
        <a:graphic>
          <a:graphicData uri="http://schemas.openxmlformats.org/drawingml/2006/table">
            <a:tbl>
              <a:tblPr/>
              <a:tblGrid>
                <a:gridCol w="8697951"/>
              </a:tblGrid>
              <a:tr h="5830189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年大學學測 總級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累計人數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7315"/>
              </p:ext>
            </p:extLst>
          </p:nvPr>
        </p:nvGraphicFramePr>
        <p:xfrm>
          <a:off x="611560" y="1484784"/>
          <a:ext cx="7632848" cy="532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936104"/>
                <a:gridCol w="1440160"/>
                <a:gridCol w="574861"/>
                <a:gridCol w="1153331"/>
                <a:gridCol w="1008112"/>
                <a:gridCol w="1368152"/>
              </a:tblGrid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總級分</a:t>
                      </a:r>
                      <a:endParaRPr lang="zh-TW" alt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人數</a:t>
                      </a:r>
                      <a:endParaRPr lang="zh-TW" alt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累計人數</a:t>
                      </a:r>
                      <a:endParaRPr lang="zh-TW" alt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l" fontAlgn="b"/>
                      <a:endParaRPr lang="zh-TW" altLang="en-US" sz="2000" b="0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總級分</a:t>
                      </a:r>
                      <a:endParaRPr lang="zh-TW" altLang="en-US" sz="24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人數</a:t>
                      </a:r>
                      <a:endParaRPr lang="zh-TW" alt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累計人數</a:t>
                      </a:r>
                      <a:endParaRPr lang="zh-TW" altLang="en-US" sz="20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182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182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64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2,386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16,538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74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451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633</a:t>
                      </a:r>
                      <a:endParaRPr lang="en-US" altLang="zh-TW" sz="2800" b="1" i="0" u="none" strike="noStrike" dirty="0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2,627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19,165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73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730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1,363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62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2,666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21,831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72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946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2,309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61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2,790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24,621</a:t>
                      </a:r>
                      <a:endParaRPr lang="en-US" altLang="zh-TW" sz="2800" b="1" i="0" u="none" strike="noStrike" dirty="0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3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71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1,164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3,473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60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2,916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27,537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1,325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4,798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59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3,190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30,727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69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1,474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6,272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58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3,240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33,967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68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1,718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7,990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3,376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37,343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67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1,912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9,902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56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3,522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40,865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2,039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11,941</a:t>
                      </a:r>
                      <a:endParaRPr lang="en-US" altLang="zh-TW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55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3,620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44,485</a:t>
                      </a:r>
                      <a:endParaRPr lang="en-US" altLang="zh-TW" sz="2800" b="1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5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65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2,211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14,152</a:t>
                      </a:r>
                      <a:endParaRPr lang="en-US" altLang="zh-TW" sz="2800" b="1" i="0" u="none" strike="noStrike" dirty="0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54</a:t>
                      </a:r>
                      <a:endParaRPr lang="en-US" altLang="zh-TW" sz="2800" b="1" i="0" u="none" strike="noStrike" dirty="0">
                        <a:solidFill>
                          <a:srgbClr val="0000FF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>
                          <a:effectLst/>
                        </a:rPr>
                        <a:t>3,632</a:t>
                      </a:r>
                      <a:endParaRPr lang="en-US" altLang="zh-TW" sz="2800" b="0" i="0" u="none" strike="noStrike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TW" sz="2800" u="none" strike="noStrike" dirty="0">
                          <a:effectLst/>
                        </a:rPr>
                        <a:t>48,117</a:t>
                      </a:r>
                      <a:endParaRPr lang="en-US" altLang="zh-TW" sz="2800" b="1" i="0" u="none" strike="noStrike" dirty="0">
                        <a:effectLst/>
                        <a:latin typeface="標楷體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學生榜樣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073008" cy="5112568"/>
          </a:xfrm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年：</a:t>
            </a:r>
            <a:r>
              <a:rPr lang="en-US" altLang="zh-TW" dirty="0" smtClean="0"/>
              <a:t>323</a:t>
            </a:r>
            <a:r>
              <a:rPr lang="zh-TW" altLang="en-US" dirty="0" smtClean="0"/>
              <a:t>班</a:t>
            </a:r>
            <a:r>
              <a:rPr lang="zh-TW" altLang="en-US" dirty="0">
                <a:solidFill>
                  <a:srgbClr val="0000FF"/>
                </a:solidFill>
              </a:rPr>
              <a:t>蔡昀</a:t>
            </a:r>
            <a:r>
              <a:rPr lang="zh-TW" altLang="en-US" dirty="0" smtClean="0">
                <a:solidFill>
                  <a:srgbClr val="0000FF"/>
                </a:solidFill>
              </a:rPr>
              <a:t>蓁</a:t>
            </a:r>
            <a:r>
              <a:rPr lang="zh-TW" altLang="en-US" dirty="0"/>
              <a:t>指</a:t>
            </a:r>
            <a:r>
              <a:rPr lang="zh-TW" altLang="en-US" dirty="0" smtClean="0"/>
              <a:t>考成績全國第</a:t>
            </a:r>
            <a:r>
              <a:rPr lang="en-US" altLang="zh-TW" dirty="0" smtClean="0"/>
              <a:t>37</a:t>
            </a:r>
            <a:r>
              <a:rPr lang="zh-TW" altLang="en-US" dirty="0" smtClean="0"/>
              <a:t>名，錄取第一志願</a:t>
            </a:r>
            <a:r>
              <a:rPr lang="en-US" altLang="zh-TW" dirty="0" smtClean="0"/>
              <a:t>—</a:t>
            </a:r>
            <a:r>
              <a:rPr lang="zh-TW" altLang="en-US" dirty="0" smtClean="0">
                <a:solidFill>
                  <a:srgbClr val="C00000"/>
                </a:solidFill>
              </a:rPr>
              <a:t>台大國際企業學系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2" descr="C:\Users\Academic\Dropbox\!!升大學\104年升大學\昀蓁\1438353468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02" y="2536503"/>
            <a:ext cx="2768687" cy="369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cademic\Dropbox\!!升大學\104年升大學\昀蓁\1438353052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7101"/>
            <a:ext cx="2727053" cy="3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大學甄選入學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高中均質、區域均衡」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各地區學生適性揚才之均等機會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0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依個人志趣選擇大學校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學校系依其特色適性選才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4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User\Dropbox\螢幕截圖\螢幕截圖 2015-04-24 16.01.45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63"/>
            <a:ext cx="8919930" cy="60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C:\Users\User\Dropbox\螢幕截圖\螢幕截圖 2015-04-24 16.01.56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3140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大學個人申請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每人至多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志願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第一階段篩選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英聽 檢定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學測篩選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倍率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由高至低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指定項目，由各校系指定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審查資料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團體面試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英文面試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小論文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</a:p>
          <a:p>
            <a:pPr lvl="2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48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Users\User\Dropbox\螢幕截圖\螢幕截圖 2015-04-24 16.03.27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" y="-387424"/>
            <a:ext cx="12803188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57237" y="1653206"/>
            <a:ext cx="7704138" cy="1728787"/>
          </a:xfrm>
          <a:prstGeom prst="rect">
            <a:avLst/>
          </a:prstGeom>
          <a:solidFill>
            <a:srgbClr val="CCECFF">
              <a:alpha val="59000"/>
            </a:srgbClr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zh-TW" altLang="zh-TW" sz="4400">
              <a:solidFill>
                <a:srgbClr val="006699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755576" y="3439163"/>
            <a:ext cx="7704138" cy="1795618"/>
          </a:xfrm>
          <a:prstGeom prst="rect">
            <a:avLst/>
          </a:prstGeom>
          <a:solidFill>
            <a:srgbClr val="CCECFF">
              <a:alpha val="59000"/>
            </a:srgbClr>
          </a:solidFill>
          <a:ln w="1587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 rot="5400000">
            <a:off x="544416" y="4266096"/>
            <a:ext cx="1512888" cy="5048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 rot="5400000">
            <a:off x="596482" y="2360272"/>
            <a:ext cx="1457788" cy="39608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782669" y="2086876"/>
            <a:ext cx="65516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/>
            <a:r>
              <a:rPr lang="en-US" altLang="zh-TW" b="1" dirty="0">
                <a:latin typeface="華康粗明體" pitchFamily="49" charset="-120"/>
                <a:ea typeface="華康粗明體" pitchFamily="49" charset="-120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華康粗明體" pitchFamily="49" charset="-120"/>
                <a:ea typeface="華康粗明體" pitchFamily="49" charset="-120"/>
              </a:rPr>
              <a:t>有「頂標」、「前標」、「均標」、「後標」、「底標」五種標準，未達校系所定篩選標準者，不得參加倍率篩選。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51983" y="641350"/>
            <a:ext cx="38163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800" b="1" dirty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1.</a:t>
            </a:r>
            <a:r>
              <a:rPr lang="zh-TW" altLang="en-US" sz="2800" b="1" dirty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檢定篩選</a:t>
            </a:r>
          </a:p>
          <a:p>
            <a:pPr>
              <a:lnSpc>
                <a:spcPct val="110000"/>
              </a:lnSpc>
            </a:pPr>
            <a:r>
              <a:rPr lang="en-US" altLang="zh-TW" sz="2800" b="1" dirty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2.</a:t>
            </a:r>
            <a:r>
              <a:rPr lang="zh-TW" altLang="en-US" sz="2800" b="1" dirty="0">
                <a:solidFill>
                  <a:srgbClr val="C00000"/>
                </a:solidFill>
                <a:latin typeface="華康超明體(P)" pitchFamily="2" charset="-120"/>
                <a:ea typeface="華康超明體(P)" pitchFamily="2" charset="-120"/>
              </a:rPr>
              <a:t>倍率篩選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763713" y="3439163"/>
            <a:ext cx="669766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/>
            <a:r>
              <a:rPr lang="en-US" altLang="zh-TW" dirty="0">
                <a:latin typeface="華康超明體(P)" pitchFamily="2" charset="-120"/>
                <a:ea typeface="華康超明體(P)" pitchFamily="2" charset="-120"/>
              </a:rPr>
              <a:t>    </a:t>
            </a:r>
            <a:r>
              <a:rPr lang="zh-TW" altLang="en-US" sz="2400" dirty="0">
                <a:solidFill>
                  <a:srgbClr val="FF0000"/>
                </a:solidFill>
                <a:latin typeface="華康超明體(P)" pitchFamily="2" charset="-120"/>
                <a:ea typeface="華康超明體(P)" pitchFamily="2" charset="-120"/>
              </a:rPr>
              <a:t>各校系為了要掌握參加指定項目甄試的考生人數，訂定倍率篩選標準，以某考科（或數個考科）之測驗成績，按倍率之高低，依序篩選出預定錄取名額的某倍率的考生人數。</a:t>
            </a:r>
          </a:p>
          <a:p>
            <a:pPr eaLnBrk="0"/>
            <a:endParaRPr lang="en-US" altLang="zh-TW" dirty="0"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045096" y="1829417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檢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定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篩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選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023144" y="3682206"/>
            <a:ext cx="4889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倍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率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篩</a:t>
            </a:r>
          </a:p>
          <a:p>
            <a:r>
              <a:rPr lang="zh-TW" altLang="en-US" sz="24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中圓體" pitchFamily="49" charset="-120"/>
              </a:rPr>
              <a:t>選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116013" y="188913"/>
            <a:ext cx="792162" cy="1484312"/>
          </a:xfrm>
          <a:prstGeom prst="rect">
            <a:avLst/>
          </a:prstGeom>
          <a:solidFill>
            <a:srgbClr val="EB43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>
                <a:solidFill>
                  <a:schemeClr val="bg1"/>
                </a:solidFill>
                <a:ea typeface="華康超明體(P)" pitchFamily="2" charset="-120"/>
              </a:rPr>
              <a:t>篩</a:t>
            </a:r>
          </a:p>
          <a:p>
            <a:pPr algn="ctr"/>
            <a:r>
              <a:rPr lang="zh-TW" altLang="en-US" sz="4400">
                <a:solidFill>
                  <a:schemeClr val="bg1"/>
                </a:solidFill>
                <a:ea typeface="華康超明體(P)" pitchFamily="2" charset="-120"/>
              </a:rPr>
              <a:t>選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1908175" y="5174733"/>
            <a:ext cx="2303463" cy="1366838"/>
          </a:xfrm>
          <a:prstGeom prst="wedgeRoundRectCallout">
            <a:avLst>
              <a:gd name="adj1" fmla="val 47106"/>
              <a:gd name="adj2" fmla="val -67537"/>
              <a:gd name="adj3" fmla="val 16667"/>
            </a:avLst>
          </a:prstGeom>
          <a:solidFill>
            <a:srgbClr val="C0C0C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1509278" y="5204481"/>
            <a:ext cx="2702359" cy="1366837"/>
          </a:xfrm>
          <a:prstGeom prst="wedgeRoundRectCallout">
            <a:avLst>
              <a:gd name="adj1" fmla="val 47106"/>
              <a:gd name="adj2" fmla="val -67537"/>
              <a:gd name="adj3" fmla="val 16667"/>
            </a:avLst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/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1660800" y="5208742"/>
            <a:ext cx="25229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/>
            <a:r>
              <a:rPr lang="zh-TW" altLang="en-US" dirty="0">
                <a:solidFill>
                  <a:srgbClr val="4D4D4D"/>
                </a:solidFill>
                <a:ea typeface="華康超明體(P)" pitchFamily="2" charset="-120"/>
              </a:rPr>
              <a:t>若因級分相同，致篩選出大於校系原訂人數時，</a:t>
            </a:r>
            <a:r>
              <a:rPr lang="zh-TW" altLang="en-US" b="1" dirty="0">
                <a:solidFill>
                  <a:srgbClr val="FF0000"/>
                </a:solidFill>
                <a:ea typeface="華康超明體(P)" pitchFamily="2" charset="-120"/>
              </a:rPr>
              <a:t>以總級分再篩選一次</a:t>
            </a:r>
            <a:r>
              <a:rPr lang="zh-TW" altLang="en-US" dirty="0">
                <a:solidFill>
                  <a:srgbClr val="4D4D4D"/>
                </a:solidFill>
                <a:ea typeface="華康超明體(P)" pitchFamily="2" charset="-120"/>
              </a:rPr>
              <a:t>。如仍超額時則一律通過篩選。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3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 animBg="1"/>
      <p:bldP spid="92164" grpId="0" animBg="1"/>
      <p:bldP spid="92165" grpId="0" animBg="1"/>
      <p:bldP spid="92166" grpId="0"/>
      <p:bldP spid="92167" grpId="0"/>
      <p:bldP spid="92168" grpId="0"/>
      <p:bldP spid="92169" grpId="0"/>
      <p:bldP spid="92170" grpId="0"/>
      <p:bldP spid="92172" grpId="0" animBg="1"/>
      <p:bldP spid="92173" grpId="0" animBg="1"/>
      <p:bldP spid="921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User\Desktop\00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" y="144158"/>
            <a:ext cx="9304889" cy="147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本校近年</a:t>
            </a:r>
            <a:r>
              <a:rPr lang="zh-TW" altLang="en-US" dirty="0" smtClean="0">
                <a:solidFill>
                  <a:srgbClr val="0000FF"/>
                </a:solidFill>
              </a:rPr>
              <a:t>大學申請入學</a:t>
            </a:r>
            <a:r>
              <a:rPr lang="zh-TW" altLang="en-US" dirty="0" smtClean="0"/>
              <a:t>概況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未含繁星、科大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904701"/>
              </p:ext>
            </p:extLst>
          </p:nvPr>
        </p:nvGraphicFramePr>
        <p:xfrm>
          <a:off x="179512" y="1556793"/>
          <a:ext cx="8640960" cy="307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547"/>
                <a:gridCol w="582573"/>
                <a:gridCol w="720080"/>
                <a:gridCol w="792088"/>
                <a:gridCol w="720080"/>
                <a:gridCol w="720080"/>
                <a:gridCol w="720080"/>
                <a:gridCol w="648072"/>
                <a:gridCol w="648072"/>
                <a:gridCol w="864096"/>
                <a:gridCol w="792088"/>
                <a:gridCol w="936104"/>
              </a:tblGrid>
              <a:tr h="136815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學年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A</a:t>
                      </a:r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br>
                        <a:rPr 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zh-TW" alt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畢業生</a:t>
                      </a:r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數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B</a:t>
                      </a:r>
                      <a:r>
                        <a:rPr lang="en-US" altLang="zh-TW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zh-TW" alt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參加</a:t>
                      </a:r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申請入學人數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B/A</a:t>
                      </a:r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參加申請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入學比率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C</a:t>
                      </a:r>
                      <a:r>
                        <a:rPr lang="en-US" altLang="zh-TW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通過</a:t>
                      </a:r>
                      <a:r>
                        <a:rPr lang="zh-TW" alt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第一階段</a:t>
                      </a:r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篩選人數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B-C</a:t>
                      </a:r>
                      <a:r>
                        <a:rPr lang="en-US" altLang="zh-TW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未</a:t>
                      </a:r>
                      <a:r>
                        <a:rPr lang="zh-TW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通過第一階段</a:t>
                      </a:r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篩選人數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C/B</a:t>
                      </a:r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第一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階段篩選通過率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en-US" altLang="zh-TW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統一</a:t>
                      </a:r>
                      <a:r>
                        <a:rPr lang="zh-TW" alt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分發</a:t>
                      </a:r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錄取人數</a:t>
                      </a:r>
                      <a:endParaRPr lang="zh-TW" alt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B-D</a:t>
                      </a:r>
                      <a:r>
                        <a:rPr lang="en-US" altLang="zh-TW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zh-TW" altLang="en-US" sz="16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申請</a:t>
                      </a:r>
                      <a:r>
                        <a:rPr lang="zh-TW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入學未錄取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D/C</a:t>
                      </a:r>
                      <a:r>
                        <a:rPr lang="en-US" altLang="zh-TW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br>
                        <a:rPr lang="en-US" altLang="zh-TW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通過第一</a:t>
                      </a:r>
                      <a:r>
                        <a:rPr lang="zh-TW" altLang="en-US" sz="16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階篩選</a:t>
                      </a:r>
                      <a:r>
                        <a:rPr lang="zh-TW" altLang="en-US" sz="1600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者</a:t>
                      </a:r>
                      <a:r>
                        <a:rPr lang="zh-TW" alt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最終</a:t>
                      </a:r>
                      <a:r>
                        <a:rPr lang="zh-TW" alt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錄取率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D/B</a:t>
                      </a:r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參加申請入學者</a:t>
                      </a:r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最終錄取率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D/A.</a:t>
                      </a:r>
                    </a:p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00FF"/>
                          </a:solidFill>
                          <a:effectLst/>
                        </a:rPr>
                        <a:t>申請</a:t>
                      </a:r>
                      <a:r>
                        <a:rPr lang="zh-TW" altLang="en-US" sz="16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入學錄取</a:t>
                      </a:r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佔應屆生比率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1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894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589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65.9%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415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70.5%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286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303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68.9%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48.6%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1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925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644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69.6%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465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179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72.2%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311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333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66.9%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48.3%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33.6%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1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892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517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58.0%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407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78.7%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324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79.6%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62.7%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36.3%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7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933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657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70.4%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496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75.5%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0000FF"/>
                          </a:solidFill>
                          <a:effectLst/>
                        </a:rPr>
                        <a:t>343</a:t>
                      </a:r>
                      <a:endParaRPr lang="en-US" altLang="zh-TW" sz="2000" b="1" i="0" u="none" strike="noStrike" dirty="0">
                        <a:solidFill>
                          <a:srgbClr val="0000FF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314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69.2%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52.2%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36.8%</a:t>
                      </a:r>
                      <a:endParaRPr lang="en-US" altLang="zh-TW" sz="2000" b="1" i="0" u="none" strike="noStrike" dirty="0">
                        <a:solidFill>
                          <a:srgbClr val="FF0000"/>
                        </a:solidFill>
                        <a:effectLst/>
                        <a:latin typeface="新細明體"/>
                      </a:endParaRPr>
                    </a:p>
                  </a:txBody>
                  <a:tcPr marL="9318" marR="9318" marT="93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5386" y="4869160"/>
            <a:ext cx="9126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</a:rPr>
              <a:t>註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1.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本校近年 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大學繁星＋科大申請入學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錄取</a:t>
            </a:r>
            <a:r>
              <a:rPr lang="en-US" altLang="zh-TW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zh-TW" altLang="en-US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約佔應屆生</a:t>
            </a:r>
            <a:r>
              <a:rPr lang="en-US" altLang="zh-TW" sz="1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10%</a:t>
            </a:r>
          </a:p>
          <a:p>
            <a:r>
              <a:rPr lang="en-US" altLang="zh-TW" sz="1600" b="1" dirty="0" smtClean="0">
                <a:solidFill>
                  <a:srgbClr val="FF0000"/>
                </a:solidFill>
              </a:rPr>
              <a:t>2.104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年時程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：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2/1~2/1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學測</a:t>
            </a:r>
            <a:r>
              <a:rPr lang="zh-TW" altLang="en-US" sz="1600" b="1" dirty="0">
                <a:solidFill>
                  <a:srgbClr val="FF0000"/>
                </a:solidFill>
              </a:rPr>
              <a:t>，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2/25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學測成績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3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月中旬申請入學報名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3/26</a:t>
            </a:r>
            <a:r>
              <a:rPr lang="zh-TW" altLang="en-US" sz="1600" b="1" dirty="0">
                <a:solidFill>
                  <a:srgbClr val="FF0000"/>
                </a:solidFill>
              </a:rPr>
              <a:t>申請入學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第一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/>
            </a:r>
            <a:br>
              <a:rPr lang="en-US" altLang="zh-TW" sz="1600" b="1" dirty="0" smtClean="0">
                <a:solidFill>
                  <a:srgbClr val="FF0000"/>
                </a:solidFill>
              </a:rPr>
            </a:br>
            <a:r>
              <a:rPr lang="en-US" altLang="zh-TW" sz="1600" b="1" dirty="0" smtClean="0">
                <a:solidFill>
                  <a:srgbClr val="FF0000"/>
                </a:solidFill>
              </a:rPr>
              <a:t>                      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階段篩選結果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，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4/3~4/26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申請入學第二階段，</a:t>
            </a:r>
            <a:r>
              <a:rPr lang="en-US" altLang="zh-TW" sz="1600" b="1" dirty="0" smtClean="0">
                <a:solidFill>
                  <a:srgbClr val="FF0000"/>
                </a:solidFill>
              </a:rPr>
              <a:t>5/11</a:t>
            </a:r>
            <a:r>
              <a:rPr lang="zh-TW" altLang="en-US" sz="1600" b="1" dirty="0" smtClean="0">
                <a:solidFill>
                  <a:srgbClr val="FF0000"/>
                </a:solidFill>
              </a:rPr>
              <a:t>統一分發結果。</a:t>
            </a:r>
            <a:endParaRPr lang="en-US" altLang="zh-TW" sz="1600" b="1" dirty="0" smtClean="0">
              <a:solidFill>
                <a:srgbClr val="FF0000"/>
              </a:solidFill>
            </a:endParaRPr>
          </a:p>
          <a:p>
            <a:r>
              <a:rPr lang="en-US" altLang="zh-TW" sz="1600" b="1" dirty="0" smtClean="0">
                <a:solidFill>
                  <a:srgbClr val="0000FF"/>
                </a:solidFill>
              </a:rPr>
              <a:t>3.105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年時程： 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1/22~23</a:t>
            </a:r>
            <a:r>
              <a:rPr lang="zh-TW" altLang="en-US" sz="1600" b="1" dirty="0" smtClean="0">
                <a:solidFill>
                  <a:srgbClr val="0000FF"/>
                </a:solidFill>
              </a:rPr>
              <a:t>學測</a:t>
            </a:r>
            <a:endParaRPr lang="zh-TW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指定科目考試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每年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</a:t>
            </a:r>
            <a:r>
              <a:rPr lang="zh-TW" altLang="en-US" dirty="0" smtClean="0"/>
              <a:t>～</a:t>
            </a:r>
            <a:r>
              <a:rPr lang="en-US" altLang="zh-TW" dirty="0" smtClean="0"/>
              <a:t>3</a:t>
            </a:r>
            <a:r>
              <a:rPr lang="zh-TW" altLang="en-US" dirty="0" smtClean="0"/>
              <a:t>日考試</a:t>
            </a:r>
            <a:endParaRPr lang="en-US" altLang="zh-TW" dirty="0" smtClean="0"/>
          </a:p>
          <a:p>
            <a:r>
              <a:rPr lang="zh-TW" altLang="en-US" dirty="0" smtClean="0"/>
              <a:t>考生自選考科，至少３科，至多</a:t>
            </a:r>
            <a:r>
              <a:rPr lang="en-US" altLang="zh-TW" dirty="0" smtClean="0"/>
              <a:t>10</a:t>
            </a:r>
            <a:r>
              <a:rPr lang="zh-TW" altLang="en-US" dirty="0" smtClean="0"/>
              <a:t>科，５月份由學校</a:t>
            </a:r>
            <a:r>
              <a:rPr lang="zh-TW" altLang="en-US" dirty="0"/>
              <a:t>集體</a:t>
            </a:r>
            <a:r>
              <a:rPr lang="zh-TW" altLang="en-US" dirty="0" smtClean="0"/>
              <a:t>報名。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數學有 </a:t>
            </a:r>
            <a:r>
              <a:rPr lang="zh-TW" altLang="en-US" dirty="0" smtClean="0">
                <a:solidFill>
                  <a:srgbClr val="FF0000"/>
                </a:solidFill>
              </a:rPr>
              <a:t>數甲、數乙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大約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17</a:t>
            </a:r>
            <a:r>
              <a:rPr lang="zh-TW" altLang="en-US" dirty="0" smtClean="0"/>
              <a:t>日收到成績單</a:t>
            </a:r>
            <a:endParaRPr lang="en-US" altLang="zh-TW" dirty="0" smtClean="0"/>
          </a:p>
          <a:p>
            <a:r>
              <a:rPr lang="zh-TW" altLang="en-US" dirty="0" smtClean="0"/>
              <a:t>大約</a:t>
            </a:r>
            <a:r>
              <a:rPr lang="en-US" altLang="zh-TW" dirty="0" smtClean="0"/>
              <a:t>7</a:t>
            </a:r>
            <a:r>
              <a:rPr lang="zh-TW" altLang="en-US" dirty="0" smtClean="0"/>
              <a:t>月下旬</a:t>
            </a:r>
            <a:r>
              <a:rPr lang="zh-TW" altLang="en-US" dirty="0" smtClean="0">
                <a:solidFill>
                  <a:srgbClr val="FF0000"/>
                </a:solidFill>
              </a:rPr>
              <a:t>自行繳費及上網</a:t>
            </a:r>
            <a:r>
              <a:rPr lang="zh-TW" altLang="en-US" dirty="0" smtClean="0"/>
              <a:t>選填志願。</a:t>
            </a:r>
            <a:endParaRPr lang="en-US" altLang="zh-TW" dirty="0" smtClean="0"/>
          </a:p>
          <a:p>
            <a:r>
              <a:rPr lang="zh-TW" altLang="en-US" dirty="0" smtClean="0"/>
              <a:t>各校系</a:t>
            </a:r>
            <a:r>
              <a:rPr lang="zh-TW" altLang="en-US" dirty="0" smtClean="0">
                <a:solidFill>
                  <a:srgbClr val="FF0000"/>
                </a:solidFill>
              </a:rPr>
              <a:t>採計</a:t>
            </a:r>
            <a:r>
              <a:rPr lang="zh-TW" altLang="en-US" dirty="0" smtClean="0"/>
              <a:t>或</a:t>
            </a:r>
            <a:r>
              <a:rPr lang="zh-TW" altLang="en-US" dirty="0" smtClean="0">
                <a:solidFill>
                  <a:srgbClr val="FF0000"/>
                </a:solidFill>
              </a:rPr>
              <a:t>加權</a:t>
            </a:r>
            <a:r>
              <a:rPr lang="zh-TW" altLang="en-US" dirty="0" smtClean="0"/>
              <a:t>方式不一，以簡章為準。</a:t>
            </a:r>
            <a:endParaRPr lang="en-US" altLang="zh-TW" dirty="0" smtClean="0"/>
          </a:p>
          <a:p>
            <a:r>
              <a:rPr lang="zh-TW" altLang="en-US" dirty="0" smtClean="0"/>
              <a:t>大約</a:t>
            </a:r>
            <a:r>
              <a:rPr lang="en-US" altLang="zh-TW" dirty="0" smtClean="0"/>
              <a:t>8</a:t>
            </a:r>
            <a:r>
              <a:rPr lang="zh-TW" altLang="en-US" dirty="0" smtClean="0"/>
              <a:t>月初放榜。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8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升學準備注意事項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近年來</a:t>
            </a:r>
            <a:r>
              <a:rPr lang="zh-TW" altLang="zh-TW" dirty="0"/>
              <a:t>「甄選入學」</a:t>
            </a:r>
            <a:r>
              <a:rPr lang="en-US" altLang="zh-TW" dirty="0"/>
              <a:t>(</a:t>
            </a:r>
            <a:r>
              <a:rPr lang="zh-TW" altLang="zh-TW" dirty="0"/>
              <a:t>包含「繁星推薦」及「申請入學」</a:t>
            </a:r>
            <a:r>
              <a:rPr lang="en-US" altLang="zh-TW" dirty="0"/>
              <a:t>)</a:t>
            </a:r>
            <a:r>
              <a:rPr lang="zh-TW" altLang="zh-TW" dirty="0"/>
              <a:t>之名額逐年提升，部分明星大學之「甄選入學」名額已超越「指考分發」，例如清大、交大，許多大學熱門校系的招生比率，也有同樣的情形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r>
              <a:rPr lang="zh-TW" altLang="zh-TW" dirty="0" smtClean="0"/>
              <a:t>請</a:t>
            </a:r>
            <a:r>
              <a:rPr lang="zh-TW" altLang="zh-TW" dirty="0"/>
              <a:t>同學特別留意學測的重要性，有效分配時間，加強準備，以達學習成效。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83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學生榜樣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628775"/>
            <a:ext cx="8280722" cy="4411663"/>
          </a:xfrm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年學測</a:t>
            </a:r>
            <a:r>
              <a:rPr lang="en-US" altLang="zh-TW" dirty="0" smtClean="0">
                <a:solidFill>
                  <a:srgbClr val="0000FF"/>
                </a:solidFill>
              </a:rPr>
              <a:t>304</a:t>
            </a:r>
            <a:r>
              <a:rPr lang="zh-TW" altLang="en-US" dirty="0" smtClean="0">
                <a:solidFill>
                  <a:srgbClr val="0000FF"/>
                </a:solidFill>
              </a:rPr>
              <a:t>班葉品揚</a:t>
            </a:r>
            <a:r>
              <a:rPr lang="en-US" altLang="zh-TW" dirty="0" smtClean="0"/>
              <a:t>74</a:t>
            </a:r>
            <a:r>
              <a:rPr lang="zh-TW" altLang="en-US" dirty="0" smtClean="0"/>
              <a:t>級分</a:t>
            </a:r>
            <a:r>
              <a:rPr lang="en-US" altLang="zh-TW" sz="2000" dirty="0" smtClean="0">
                <a:solidFill>
                  <a:srgbClr val="FF0000"/>
                </a:solidFill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</a:rPr>
              <a:t>全國</a:t>
            </a:r>
            <a:r>
              <a:rPr lang="en-US" altLang="zh-TW" sz="2000" dirty="0" smtClean="0">
                <a:solidFill>
                  <a:srgbClr val="FF0000"/>
                </a:solidFill>
              </a:rPr>
              <a:t>75</a:t>
            </a:r>
            <a:r>
              <a:rPr lang="zh-TW" altLang="en-US" sz="2000" dirty="0" smtClean="0">
                <a:solidFill>
                  <a:srgbClr val="FF0000"/>
                </a:solidFill>
              </a:rPr>
              <a:t>級分僅</a:t>
            </a:r>
            <a:r>
              <a:rPr lang="en-US" altLang="zh-TW" sz="2000" dirty="0" smtClean="0">
                <a:solidFill>
                  <a:srgbClr val="FF0000"/>
                </a:solidFill>
              </a:rPr>
              <a:t>182</a:t>
            </a:r>
            <a:r>
              <a:rPr lang="zh-TW" altLang="en-US" sz="2000" dirty="0" smtClean="0">
                <a:solidFill>
                  <a:srgbClr val="FF0000"/>
                </a:solidFill>
              </a:rPr>
              <a:t>人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 smtClean="0"/>
              <a:t>104</a:t>
            </a:r>
            <a:r>
              <a:rPr lang="zh-TW" altLang="en-US" dirty="0"/>
              <a:t>年繁星推薦錄取醫學系</a:t>
            </a:r>
            <a:r>
              <a:rPr lang="en-US" altLang="zh-TW" sz="2400" dirty="0">
                <a:solidFill>
                  <a:srgbClr val="FF0000"/>
                </a:solidFill>
              </a:rPr>
              <a:t>(</a:t>
            </a:r>
            <a:r>
              <a:rPr lang="zh-TW" altLang="en-US" sz="2400" dirty="0">
                <a:solidFill>
                  <a:srgbClr val="FF0000"/>
                </a:solidFill>
              </a:rPr>
              <a:t>全國僅</a:t>
            </a:r>
            <a:r>
              <a:rPr lang="en-US" altLang="zh-TW" sz="2400" dirty="0">
                <a:solidFill>
                  <a:srgbClr val="FF0000"/>
                </a:solidFill>
              </a:rPr>
              <a:t>147</a:t>
            </a:r>
            <a:r>
              <a:rPr lang="zh-TW" altLang="en-US" sz="2400" dirty="0">
                <a:solidFill>
                  <a:srgbClr val="FF0000"/>
                </a:solidFill>
              </a:rPr>
              <a:t>名額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TW" b="1" dirty="0">
                <a:solidFill>
                  <a:srgbClr val="0000FF"/>
                </a:solidFill>
              </a:rPr>
              <a:t>321</a:t>
            </a:r>
            <a:r>
              <a:rPr lang="zh-TW" altLang="en-US" b="1" dirty="0">
                <a:solidFill>
                  <a:srgbClr val="0000FF"/>
                </a:solidFill>
              </a:rPr>
              <a:t>班 陳昱安</a:t>
            </a:r>
            <a:r>
              <a:rPr lang="zh-TW" altLang="en-US" b="1" dirty="0">
                <a:solidFill>
                  <a:srgbClr val="C00000"/>
                </a:solidFill>
              </a:rPr>
              <a:t> 台北醫學大學 醫學系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/>
            <a:r>
              <a:rPr lang="en-US" altLang="zh-TW" b="1" dirty="0">
                <a:solidFill>
                  <a:srgbClr val="0000FF"/>
                </a:solidFill>
              </a:rPr>
              <a:t>316</a:t>
            </a:r>
            <a:r>
              <a:rPr lang="zh-TW" altLang="en-US" b="1" dirty="0">
                <a:solidFill>
                  <a:srgbClr val="0000FF"/>
                </a:solidFill>
              </a:rPr>
              <a:t>班 尤垣傑</a:t>
            </a:r>
            <a:r>
              <a:rPr lang="zh-TW" altLang="en-US" b="1" dirty="0">
                <a:solidFill>
                  <a:srgbClr val="C00000"/>
                </a:solidFill>
              </a:rPr>
              <a:t> 中國醫學大學 醫學系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dirty="0"/>
              <a:t>104</a:t>
            </a:r>
            <a:r>
              <a:rPr lang="zh-TW" altLang="en-US" dirty="0" smtClean="0"/>
              <a:t>年</a:t>
            </a:r>
            <a:r>
              <a:rPr lang="zh-TW" altLang="en-US" dirty="0"/>
              <a:t>大學</a:t>
            </a:r>
            <a:r>
              <a:rPr lang="zh-TW" altLang="en-US" dirty="0" smtClean="0"/>
              <a:t>指</a:t>
            </a:r>
            <a:r>
              <a:rPr lang="zh-TW" altLang="en-US" dirty="0"/>
              <a:t>考：</a:t>
            </a:r>
            <a:r>
              <a:rPr lang="en-US" altLang="zh-TW" dirty="0">
                <a:solidFill>
                  <a:srgbClr val="0000FF"/>
                </a:solidFill>
              </a:rPr>
              <a:t>321</a:t>
            </a:r>
            <a:r>
              <a:rPr lang="zh-TW" altLang="en-US" dirty="0">
                <a:solidFill>
                  <a:srgbClr val="0000FF"/>
                </a:solidFill>
              </a:rPr>
              <a:t>班林育陞</a:t>
            </a:r>
            <a:r>
              <a:rPr lang="zh-TW" altLang="en-US" dirty="0"/>
              <a:t>數乙</a:t>
            </a:r>
            <a:r>
              <a:rPr lang="en-US" altLang="zh-TW" dirty="0"/>
              <a:t>100</a:t>
            </a:r>
            <a:r>
              <a:rPr lang="zh-TW" altLang="en-US" dirty="0"/>
              <a:t>分，成績傲視中台灣</a:t>
            </a:r>
            <a:r>
              <a:rPr lang="en-US" altLang="zh-TW" sz="2000" dirty="0"/>
              <a:t>(</a:t>
            </a:r>
            <a:r>
              <a:rPr lang="zh-TW" altLang="en-US" sz="2000" dirty="0"/>
              <a:t>全國僅</a:t>
            </a:r>
            <a:r>
              <a:rPr lang="en-US" altLang="zh-TW" sz="2000" dirty="0"/>
              <a:t>47</a:t>
            </a:r>
            <a:r>
              <a:rPr lang="zh-TW" altLang="en-US" sz="2000" dirty="0"/>
              <a:t>人滿分，台中一</a:t>
            </a:r>
            <a:r>
              <a:rPr lang="zh-TW" altLang="en-US" sz="2000" dirty="0" smtClean="0"/>
              <a:t>中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人滿分</a:t>
            </a:r>
            <a:r>
              <a:rPr lang="en-US" altLang="zh-TW" sz="2000" dirty="0" smtClean="0"/>
              <a:t>)</a:t>
            </a:r>
            <a:endParaRPr lang="en-US" altLang="zh-TW" sz="2000" dirty="0">
              <a:solidFill>
                <a:srgbClr val="C00000"/>
              </a:solidFill>
            </a:endParaRPr>
          </a:p>
          <a:p>
            <a:r>
              <a:rPr lang="en-US" altLang="zh-TW" dirty="0"/>
              <a:t>103</a:t>
            </a:r>
            <a:r>
              <a:rPr lang="zh-TW" altLang="en-US" dirty="0" smtClean="0"/>
              <a:t>年指</a:t>
            </a:r>
            <a:r>
              <a:rPr lang="zh-TW" altLang="en-US" dirty="0"/>
              <a:t>考</a:t>
            </a:r>
            <a:endParaRPr lang="en-US" altLang="zh-TW" dirty="0"/>
          </a:p>
          <a:p>
            <a:pPr lvl="1"/>
            <a:r>
              <a:rPr lang="en-US" altLang="zh-TW" b="1" dirty="0">
                <a:solidFill>
                  <a:srgbClr val="0000FF"/>
                </a:solidFill>
              </a:rPr>
              <a:t>310</a:t>
            </a:r>
            <a:r>
              <a:rPr lang="zh-TW" altLang="en-US" b="1" dirty="0">
                <a:solidFill>
                  <a:srgbClr val="0000FF"/>
                </a:solidFill>
              </a:rPr>
              <a:t>班 張洁瑞 </a:t>
            </a:r>
            <a:r>
              <a:rPr lang="zh-TW" altLang="en-US" b="1" dirty="0">
                <a:solidFill>
                  <a:srgbClr val="C00000"/>
                </a:solidFill>
              </a:rPr>
              <a:t>台大電機系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全國僅</a:t>
            </a:r>
            <a:r>
              <a:rPr lang="en-US" altLang="zh-TW" b="1" dirty="0" smtClean="0">
                <a:solidFill>
                  <a:srgbClr val="C00000"/>
                </a:solidFill>
              </a:rPr>
              <a:t>46</a:t>
            </a:r>
            <a:r>
              <a:rPr lang="zh-TW" altLang="en-US" b="1" dirty="0" smtClean="0">
                <a:solidFill>
                  <a:srgbClr val="C00000"/>
                </a:solidFill>
              </a:rPr>
              <a:t>個</a:t>
            </a:r>
            <a:r>
              <a:rPr lang="zh-TW" altLang="en-US" b="1" dirty="0">
                <a:solidFill>
                  <a:srgbClr val="C00000"/>
                </a:solidFill>
              </a:rPr>
              <a:t>名額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altLang="zh-TW" b="1" dirty="0">
                <a:solidFill>
                  <a:srgbClr val="0000FF"/>
                </a:solidFill>
              </a:rPr>
              <a:t>312</a:t>
            </a:r>
            <a:r>
              <a:rPr lang="zh-TW" altLang="en-US" b="1" dirty="0">
                <a:solidFill>
                  <a:srgbClr val="0000FF"/>
                </a:solidFill>
              </a:rPr>
              <a:t>班 羅仕瑋 </a:t>
            </a:r>
            <a:r>
              <a:rPr lang="zh-TW" altLang="en-US" b="1" dirty="0">
                <a:solidFill>
                  <a:srgbClr val="C00000"/>
                </a:solidFill>
              </a:rPr>
              <a:t>台大物理系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其成績達台大電機系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升學準備注意事項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大學</a:t>
            </a:r>
            <a:r>
              <a:rPr lang="zh-TW" altLang="zh-TW" dirty="0"/>
              <a:t>「繁星推薦」採計在校四學期</a:t>
            </a:r>
            <a:r>
              <a:rPr lang="en-US" altLang="zh-TW" dirty="0"/>
              <a:t>(</a:t>
            </a:r>
            <a:r>
              <a:rPr lang="zh-TW" altLang="zh-TW" dirty="0"/>
              <a:t>高一、高二</a:t>
            </a:r>
            <a:r>
              <a:rPr lang="en-US" altLang="zh-TW" dirty="0"/>
              <a:t>)</a:t>
            </a:r>
            <a:r>
              <a:rPr lang="zh-TW" altLang="zh-TW" dirty="0"/>
              <a:t>學業成績「百分比」，以及學測</a:t>
            </a:r>
            <a:r>
              <a:rPr lang="zh-TW" altLang="zh-TW" dirty="0" smtClean="0"/>
              <a:t>成績</a:t>
            </a:r>
            <a:endParaRPr lang="en-US" altLang="zh-TW" dirty="0" smtClean="0"/>
          </a:p>
          <a:p>
            <a:r>
              <a:rPr lang="zh-TW" altLang="zh-TW" dirty="0" smtClean="0"/>
              <a:t>「</a:t>
            </a:r>
            <a:r>
              <a:rPr lang="zh-TW" altLang="zh-TW" dirty="0"/>
              <a:t>繁星推薦」</a:t>
            </a:r>
            <a:r>
              <a:rPr lang="zh-TW" altLang="zh-TW" dirty="0">
                <a:solidFill>
                  <a:srgbClr val="C00000"/>
                </a:solidFill>
              </a:rPr>
              <a:t>採計</a:t>
            </a:r>
            <a:r>
              <a:rPr lang="zh-TW" altLang="zh-TW" dirty="0"/>
              <a:t>或「申請入學」</a:t>
            </a:r>
            <a:r>
              <a:rPr lang="zh-TW" altLang="zh-TW" dirty="0">
                <a:solidFill>
                  <a:srgbClr val="C00000"/>
                </a:solidFill>
              </a:rPr>
              <a:t>參酌</a:t>
            </a:r>
            <a:r>
              <a:rPr lang="zh-TW" altLang="zh-TW" dirty="0"/>
              <a:t>的學業成績，包含在校修習的所有科目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sz="3200" dirty="0">
                <a:solidFill>
                  <a:srgbClr val="FF0000"/>
                </a:solidFill>
              </a:rPr>
              <a:t>高三上學期</a:t>
            </a:r>
            <a:r>
              <a:rPr lang="zh-TW" altLang="en-US" sz="3200" dirty="0"/>
              <a:t>有學科進度壓力，高三學生須兼顧</a:t>
            </a:r>
            <a:r>
              <a:rPr lang="zh-TW" altLang="en-US" sz="3200" dirty="0">
                <a:solidFill>
                  <a:srgbClr val="FF0000"/>
                </a:solidFill>
              </a:rPr>
              <a:t>進度</a:t>
            </a:r>
            <a:r>
              <a:rPr lang="zh-TW" altLang="en-US" sz="3200" dirty="0"/>
              <a:t>與</a:t>
            </a:r>
            <a:r>
              <a:rPr lang="zh-TW" altLang="en-US" sz="3200" dirty="0">
                <a:solidFill>
                  <a:srgbClr val="FF0000"/>
                </a:solidFill>
              </a:rPr>
              <a:t>學測</a:t>
            </a:r>
            <a:r>
              <a:rPr lang="zh-TW" altLang="en-US" sz="3200" dirty="0"/>
              <a:t>（</a:t>
            </a:r>
            <a:r>
              <a:rPr lang="zh-TW" altLang="en-US" sz="3200" dirty="0">
                <a:solidFill>
                  <a:srgbClr val="FF0000"/>
                </a:solidFill>
              </a:rPr>
              <a:t>複習</a:t>
            </a:r>
            <a:r>
              <a:rPr lang="zh-TW" altLang="en-US" sz="3200" dirty="0"/>
              <a:t>高一、高二範圍），學測應及早準備。</a:t>
            </a:r>
            <a:endParaRPr lang="en-US" altLang="zh-TW" sz="3200" dirty="0"/>
          </a:p>
          <a:p>
            <a:r>
              <a:rPr lang="zh-TW" altLang="en-US" sz="3200" dirty="0"/>
              <a:t>「關鍵科目」的重要性。</a:t>
            </a:r>
            <a:endParaRPr lang="en-US" altLang="zh-TW" sz="3200" dirty="0"/>
          </a:p>
          <a:p>
            <a:r>
              <a:rPr lang="zh-TW" altLang="en-US" sz="3200" dirty="0"/>
              <a:t>學測「總級分」的重要性。</a:t>
            </a:r>
            <a:endParaRPr lang="en-US" altLang="zh-TW" sz="3200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45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培養英語文實力，參加檢定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英語文對於升大學、生涯發展，皆扮演重要角色，請同學積極培養英語文能力。</a:t>
            </a:r>
            <a:endParaRPr lang="en-US" altLang="zh-TW" dirty="0" smtClean="0"/>
          </a:p>
          <a:p>
            <a:r>
              <a:rPr lang="zh-TW" altLang="en-US" dirty="0" smtClean="0"/>
              <a:t>建議參加英檢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全民英檢、多益</a:t>
            </a:r>
            <a:r>
              <a:rPr lang="en-US" altLang="zh-TW" dirty="0" smtClean="0"/>
              <a:t>…)</a:t>
            </a:r>
          </a:p>
          <a:p>
            <a:r>
              <a:rPr lang="zh-TW" altLang="en-US" dirty="0"/>
              <a:t>大考中心英</a:t>
            </a:r>
            <a:r>
              <a:rPr lang="zh-TW" altLang="en-US" dirty="0" smtClean="0"/>
              <a:t>聽（高三）</a:t>
            </a:r>
            <a:endParaRPr lang="en-US" altLang="zh-TW" dirty="0" smtClean="0"/>
          </a:p>
          <a:p>
            <a:pPr lvl="1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成績區分為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 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dirty="0" smtClean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高</a:t>
            </a:r>
            <a:r>
              <a:rPr lang="zh-TW" altLang="en-US" sz="2400" dirty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三報考，由學校集體報名，有２次測驗之機會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。</a:t>
            </a:r>
            <a:endParaRPr lang="en-US" altLang="zh-TW" sz="2400" dirty="0" smtClean="0">
              <a:solidFill>
                <a:srgbClr val="0000FF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 lvl="1"/>
            <a:r>
              <a:rPr lang="en-US" altLang="zh-TW" sz="2400" dirty="0" smtClean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104</a:t>
            </a:r>
            <a:r>
              <a:rPr lang="zh-TW" altLang="en-US" sz="2400" dirty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學年度入學管道中，採計「</a:t>
            </a:r>
            <a:r>
              <a:rPr lang="zh-TW" altLang="en-US" sz="2400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大考中心英聽測驗</a:t>
            </a:r>
            <a:r>
              <a:rPr lang="zh-TW" altLang="en-US" sz="2400" dirty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」成績為門檻校系數：</a:t>
            </a:r>
            <a:r>
              <a:rPr lang="en-US" altLang="zh-TW" sz="1400" dirty="0" smtClean="0">
                <a:solidFill>
                  <a:srgbClr val="0000FF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3"/>
              </a:rPr>
              <a:t>「</a:t>
            </a:r>
            <a:r>
              <a:rPr lang="zh-TW" altLang="en-US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3"/>
              </a:rPr>
              <a:t>繁星推薦」有</a:t>
            </a:r>
            <a:r>
              <a:rPr lang="en-US" altLang="zh-TW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3"/>
              </a:rPr>
              <a:t>158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3"/>
              </a:rPr>
              <a:t>系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4"/>
              </a:rPr>
              <a:t>「</a:t>
            </a:r>
            <a:r>
              <a:rPr lang="zh-TW" altLang="en-US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4"/>
              </a:rPr>
              <a:t>個人申請」有</a:t>
            </a:r>
            <a:r>
              <a:rPr lang="en-US" altLang="zh-TW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4"/>
              </a:rPr>
              <a:t>157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4"/>
              </a:rPr>
              <a:t>系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5"/>
              </a:rPr>
              <a:t>「</a:t>
            </a:r>
            <a:r>
              <a:rPr lang="zh-TW" altLang="en-US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5"/>
              </a:rPr>
              <a:t>指考分發」有</a:t>
            </a:r>
            <a:r>
              <a:rPr lang="en-US" altLang="zh-TW" sz="1400" b="1" dirty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5"/>
              </a:rPr>
              <a:t>148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  <a:hlinkClick r:id="rId5"/>
              </a:rPr>
              <a:t>系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  <a:cs typeface="微軟正黑體 Light" panose="020B0304030504040204" pitchFamily="34" charset="-120"/>
              </a:rPr>
              <a:t>)</a:t>
            </a:r>
            <a:endParaRPr lang="en-US" altLang="zh-TW" sz="1400" b="1" dirty="0">
              <a:solidFill>
                <a:srgbClr val="FF0000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pPr lvl="1"/>
            <a:endParaRPr lang="en-US" altLang="zh-TW" sz="2400" dirty="0">
              <a:solidFill>
                <a:srgbClr val="0000FF"/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  <a:cs typeface="微軟正黑體 Light" panose="020B03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7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001000" cy="641350"/>
          </a:xfrm>
        </p:spPr>
        <p:txBody>
          <a:bodyPr/>
          <a:lstStyle/>
          <a:p>
            <a:r>
              <a:rPr lang="zh-TW" altLang="en-US" sz="6000" dirty="0" smtClean="0"/>
              <a:t>學習方法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0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ademic\Desktop\夜讀照片\夜讀照片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972351" cy="18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400" dirty="0" smtClean="0"/>
              <a:t>高中</a:t>
            </a:r>
            <a:r>
              <a:rPr lang="zh-TW" altLang="en-US" sz="4400" dirty="0" smtClean="0">
                <a:solidFill>
                  <a:srgbClr val="C00000"/>
                </a:solidFill>
              </a:rPr>
              <a:t>學習方法</a:t>
            </a:r>
            <a:endParaRPr lang="zh-TW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001000" cy="4411663"/>
          </a:xfrm>
        </p:spPr>
        <p:txBody>
          <a:bodyPr/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上課專注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讀通課本及教師</a:t>
            </a:r>
            <a:r>
              <a:rPr lang="zh-TW" altLang="en-US" dirty="0">
                <a:sym typeface="Wingdings" panose="05000000000000000000" pitchFamily="2" charset="2"/>
              </a:rPr>
              <a:t>指定教材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>
                <a:sym typeface="Wingdings" panose="05000000000000000000" pitchFamily="2" charset="2"/>
              </a:rPr>
              <a:t>熟練</a:t>
            </a:r>
            <a:r>
              <a:rPr lang="zh-TW" altLang="en-US" dirty="0" smtClean="0">
                <a:sym typeface="Wingdings" panose="05000000000000000000" pitchFamily="2" charset="2"/>
              </a:rPr>
              <a:t>習作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b="1" dirty="0" smtClean="0"/>
              <a:t>數</a:t>
            </a:r>
            <a:r>
              <a:rPr lang="zh-TW" altLang="en-US" b="1" dirty="0"/>
              <a:t>理科</a:t>
            </a:r>
            <a:r>
              <a:rPr lang="en-US" altLang="zh-TW" b="1" dirty="0"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ym typeface="Wingdings" panose="05000000000000000000" pitchFamily="2" charset="2"/>
              </a:rPr>
              <a:t>重理解</a:t>
            </a:r>
            <a:endParaRPr lang="en-US" altLang="zh-TW" b="1" dirty="0">
              <a:sym typeface="Wingdings" panose="05000000000000000000" pitchFamily="2" charset="2"/>
            </a:endParaRPr>
          </a:p>
          <a:p>
            <a:r>
              <a:rPr lang="zh-TW" altLang="en-US" b="1" dirty="0">
                <a:sym typeface="Wingdings" panose="05000000000000000000" pitchFamily="2" charset="2"/>
              </a:rPr>
              <a:t>英文</a:t>
            </a:r>
            <a:r>
              <a:rPr lang="en-US" altLang="zh-TW" b="1" dirty="0">
                <a:sym typeface="Wingdings" panose="05000000000000000000" pitchFamily="2" charset="2"/>
              </a:rPr>
              <a:t></a:t>
            </a:r>
            <a:r>
              <a:rPr lang="zh-TW" altLang="en-US" b="1" dirty="0" smtClean="0">
                <a:sym typeface="Wingdings" panose="05000000000000000000" pitchFamily="2" charset="2"/>
              </a:rPr>
              <a:t>聽 說 讀 寫</a:t>
            </a:r>
            <a:endParaRPr lang="en-US" altLang="zh-TW" b="1" dirty="0" smtClean="0">
              <a:sym typeface="Wingdings" panose="05000000000000000000" pitchFamily="2" charset="2"/>
            </a:endParaRPr>
          </a:p>
          <a:p>
            <a:r>
              <a:rPr lang="zh-TW" altLang="en-US" b="1" dirty="0" smtClean="0">
                <a:sym typeface="Wingdings" panose="05000000000000000000" pitchFamily="2" charset="2"/>
              </a:rPr>
              <a:t>個人學習檔案的建立</a:t>
            </a:r>
            <a:endParaRPr lang="en-US" altLang="zh-TW" b="1" dirty="0" smtClean="0">
              <a:sym typeface="Wingdings" panose="05000000000000000000" pitchFamily="2" charset="2"/>
            </a:endParaRPr>
          </a:p>
          <a:p>
            <a:r>
              <a:rPr lang="zh-TW" altLang="en-US" b="1" dirty="0" smtClean="0">
                <a:sym typeface="Wingdings" panose="05000000000000000000" pitchFamily="2" charset="2"/>
              </a:rPr>
              <a:t>教導同學</a:t>
            </a:r>
            <a:r>
              <a:rPr lang="en-US" altLang="zh-TW" b="1" dirty="0" smtClean="0">
                <a:sym typeface="Wingdings" panose="05000000000000000000" pitchFamily="2" charset="2"/>
              </a:rPr>
              <a:t>(</a:t>
            </a:r>
            <a:r>
              <a:rPr lang="zh-TW" altLang="en-US" b="1" dirty="0" smtClean="0">
                <a:sym typeface="Wingdings" panose="05000000000000000000" pitchFamily="2" charset="2"/>
              </a:rPr>
              <a:t>共學、共好</a:t>
            </a:r>
            <a:r>
              <a:rPr lang="en-US" altLang="zh-TW" b="1" dirty="0" smtClean="0">
                <a:sym typeface="Wingdings" panose="05000000000000000000" pitchFamily="2" charset="2"/>
              </a:rPr>
              <a:t>)</a:t>
            </a:r>
          </a:p>
          <a:p>
            <a:r>
              <a:rPr lang="zh-TW" altLang="en-US" b="1" dirty="0" smtClean="0">
                <a:sym typeface="Wingdings" panose="05000000000000000000" pitchFamily="2" charset="2"/>
              </a:rPr>
              <a:t>今日</a:t>
            </a:r>
            <a:r>
              <a:rPr lang="zh-TW" altLang="en-US" b="1" dirty="0">
                <a:sym typeface="Wingdings" panose="05000000000000000000" pitchFamily="2" charset="2"/>
              </a:rPr>
              <a:t>事今日畢</a:t>
            </a:r>
            <a:endParaRPr lang="en-US" altLang="zh-TW" b="1" dirty="0">
              <a:sym typeface="Wingdings" panose="05000000000000000000" pitchFamily="2" charset="2"/>
            </a:endParaRPr>
          </a:p>
          <a:p>
            <a:pPr lvl="1"/>
            <a:endParaRPr lang="en-US" altLang="zh-TW" b="1" dirty="0" smtClean="0">
              <a:sym typeface="Wingdings" panose="05000000000000000000" pitchFamily="2" charset="2"/>
            </a:endParaRPr>
          </a:p>
          <a:p>
            <a:pPr lvl="2"/>
            <a:endParaRPr lang="en-US" altLang="zh-TW" b="1" dirty="0" smtClean="0">
              <a:sym typeface="Wingdings" panose="05000000000000000000" pitchFamily="2" charset="2"/>
            </a:endParaRPr>
          </a:p>
          <a:p>
            <a:pPr lvl="3"/>
            <a:endParaRPr lang="en-US" altLang="zh-TW" b="1" dirty="0">
              <a:sym typeface="Wingdings" panose="05000000000000000000" pitchFamily="2" charset="2"/>
            </a:endParaRPr>
          </a:p>
          <a:p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6253337" y="47251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夜讀三點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87824" y="2614887"/>
            <a:ext cx="424847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</a:t>
            </a:r>
            <a:r>
              <a:rPr lang="en-US" altLang="zh-TW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築</a:t>
            </a: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夢踏實</a:t>
            </a:r>
          </a:p>
        </p:txBody>
      </p:sp>
    </p:spTree>
    <p:extLst>
      <p:ext uri="{BB962C8B-B14F-4D97-AF65-F5344CB8AC3E}">
        <p14:creationId xmlns:p14="http://schemas.microsoft.com/office/powerpoint/2010/main" val="12462048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992287" y="2614887"/>
            <a:ext cx="424847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5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5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5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78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高中</a:t>
            </a:r>
            <a:r>
              <a:rPr lang="zh-TW" altLang="en-US" sz="4000" dirty="0" smtClean="0"/>
              <a:t>學習重點與策略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從學校課程中，探索自己興趣</a:t>
            </a:r>
            <a:endParaRPr lang="en-US" altLang="zh-TW" b="1" dirty="0" smtClean="0"/>
          </a:p>
          <a:p>
            <a:r>
              <a:rPr lang="zh-TW" altLang="en-US" b="1" dirty="0" smtClean="0"/>
              <a:t>透過多元的學習，拓展視野</a:t>
            </a:r>
            <a:endParaRPr lang="en-US" altLang="zh-TW" b="1" dirty="0" smtClean="0"/>
          </a:p>
          <a:p>
            <a:pPr lvl="1"/>
            <a:r>
              <a:rPr lang="zh-TW" altLang="en-US" b="1" dirty="0" smtClean="0">
                <a:solidFill>
                  <a:srgbClr val="0000FF"/>
                </a:solidFill>
              </a:rPr>
              <a:t>大量閱讀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社團</a:t>
            </a:r>
            <a:r>
              <a:rPr lang="zh-TW" altLang="en-US" b="1" dirty="0" smtClean="0">
                <a:solidFill>
                  <a:srgbClr val="0000FF"/>
                </a:solidFill>
              </a:rPr>
              <a:t>活動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大學營</a:t>
            </a:r>
            <a:r>
              <a:rPr lang="zh-TW" altLang="en-US" b="1" dirty="0" smtClean="0">
                <a:solidFill>
                  <a:srgbClr val="0000FF"/>
                </a:solidFill>
              </a:rPr>
              <a:t>隊</a:t>
            </a:r>
            <a:r>
              <a:rPr lang="en-US" altLang="zh-TW" b="1" dirty="0" smtClean="0">
                <a:solidFill>
                  <a:srgbClr val="0000FF"/>
                </a:solidFill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</a:rPr>
              <a:t>每年的寒、暑假</a:t>
            </a:r>
            <a:r>
              <a:rPr lang="en-US" altLang="zh-TW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zh-TW" altLang="en-US" b="1" dirty="0">
                <a:solidFill>
                  <a:srgbClr val="0000FF"/>
                </a:solidFill>
              </a:rPr>
              <a:t>大學</a:t>
            </a:r>
            <a:r>
              <a:rPr lang="zh-TW" altLang="en-US" b="1" dirty="0" smtClean="0">
                <a:solidFill>
                  <a:srgbClr val="0000FF"/>
                </a:solidFill>
              </a:rPr>
              <a:t>博覽會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FF"/>
                </a:solidFill>
              </a:rPr>
              <a:t>參加競賽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 smtClean="0"/>
              <a:t>經由探索，</a:t>
            </a:r>
            <a:r>
              <a:rPr lang="zh-TW" altLang="en-US" b="1" dirty="0"/>
              <a:t>確立自己的</a:t>
            </a:r>
            <a:r>
              <a:rPr lang="zh-TW" altLang="en-US" b="1" dirty="0" smtClean="0"/>
              <a:t>目標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升學目標</a:t>
            </a:r>
            <a:endParaRPr lang="en-US" altLang="zh-TW" b="1" dirty="0" smtClean="0"/>
          </a:p>
          <a:p>
            <a:pPr lvl="1"/>
            <a:r>
              <a:rPr lang="zh-TW" altLang="en-US" b="1" dirty="0" smtClean="0"/>
              <a:t>人生規劃</a:t>
            </a:r>
            <a:endParaRPr lang="en-US" altLang="zh-TW" b="1" dirty="0"/>
          </a:p>
          <a:p>
            <a:pPr lvl="1"/>
            <a:endParaRPr lang="en-US" altLang="zh-TW" b="1" dirty="0" smtClean="0"/>
          </a:p>
          <a:p>
            <a:endParaRPr lang="en-US" altLang="zh-TW" b="1" dirty="0"/>
          </a:p>
          <a:p>
            <a:pPr lvl="1"/>
            <a:endParaRPr lang="en-US" altLang="zh-TW" b="1" dirty="0" smtClean="0"/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590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積極參加各項競賽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8001000" cy="4680520"/>
          </a:xfrm>
        </p:spPr>
        <p:txBody>
          <a:bodyPr/>
          <a:lstStyle/>
          <a:p>
            <a:pPr indent="-432000">
              <a:lnSpc>
                <a:spcPts val="3200"/>
              </a:lnSpc>
            </a:pPr>
            <a:r>
              <a:rPr lang="zh-TW" altLang="en-US" b="1" dirty="0" smtClean="0"/>
              <a:t>國</a:t>
            </a:r>
            <a:r>
              <a:rPr lang="zh-TW" altLang="en-US" b="1" dirty="0"/>
              <a:t>語文競賽</a:t>
            </a:r>
            <a:endParaRPr lang="en-US" altLang="zh-TW" b="1" dirty="0"/>
          </a:p>
          <a:p>
            <a:pPr indent="-432000">
              <a:lnSpc>
                <a:spcPts val="3200"/>
              </a:lnSpc>
            </a:pPr>
            <a:r>
              <a:rPr lang="zh-TW" altLang="en-US" b="1" dirty="0"/>
              <a:t>英文</a:t>
            </a:r>
            <a:r>
              <a:rPr lang="zh-TW" altLang="en-US" b="1" dirty="0" smtClean="0"/>
              <a:t>作文、</a:t>
            </a:r>
            <a:r>
              <a:rPr lang="zh-TW" altLang="en-US" b="1" dirty="0"/>
              <a:t>英語演講比賽</a:t>
            </a:r>
            <a:endParaRPr lang="en-US" altLang="zh-TW" b="1" dirty="0"/>
          </a:p>
          <a:p>
            <a:pPr indent="-432000">
              <a:lnSpc>
                <a:spcPts val="3200"/>
              </a:lnSpc>
            </a:pPr>
            <a:r>
              <a:rPr lang="zh-TW" altLang="en-US" b="1" dirty="0" smtClean="0"/>
              <a:t>科學展覽</a:t>
            </a:r>
            <a:endParaRPr lang="en-US" altLang="zh-TW" b="1" dirty="0" smtClean="0"/>
          </a:p>
          <a:p>
            <a:pPr indent="-432000">
              <a:lnSpc>
                <a:spcPts val="3200"/>
              </a:lnSpc>
            </a:pPr>
            <a:r>
              <a:rPr lang="zh-TW" altLang="en-US" b="1" dirty="0"/>
              <a:t>自然學科能力競賽</a:t>
            </a:r>
            <a:endParaRPr lang="en-US" altLang="zh-TW" b="1" dirty="0"/>
          </a:p>
          <a:p>
            <a:pPr indent="-432000">
              <a:lnSpc>
                <a:spcPts val="3200"/>
              </a:lnSpc>
            </a:pPr>
            <a:r>
              <a:rPr lang="zh-TW" altLang="en-US" b="1" dirty="0" smtClean="0"/>
              <a:t>清華</a:t>
            </a:r>
            <a:r>
              <a:rPr lang="zh-TW" altLang="en-US" b="1" dirty="0"/>
              <a:t>盃化學</a:t>
            </a:r>
            <a:r>
              <a:rPr lang="zh-TW" altLang="en-US" b="1" dirty="0" smtClean="0"/>
              <a:t>競賽</a:t>
            </a:r>
            <a:endParaRPr lang="en-US" altLang="zh-TW" b="1" dirty="0" smtClean="0"/>
          </a:p>
          <a:p>
            <a:pPr indent="-432000">
              <a:lnSpc>
                <a:spcPts val="3200"/>
              </a:lnSpc>
            </a:pPr>
            <a:r>
              <a:rPr lang="en-US" altLang="zh-TW" sz="3200" b="1" dirty="0" smtClean="0"/>
              <a:t>TRML</a:t>
            </a:r>
            <a:r>
              <a:rPr lang="zh-TW" altLang="zh-TW" sz="3200" b="1" dirty="0"/>
              <a:t>高中數學</a:t>
            </a:r>
            <a:r>
              <a:rPr lang="zh-TW" altLang="zh-TW" sz="3200" b="1" dirty="0" smtClean="0"/>
              <a:t>競賽</a:t>
            </a:r>
            <a:endParaRPr lang="en-US" altLang="zh-TW" sz="3200" b="1" dirty="0" smtClean="0"/>
          </a:p>
          <a:p>
            <a:pPr indent="-432000">
              <a:lnSpc>
                <a:spcPts val="3200"/>
              </a:lnSpc>
            </a:pPr>
            <a:r>
              <a:rPr lang="zh-TW" altLang="en-US" sz="3200" b="1" dirty="0"/>
              <a:t>旺宏科學</a:t>
            </a:r>
            <a:r>
              <a:rPr lang="zh-TW" altLang="en-US" sz="3200" b="1" dirty="0" smtClean="0"/>
              <a:t>獎</a:t>
            </a:r>
            <a:endParaRPr lang="en-US" altLang="zh-TW" sz="3200" b="1" dirty="0" smtClean="0"/>
          </a:p>
          <a:p>
            <a:pPr indent="-432000">
              <a:lnSpc>
                <a:spcPts val="3200"/>
              </a:lnSpc>
              <a:spcBef>
                <a:spcPts val="600"/>
              </a:spcBef>
            </a:pPr>
            <a:r>
              <a:rPr lang="zh-TW" altLang="en-US" sz="3200" dirty="0" smtClean="0"/>
              <a:t>小論文比賽、讀書心得寫作比賽</a:t>
            </a:r>
            <a:endParaRPr lang="en-US" altLang="zh-TW" sz="3200" dirty="0" smtClean="0"/>
          </a:p>
          <a:p>
            <a:pPr indent="-432000">
              <a:lnSpc>
                <a:spcPts val="3200"/>
              </a:lnSpc>
            </a:pPr>
            <a:r>
              <a:rPr lang="zh-TW" altLang="en-US" sz="3200" dirty="0" smtClean="0">
                <a:solidFill>
                  <a:srgbClr val="C00000"/>
                </a:solidFill>
              </a:rPr>
              <a:t>其他</a:t>
            </a:r>
            <a:r>
              <a:rPr lang="en-US" altLang="zh-TW" sz="3200" dirty="0" smtClean="0">
                <a:solidFill>
                  <a:srgbClr val="C00000"/>
                </a:solidFill>
              </a:rPr>
              <a:t>…..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pPr marL="0" indent="-432000">
              <a:lnSpc>
                <a:spcPts val="3200"/>
              </a:lnSpc>
              <a:buNone/>
            </a:pP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3163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本校學生參加</a:t>
            </a:r>
            <a:r>
              <a:rPr lang="zh-TW" altLang="zh-TW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zh-TW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  成果</a:t>
            </a:r>
            <a:r>
              <a:rPr lang="zh-TW" altLang="zh-TW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豐碩</a:t>
            </a:r>
            <a:endParaRPr lang="zh-TW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5976"/>
            <a:ext cx="8352730" cy="44116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0000FF"/>
                </a:solidFill>
              </a:rPr>
              <a:t>【數理、資訊類】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103</a:t>
            </a:r>
            <a:r>
              <a:rPr lang="zh-TW" altLang="zh-TW" sz="2400" dirty="0" smtClean="0">
                <a:solidFill>
                  <a:srgbClr val="0000FF"/>
                </a:solidFill>
              </a:rPr>
              <a:t>年</a:t>
            </a:r>
            <a:r>
              <a:rPr lang="zh-TW" altLang="zh-TW" sz="2400" dirty="0">
                <a:solidFill>
                  <a:srgbClr val="0000FF"/>
                </a:solidFill>
              </a:rPr>
              <a:t>中區科展榮獲</a:t>
            </a:r>
            <a:r>
              <a:rPr lang="en-US" altLang="zh-TW" sz="2400" dirty="0">
                <a:solidFill>
                  <a:srgbClr val="FF0000"/>
                </a:solidFill>
              </a:rPr>
              <a:t>2</a:t>
            </a:r>
            <a:r>
              <a:rPr lang="zh-TW" altLang="zh-TW" sz="2400" dirty="0">
                <a:solidFill>
                  <a:srgbClr val="FF0000"/>
                </a:solidFill>
              </a:rPr>
              <a:t>件特優</a:t>
            </a:r>
            <a:r>
              <a:rPr lang="en-US" altLang="zh-TW" sz="2400" dirty="0"/>
              <a:t>(</a:t>
            </a:r>
            <a:r>
              <a:rPr lang="zh-TW" altLang="zh-TW" sz="2400" dirty="0"/>
              <a:t>數學、化學</a:t>
            </a:r>
            <a:r>
              <a:rPr lang="en-US" altLang="zh-TW" sz="2400" dirty="0"/>
              <a:t>)</a:t>
            </a:r>
            <a:r>
              <a:rPr lang="zh-TW" altLang="zh-TW" sz="2400" dirty="0" smtClean="0"/>
              <a:t>、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5</a:t>
            </a:r>
            <a:r>
              <a:rPr lang="zh-TW" altLang="zh-TW" sz="2400" dirty="0"/>
              <a:t>件佳作</a:t>
            </a:r>
            <a:r>
              <a:rPr lang="zh-TW" altLang="zh-TW" sz="2400" dirty="0" smtClean="0"/>
              <a:t>，</a:t>
            </a:r>
            <a:r>
              <a:rPr lang="zh-TW" altLang="zh-TW" sz="2400" dirty="0" smtClean="0">
                <a:solidFill>
                  <a:srgbClr val="FF0000"/>
                </a:solidFill>
              </a:rPr>
              <a:t>特優</a:t>
            </a:r>
            <a:r>
              <a:rPr lang="zh-TW" altLang="zh-TW" sz="2400" dirty="0">
                <a:solidFill>
                  <a:srgbClr val="FF0000"/>
                </a:solidFill>
              </a:rPr>
              <a:t>件數</a:t>
            </a:r>
            <a:r>
              <a:rPr lang="zh-TW" altLang="zh-TW" sz="2400" dirty="0">
                <a:solidFill>
                  <a:srgbClr val="0000FF"/>
                </a:solidFill>
              </a:rPr>
              <a:t>為</a:t>
            </a:r>
            <a:r>
              <a:rPr lang="zh-TW" altLang="zh-TW" sz="2400" dirty="0">
                <a:solidFill>
                  <a:srgbClr val="FF0000"/>
                </a:solidFill>
              </a:rPr>
              <a:t>臺</a:t>
            </a:r>
            <a:r>
              <a:rPr lang="zh-TW" altLang="zh-TW" sz="2400" dirty="0" smtClean="0">
                <a:solidFill>
                  <a:srgbClr val="FF0000"/>
                </a:solidFill>
              </a:rPr>
              <a:t>中各</a:t>
            </a:r>
            <a:r>
              <a:rPr lang="zh-TW" altLang="zh-TW" sz="2400" dirty="0">
                <a:solidFill>
                  <a:srgbClr val="FF0000"/>
                </a:solidFill>
              </a:rPr>
              <a:t>高中之冠</a:t>
            </a:r>
            <a:r>
              <a:rPr lang="zh-TW" altLang="zh-TW" sz="2400" dirty="0"/>
              <a:t>。</a:t>
            </a:r>
          </a:p>
          <a:p>
            <a:r>
              <a:rPr lang="zh-TW" altLang="zh-TW" sz="2400" dirty="0" smtClean="0">
                <a:solidFill>
                  <a:srgbClr val="0000FF"/>
                </a:solidFill>
              </a:rPr>
              <a:t>清華</a:t>
            </a:r>
            <a:r>
              <a:rPr lang="zh-TW" altLang="zh-TW" sz="2400" dirty="0">
                <a:solidFill>
                  <a:srgbClr val="0000FF"/>
                </a:solidFill>
              </a:rPr>
              <a:t>盃全國高中化學能力競賽</a:t>
            </a:r>
            <a:r>
              <a:rPr lang="zh-TW" altLang="zh-TW" sz="2400" dirty="0" smtClean="0">
                <a:solidFill>
                  <a:srgbClr val="0000FF"/>
                </a:solidFill>
              </a:rPr>
              <a:t>，</a:t>
            </a:r>
            <a:r>
              <a:rPr lang="en-US" altLang="zh-TW" sz="2400" dirty="0" smtClean="0">
                <a:solidFill>
                  <a:srgbClr val="0000FF"/>
                </a:solidFill>
              </a:rPr>
              <a:t/>
            </a:r>
            <a:br>
              <a:rPr lang="en-US" altLang="zh-TW" sz="2400" dirty="0" smtClean="0">
                <a:solidFill>
                  <a:srgbClr val="0000FF"/>
                </a:solidFill>
              </a:rPr>
            </a:br>
            <a:r>
              <a:rPr lang="zh-TW" altLang="zh-TW" sz="2400" dirty="0" smtClean="0">
                <a:solidFill>
                  <a:srgbClr val="0000FF"/>
                </a:solidFill>
              </a:rPr>
              <a:t>榮獲</a:t>
            </a:r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r>
              <a:rPr lang="zh-TW" altLang="zh-TW" sz="2400" dirty="0">
                <a:solidFill>
                  <a:srgbClr val="0000FF"/>
                </a:solidFill>
              </a:rPr>
              <a:t>金牌</a:t>
            </a:r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r>
              <a:rPr lang="zh-TW" altLang="zh-TW" sz="2400" dirty="0">
                <a:solidFill>
                  <a:srgbClr val="0000FF"/>
                </a:solidFill>
              </a:rPr>
              <a:t>銀牌</a:t>
            </a:r>
            <a:r>
              <a:rPr lang="en-US" altLang="zh-TW" sz="2400" dirty="0">
                <a:solidFill>
                  <a:srgbClr val="0000FF"/>
                </a:solidFill>
              </a:rPr>
              <a:t>2</a:t>
            </a:r>
            <a:r>
              <a:rPr lang="zh-TW" altLang="zh-TW" sz="2400" dirty="0">
                <a:solidFill>
                  <a:srgbClr val="0000FF"/>
                </a:solidFill>
              </a:rPr>
              <a:t>銅牌</a:t>
            </a:r>
            <a:r>
              <a:rPr lang="en-US" altLang="zh-TW" sz="2400" dirty="0">
                <a:solidFill>
                  <a:srgbClr val="0000FF"/>
                </a:solidFill>
              </a:rPr>
              <a:t>6</a:t>
            </a:r>
            <a:r>
              <a:rPr lang="zh-TW" altLang="zh-TW" sz="2400" dirty="0">
                <a:solidFill>
                  <a:srgbClr val="0000FF"/>
                </a:solidFill>
              </a:rPr>
              <a:t>優良</a:t>
            </a:r>
            <a:r>
              <a:rPr lang="zh-TW" altLang="zh-TW" sz="2400" dirty="0" smtClean="0">
                <a:solidFill>
                  <a:srgbClr val="0000FF"/>
                </a:solidFill>
              </a:rPr>
              <a:t>，</a:t>
            </a:r>
            <a:r>
              <a:rPr lang="en-US" altLang="zh-TW" sz="2400" dirty="0" smtClean="0">
                <a:solidFill>
                  <a:srgbClr val="0000FF"/>
                </a:solidFill>
              </a:rPr>
              <a:t/>
            </a:r>
            <a:br>
              <a:rPr lang="en-US" altLang="zh-TW" sz="2400" dirty="0" smtClean="0">
                <a:solidFill>
                  <a:srgbClr val="0000FF"/>
                </a:solidFill>
              </a:rPr>
            </a:br>
            <a:r>
              <a:rPr lang="zh-TW" altLang="zh-TW" sz="2400" dirty="0" smtClean="0">
                <a:solidFill>
                  <a:srgbClr val="0000FF"/>
                </a:solidFill>
              </a:rPr>
              <a:t>名列</a:t>
            </a:r>
            <a:r>
              <a:rPr lang="zh-TW" altLang="zh-TW" sz="2400" dirty="0">
                <a:solidFill>
                  <a:srgbClr val="0000FF"/>
                </a:solidFill>
              </a:rPr>
              <a:t>全國</a:t>
            </a:r>
            <a:r>
              <a:rPr lang="zh-TW" altLang="zh-TW" sz="2400" dirty="0" smtClean="0">
                <a:solidFill>
                  <a:srgbClr val="0000FF"/>
                </a:solidFill>
              </a:rPr>
              <a:t>前茅</a:t>
            </a:r>
            <a:r>
              <a:rPr lang="zh-TW" altLang="en-US" sz="2400" dirty="0" smtClean="0">
                <a:solidFill>
                  <a:srgbClr val="0000FF"/>
                </a:solidFill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itchFamily="65" charset="-120"/>
              </a:rPr>
              <a:t>中臺灣僅次於臺中一中</a:t>
            </a:r>
            <a:r>
              <a:rPr lang="zh-TW" altLang="en-US" sz="2400" b="0" dirty="0" smtClean="0">
                <a:latin typeface="標楷體" pitchFamily="65" charset="-120"/>
              </a:rPr>
              <a:t>。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5" name="Picture 2" descr="http://www.tcssh.tc.edu.tw/files/archive/144_7e4961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0" y="1690666"/>
            <a:ext cx="230103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 descr="D:\秘書室\102秘書室\照片全集白\101學年度設備組 照片\101學年度 照片\102(101學年度)\中區科展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2725" y="4293096"/>
            <a:ext cx="28784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8"/>
          <p:cNvSpPr>
            <a:spLocks noChangeArrowheads="1"/>
          </p:cNvSpPr>
          <p:nvPr/>
        </p:nvSpPr>
        <p:spPr bwMode="auto">
          <a:xfrm>
            <a:off x="4573545" y="6020941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66">
              <a:alpha val="80000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4716941" y="601323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 smtClean="0">
                <a:solidFill>
                  <a:srgbClr val="1E11C1"/>
                </a:solidFill>
                <a:latin typeface="標楷體" pitchFamily="65" charset="-120"/>
                <a:ea typeface="標楷體" pitchFamily="65" charset="-120"/>
              </a:rPr>
              <a:t>中區科展</a:t>
            </a:r>
            <a:endParaRPr lang="zh-TW" altLang="en-US" sz="1800" dirty="0">
              <a:solidFill>
                <a:srgbClr val="1E11C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60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本校學生參加</a:t>
            </a:r>
            <a:r>
              <a:rPr lang="zh-TW" altLang="zh-TW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zh-TW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  成果</a:t>
            </a:r>
            <a:r>
              <a:rPr lang="zh-TW" altLang="zh-TW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豐碩</a:t>
            </a:r>
            <a:endParaRPr lang="zh-TW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5976"/>
            <a:ext cx="8352730" cy="4411663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0000FF"/>
                </a:solidFill>
              </a:rPr>
              <a:t>【數理、資訊類】</a:t>
            </a:r>
          </a:p>
          <a:p>
            <a:r>
              <a:rPr lang="zh-TW" altLang="zh-TW" sz="2400" dirty="0" smtClean="0"/>
              <a:t>科</a:t>
            </a:r>
            <a:r>
              <a:rPr lang="zh-TW" altLang="zh-TW" sz="2400" dirty="0"/>
              <a:t>博館全國「史特林引擎創意競賽」榮獲第一名。</a:t>
            </a:r>
          </a:p>
          <a:p>
            <a:r>
              <a:rPr lang="zh-TW" altLang="zh-TW" sz="2400" dirty="0" smtClean="0"/>
              <a:t>科</a:t>
            </a:r>
            <a:r>
              <a:rPr lang="zh-TW" altLang="zh-TW" sz="2400" dirty="0"/>
              <a:t>工館全國「高温超導創意競賽」榮獲第一名及第二名。</a:t>
            </a:r>
          </a:p>
          <a:p>
            <a:r>
              <a:rPr lang="zh-TW" altLang="zh-TW" sz="2400" dirty="0" smtClean="0"/>
              <a:t>第</a:t>
            </a:r>
            <a:r>
              <a:rPr lang="en-US" altLang="zh-TW" sz="2400" dirty="0"/>
              <a:t>15</a:t>
            </a:r>
            <a:r>
              <a:rPr lang="zh-TW" altLang="zh-TW" sz="2400" dirty="0"/>
              <a:t>屆台灣區</a:t>
            </a:r>
            <a:r>
              <a:rPr lang="en-US" altLang="zh-TW" sz="2400" dirty="0"/>
              <a:t>TRML</a:t>
            </a:r>
            <a:r>
              <a:rPr lang="zh-TW" altLang="zh-TW" sz="2400" dirty="0"/>
              <a:t>高中數學競賽榮獲</a:t>
            </a:r>
            <a:r>
              <a:rPr lang="en-US" altLang="zh-TW" sz="2400" dirty="0"/>
              <a:t>2</a:t>
            </a:r>
            <a:r>
              <a:rPr lang="zh-TW" altLang="zh-TW" sz="2400" dirty="0"/>
              <a:t>座團體優良獎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/>
              <a:t>103</a:t>
            </a:r>
            <a:r>
              <a:rPr lang="zh-TW" altLang="en-US" sz="2400" dirty="0"/>
              <a:t>學年中區</a:t>
            </a:r>
            <a:r>
              <a:rPr lang="zh-TW" altLang="en-US" sz="2400" dirty="0">
                <a:solidFill>
                  <a:srgbClr val="C00000"/>
                </a:solidFill>
              </a:rPr>
              <a:t>數理</a:t>
            </a:r>
            <a:r>
              <a:rPr lang="zh-TW" altLang="en-US" sz="2400" dirty="0" smtClean="0">
                <a:solidFill>
                  <a:srgbClr val="C00000"/>
                </a:solidFill>
              </a:rPr>
              <a:t>能力競賽</a:t>
            </a:r>
            <a:r>
              <a:rPr lang="zh-TW" altLang="en-US" sz="2400" dirty="0">
                <a:solidFill>
                  <a:srgbClr val="FF0000"/>
                </a:solidFill>
              </a:rPr>
              <a:t>生物科第一名</a:t>
            </a:r>
            <a:r>
              <a:rPr lang="zh-TW" altLang="en-US" sz="2400" dirty="0" smtClean="0"/>
              <a:t>。</a:t>
            </a:r>
            <a:endParaRPr lang="zh-TW" altLang="zh-TW" sz="2400" dirty="0"/>
          </a:p>
          <a:p>
            <a:r>
              <a:rPr lang="zh-TW" altLang="en-US" sz="2400" dirty="0" smtClean="0"/>
              <a:t>第</a:t>
            </a:r>
            <a:r>
              <a:rPr lang="en-US" altLang="zh-TW" sz="2400" dirty="0"/>
              <a:t>13</a:t>
            </a:r>
            <a:r>
              <a:rPr lang="zh-TW" altLang="en-US" sz="2400" dirty="0"/>
              <a:t>屆</a:t>
            </a:r>
            <a:r>
              <a:rPr lang="zh-TW" altLang="en-US" sz="2400" dirty="0">
                <a:solidFill>
                  <a:srgbClr val="C00000"/>
                </a:solidFill>
              </a:rPr>
              <a:t>旺宏科學獎 </a:t>
            </a:r>
            <a:r>
              <a:rPr lang="zh-TW" altLang="en-US" sz="2400" dirty="0"/>
              <a:t>榮獲</a:t>
            </a:r>
            <a:r>
              <a:rPr lang="zh-TW" altLang="en-US" sz="2400" dirty="0">
                <a:solidFill>
                  <a:srgbClr val="C00000"/>
                </a:solidFill>
              </a:rPr>
              <a:t>銀牌</a:t>
            </a:r>
            <a:r>
              <a:rPr lang="zh-TW" altLang="en-US" sz="2400" dirty="0"/>
              <a:t>獎</a:t>
            </a:r>
            <a:r>
              <a:rPr lang="zh-TW" altLang="zh-TW" sz="2400" dirty="0" smtClean="0"/>
              <a:t>。</a:t>
            </a:r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10242" name="Picture 2" descr="C:\Users\User\Desktop\740_7ae58e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19467"/>
            <a:ext cx="2182742" cy="3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 descr="D:\秘書室\102秘書室\照片全集白\101學年度設備組 照片\101學年度 照片\102(101學年度)\TRML數學競賽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4437111"/>
            <a:ext cx="3024336" cy="208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2339752" y="6525540"/>
            <a:ext cx="1655465" cy="360363"/>
          </a:xfrm>
          <a:prstGeom prst="roundRect">
            <a:avLst>
              <a:gd name="adj" fmla="val 16667"/>
            </a:avLst>
          </a:prstGeom>
          <a:solidFill>
            <a:srgbClr val="FFFF66">
              <a:alpha val="80000"/>
            </a:srgb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375396" y="6483399"/>
            <a:ext cx="15841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 err="1" smtClean="0">
                <a:solidFill>
                  <a:srgbClr val="1E11C1"/>
                </a:solidFill>
                <a:latin typeface="標楷體" pitchFamily="65" charset="-120"/>
                <a:ea typeface="標楷體" pitchFamily="65" charset="-120"/>
              </a:rPr>
              <a:t>TRML</a:t>
            </a:r>
            <a:r>
              <a:rPr lang="zh-TW" altLang="en-US" sz="1800" dirty="0" smtClean="0">
                <a:solidFill>
                  <a:srgbClr val="1E11C1"/>
                </a:solidFill>
                <a:latin typeface="標楷體" pitchFamily="65" charset="-120"/>
                <a:ea typeface="標楷體" pitchFamily="65" charset="-120"/>
              </a:rPr>
              <a:t>數學競賽</a:t>
            </a:r>
            <a:endParaRPr lang="zh-TW" altLang="en-US" sz="1800" dirty="0">
              <a:solidFill>
                <a:srgbClr val="1E11C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9375" y="908720"/>
            <a:ext cx="8001000" cy="64135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0000FF"/>
                </a:solidFill>
              </a:rPr>
              <a:t>本校學生參加</a:t>
            </a:r>
            <a:r>
              <a:rPr lang="zh-TW" altLang="zh-TW" sz="3600" dirty="0">
                <a:solidFill>
                  <a:srgbClr val="0000FF"/>
                </a:solidFill>
              </a:rPr>
              <a:t>多元競賽  成果豐碩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sz="2400" dirty="0">
                <a:solidFill>
                  <a:srgbClr val="0000FF"/>
                </a:solidFill>
              </a:rPr>
              <a:t>【數理、資訊類】</a:t>
            </a:r>
          </a:p>
          <a:p>
            <a:r>
              <a:rPr lang="en-US" altLang="zh-TW" sz="2800" dirty="0" smtClean="0">
                <a:solidFill>
                  <a:srgbClr val="0000FF"/>
                </a:solidFill>
              </a:rPr>
              <a:t>103</a:t>
            </a:r>
            <a:r>
              <a:rPr lang="zh-TW" altLang="en-US" sz="2800" dirty="0" smtClean="0">
                <a:solidFill>
                  <a:srgbClr val="0000FF"/>
                </a:solidFill>
              </a:rPr>
              <a:t>年全國科展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數</a:t>
            </a:r>
            <a:r>
              <a:rPr lang="zh-TW" altLang="en-US" b="1" dirty="0">
                <a:solidFill>
                  <a:srgbClr val="FF0000"/>
                </a:solidFill>
              </a:rPr>
              <a:t>學科全國第二</a:t>
            </a:r>
            <a:r>
              <a:rPr lang="zh-TW" altLang="en-US" b="1" dirty="0" smtClean="0">
                <a:solidFill>
                  <a:srgbClr val="FF0000"/>
                </a:solidFill>
              </a:rPr>
              <a:t>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化</a:t>
            </a:r>
            <a:r>
              <a:rPr lang="zh-TW" altLang="en-US" b="1" dirty="0">
                <a:solidFill>
                  <a:srgbClr val="FF0000"/>
                </a:solidFill>
              </a:rPr>
              <a:t>學科全國第三</a:t>
            </a:r>
            <a:r>
              <a:rPr lang="zh-TW" altLang="en-US" b="1" dirty="0" smtClean="0">
                <a:solidFill>
                  <a:srgbClr val="FF0000"/>
                </a:solidFill>
              </a:rPr>
              <a:t>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圖片 0" descr="P7252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40159"/>
            <a:ext cx="3015535" cy="224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User\Dropbox\Photos\全國科展\DSC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47757"/>
            <a:ext cx="3168352" cy="21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ropbox\Photos\全國科展\DSC_0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75" y="3993097"/>
            <a:ext cx="3032907" cy="203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77157" y="6100583"/>
            <a:ext cx="3740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     指導</a:t>
            </a:r>
            <a:r>
              <a:rPr lang="zh-TW" altLang="en-US" b="1" dirty="0" smtClean="0">
                <a:solidFill>
                  <a:srgbClr val="0000FF"/>
                </a:solidFill>
              </a:rPr>
              <a:t>科展 </a:t>
            </a:r>
            <a:r>
              <a:rPr lang="zh-TW" altLang="en-US" b="1" dirty="0" smtClean="0">
                <a:solidFill>
                  <a:srgbClr val="FF0000"/>
                </a:solidFill>
              </a:rPr>
              <a:t>全國</a:t>
            </a:r>
            <a:r>
              <a:rPr lang="zh-TW" altLang="en-US" b="1" dirty="0">
                <a:solidFill>
                  <a:srgbClr val="FF0000"/>
                </a:solidFill>
              </a:rPr>
              <a:t>數</a:t>
            </a:r>
            <a:r>
              <a:rPr lang="zh-TW" altLang="en-US" b="1" dirty="0" smtClean="0">
                <a:solidFill>
                  <a:srgbClr val="FF0000"/>
                </a:solidFill>
              </a:rPr>
              <a:t>學科第二名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　　　　林志穎老師　陳育慈老師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　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58815" y="6129559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      指導</a:t>
            </a:r>
            <a:r>
              <a:rPr lang="zh-TW" altLang="en-US" b="1" dirty="0" smtClean="0">
                <a:solidFill>
                  <a:srgbClr val="0000FF"/>
                </a:solidFill>
              </a:rPr>
              <a:t>科展 </a:t>
            </a:r>
            <a:r>
              <a:rPr lang="zh-TW" altLang="en-US" b="1" dirty="0" smtClean="0">
                <a:solidFill>
                  <a:srgbClr val="FF0000"/>
                </a:solidFill>
              </a:rPr>
              <a:t>化學科第三名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　　　　　　　蔡旺璋老師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r>
              <a:rPr lang="zh-TW" altLang="en-US" b="1" dirty="0" smtClean="0">
                <a:solidFill>
                  <a:srgbClr val="0000FF"/>
                </a:solidFill>
              </a:rPr>
              <a:t>　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TRNS" val="V=Package1\\S=Drop\\P=2\\D=7\\O=Drop\\E=0\\M=1\\A=0\\C=0\\R=0\\G=0\\B=0\\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3106</TotalTime>
  <Words>3132</Words>
  <Application>Microsoft Office PowerPoint</Application>
  <PresentationFormat>如螢幕大小 (4:3)</PresentationFormat>
  <Paragraphs>1101</Paragraphs>
  <Slides>45</Slides>
  <Notes>45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6" baseType="lpstr">
      <vt:lpstr>Profile</vt:lpstr>
      <vt:lpstr>PowerPoint 簡報</vt:lpstr>
      <vt:lpstr>高中學生任務</vt:lpstr>
      <vt:lpstr>學生榜樣</vt:lpstr>
      <vt:lpstr>學生榜樣</vt:lpstr>
      <vt:lpstr>高中學習重點與策略</vt:lpstr>
      <vt:lpstr>積極參加各項競賽</vt:lpstr>
      <vt:lpstr>本校學生參加多元競賽  成果豐碩</vt:lpstr>
      <vt:lpstr>本校學生參加多元競賽  成果豐碩</vt:lpstr>
      <vt:lpstr>本校學生參加多元競賽  成果豐碩</vt:lpstr>
      <vt:lpstr>本校學生參加多元競賽  成果豐碩</vt:lpstr>
      <vt:lpstr>本校學生參加多元競賽  成果豐碩</vt:lpstr>
      <vt:lpstr>本校學生參加多元競賽  成果豐碩</vt:lpstr>
      <vt:lpstr>升學準備與策略</vt:lpstr>
      <vt:lpstr>高中學生 多元升學管道</vt:lpstr>
      <vt:lpstr>大學 學測、指考考科</vt:lpstr>
      <vt:lpstr>   學測的重要性如何?  看看大學招生名額 的比重</vt:lpstr>
      <vt:lpstr>PowerPoint 簡報</vt:lpstr>
      <vt:lpstr>104學年度 醫學系 招生名額比較</vt:lpstr>
      <vt:lpstr>104學年度 熱門校系 招生名額比較</vt:lpstr>
      <vt:lpstr>104學年度 熱門校系 招生名額比較</vt:lpstr>
      <vt:lpstr>大學甄選入學名額 多數校系已超越指考分發， 學測極為重要!!</vt:lpstr>
      <vt:lpstr>PowerPoint 簡報</vt:lpstr>
      <vt:lpstr>學測考科與範圍</vt:lpstr>
      <vt:lpstr>學測各科成績如何計算?</vt:lpstr>
      <vt:lpstr>PowerPoint 簡報</vt:lpstr>
      <vt:lpstr>學測五標</vt:lpstr>
      <vt:lpstr> 104學年度學科能力測驗 總級分與各科成績標準一覽表</vt:lpstr>
      <vt:lpstr>104學年度學科能力測驗   各科級分人數/累計人數一覽表</vt:lpstr>
      <vt:lpstr>104年大學學測 總級分累計人數</vt:lpstr>
      <vt:lpstr>大學甄選入學</vt:lpstr>
      <vt:lpstr>PowerPoint 簡報</vt:lpstr>
      <vt:lpstr>PowerPoint 簡報</vt:lpstr>
      <vt:lpstr>大學個人申請</vt:lpstr>
      <vt:lpstr>PowerPoint 簡報</vt:lpstr>
      <vt:lpstr>PowerPoint 簡報</vt:lpstr>
      <vt:lpstr>PowerPoint 簡報</vt:lpstr>
      <vt:lpstr>本校近年大學申請入學概況(未含繁星、科大)</vt:lpstr>
      <vt:lpstr>指定科目考試</vt:lpstr>
      <vt:lpstr>升學準備注意事項</vt:lpstr>
      <vt:lpstr>升學準備注意事項</vt:lpstr>
      <vt:lpstr>培養英語文實力，參加檢定</vt:lpstr>
      <vt:lpstr>學習方法</vt:lpstr>
      <vt:lpstr>  高中學習方法</vt:lpstr>
      <vt:lpstr>PowerPoint 簡報</vt:lpstr>
      <vt:lpstr>PowerPoint 簡報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Academic</dc:creator>
  <cp:lastModifiedBy>Academic</cp:lastModifiedBy>
  <cp:revision>463</cp:revision>
  <dcterms:created xsi:type="dcterms:W3CDTF">2012-02-09T23:41:38Z</dcterms:created>
  <dcterms:modified xsi:type="dcterms:W3CDTF">2015-09-12T04:57:28Z</dcterms:modified>
</cp:coreProperties>
</file>