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0" r:id="rId1"/>
    <p:sldMasterId id="2147483681" r:id="rId2"/>
  </p:sldMasterIdLst>
  <p:notesMasterIdLst>
    <p:notesMasterId r:id="rId64"/>
  </p:notesMasterIdLst>
  <p:handoutMasterIdLst>
    <p:handoutMasterId r:id="rId65"/>
  </p:handoutMasterIdLst>
  <p:sldIdLst>
    <p:sldId id="256" r:id="rId3"/>
    <p:sldId id="259" r:id="rId4"/>
    <p:sldId id="407" r:id="rId5"/>
    <p:sldId id="414" r:id="rId6"/>
    <p:sldId id="398" r:id="rId7"/>
    <p:sldId id="399" r:id="rId8"/>
    <p:sldId id="261" r:id="rId9"/>
    <p:sldId id="400" r:id="rId10"/>
    <p:sldId id="401" r:id="rId11"/>
    <p:sldId id="393" r:id="rId12"/>
    <p:sldId id="408" r:id="rId13"/>
    <p:sldId id="391" r:id="rId14"/>
    <p:sldId id="415" r:id="rId15"/>
    <p:sldId id="402" r:id="rId16"/>
    <p:sldId id="394" r:id="rId17"/>
    <p:sldId id="409" r:id="rId18"/>
    <p:sldId id="307" r:id="rId19"/>
    <p:sldId id="308" r:id="rId20"/>
    <p:sldId id="403" r:id="rId21"/>
    <p:sldId id="316" r:id="rId22"/>
    <p:sldId id="317" r:id="rId23"/>
    <p:sldId id="318" r:id="rId24"/>
    <p:sldId id="304" r:id="rId25"/>
    <p:sldId id="268" r:id="rId26"/>
    <p:sldId id="328" r:id="rId27"/>
    <p:sldId id="331" r:id="rId28"/>
    <p:sldId id="334" r:id="rId29"/>
    <p:sldId id="337" r:id="rId30"/>
    <p:sldId id="416" r:id="rId31"/>
    <p:sldId id="327" r:id="rId32"/>
    <p:sldId id="417" r:id="rId33"/>
    <p:sldId id="329" r:id="rId34"/>
    <p:sldId id="384" r:id="rId35"/>
    <p:sldId id="418" r:id="rId36"/>
    <p:sldId id="339" r:id="rId37"/>
    <p:sldId id="340" r:id="rId38"/>
    <p:sldId id="346" r:id="rId39"/>
    <p:sldId id="347" r:id="rId40"/>
    <p:sldId id="348" r:id="rId41"/>
    <p:sldId id="349" r:id="rId42"/>
    <p:sldId id="280" r:id="rId43"/>
    <p:sldId id="376" r:id="rId44"/>
    <p:sldId id="395" r:id="rId45"/>
    <p:sldId id="351" r:id="rId46"/>
    <p:sldId id="352" r:id="rId47"/>
    <p:sldId id="357" r:id="rId48"/>
    <p:sldId id="354" r:id="rId49"/>
    <p:sldId id="355" r:id="rId50"/>
    <p:sldId id="364" r:id="rId51"/>
    <p:sldId id="390" r:id="rId52"/>
    <p:sldId id="358" r:id="rId53"/>
    <p:sldId id="359" r:id="rId54"/>
    <p:sldId id="360" r:id="rId55"/>
    <p:sldId id="361" r:id="rId56"/>
    <p:sldId id="362" r:id="rId57"/>
    <p:sldId id="368" r:id="rId58"/>
    <p:sldId id="377" r:id="rId59"/>
    <p:sldId id="372" r:id="rId60"/>
    <p:sldId id="378" r:id="rId61"/>
    <p:sldId id="380" r:id="rId62"/>
    <p:sldId id="379" r:id="rId63"/>
  </p:sldIdLst>
  <p:sldSz cx="9144000" cy="6858000" type="screen4x3"/>
  <p:notesSz cx="6735763" cy="9866313"/>
  <p:embeddedFontLst>
    <p:embeddedFont>
      <p:font typeface="Arial Unicode MS" pitchFamily="34" charset="-120"/>
      <p:regular r:id="rId66"/>
    </p:embeddedFont>
    <p:embeddedFont>
      <p:font typeface="MS PGothic" pitchFamily="34" charset="-128"/>
      <p:regular r:id="rId67"/>
    </p:embeddedFont>
    <p:embeddedFont>
      <p:font typeface="Calibri" pitchFamily="34" charset="0"/>
      <p:regular r:id="rId68"/>
      <p:bold r:id="rId69"/>
      <p:italic r:id="rId70"/>
      <p:boldItalic r:id="rId71"/>
    </p:embeddedFont>
    <p:embeddedFont>
      <p:font typeface="微軟正黑體" pitchFamily="34" charset="-120"/>
      <p:regular r:id="rId72"/>
      <p:bold r:id="rId73"/>
    </p:embeddedFont>
    <p:embeddedFont>
      <p:font typeface="Arial Black" pitchFamily="34" charset="0"/>
      <p:bold r:id="rId74"/>
    </p:embeddedFont>
    <p:embeddedFont>
      <p:font typeface="Malgun Gothic" pitchFamily="34" charset="-127"/>
      <p:regular r:id="rId75"/>
      <p:bold r:id="rId76"/>
    </p:embeddedFont>
    <p:embeddedFont>
      <p:font typeface="標楷體" pitchFamily="65" charset="-120"/>
      <p:regular r:id="rId77"/>
    </p:embeddedFont>
    <p:embeddedFont>
      <p:font typeface="Eras Demi ITC" charset="0"/>
      <p:regular r:id="rId78"/>
    </p:embeddedFont>
    <p:embeddedFont>
      <p:font typeface="Lucida Sans Unicode" pitchFamily="34" charset="0"/>
      <p:regular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23867"/>
    <a:srgbClr val="FFFFFF"/>
    <a:srgbClr val="FF6600"/>
    <a:srgbClr val="505670"/>
    <a:srgbClr val="E4E3E9"/>
    <a:srgbClr val="E8E7ED"/>
    <a:srgbClr val="FF99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1D8CDC-9986-4B95-A12B-B69ACFC05F85}">
  <a:tblStyle styleId="{141D8CDC-9986-4B95-A12B-B69ACFC05F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788" autoAdjust="0"/>
  </p:normalViewPr>
  <p:slideViewPr>
    <p:cSldViewPr snapToGrid="0">
      <p:cViewPr>
        <p:scale>
          <a:sx n="60" d="100"/>
          <a:sy n="60" d="100"/>
        </p:scale>
        <p:origin x="-2581" y="-7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24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font" Target="fonts/font3.fntdata"/><Relationship Id="rId76" Type="http://schemas.openxmlformats.org/officeDocument/2006/relationships/font" Target="fonts/font11.fntdata"/><Relationship Id="rId7" Type="http://schemas.openxmlformats.org/officeDocument/2006/relationships/slide" Target="slides/slide5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7.fntdata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13F8D-527B-413C-A370-16A32071037F}" type="datetimeFigureOut">
              <a:rPr lang="zh-TW" altLang="en-US" smtClean="0"/>
              <a:t>2020/2/27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5071C-7AF3-4FA7-9943-7D9C93B8341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853931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f391192_0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8855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880337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880337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880337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880337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5ed75ccf_02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9572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4627" y="9370868"/>
            <a:ext cx="2919564" cy="493867"/>
          </a:xfrm>
          <a:prstGeom prst="rect">
            <a:avLst/>
          </a:prstGeom>
          <a:ln/>
        </p:spPr>
        <p:txBody>
          <a:bodyPr/>
          <a:lstStyle/>
          <a:p>
            <a:fld id="{D34FE998-CFC6-473C-9FD1-71FAD01411BC}" type="slidenum">
              <a:rPr lang="en-US" altLang="zh-TW"/>
              <a:pPr/>
              <a:t>49</a:t>
            </a:fld>
            <a:endParaRPr lang="en-US" altLang="zh-TW"/>
          </a:p>
        </p:txBody>
      </p:sp>
      <p:sp>
        <p:nvSpPr>
          <p:cNvPr id="8263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ln/>
        </p:spPr>
      </p:sp>
      <p:sp>
        <p:nvSpPr>
          <p:cNvPr id="826371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zh-TW" altLang="en-US"/>
              <a:t>有空做動畫</a:t>
            </a:r>
          </a:p>
        </p:txBody>
      </p:sp>
      <p:sp>
        <p:nvSpPr>
          <p:cNvPr id="118787" name="投影片編號版面配置區 3"/>
          <p:cNvSpPr txBox="1">
            <a:spLocks noGrp="1"/>
          </p:cNvSpPr>
          <p:nvPr/>
        </p:nvSpPr>
        <p:spPr bwMode="auto">
          <a:xfrm>
            <a:off x="3815374" y="9371285"/>
            <a:ext cx="2918831" cy="4933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B002ED6-0152-43A9-AF10-DAA789342A4C}" type="slidenum">
              <a:rPr kumimoji="0" lang="zh-TW" altLang="en-US" sz="1200">
                <a:latin typeface="+mn-lt"/>
                <a:ea typeface="+mn-ea"/>
              </a:rPr>
              <a:pPr algn="r">
                <a:defRPr/>
              </a:pPr>
              <a:t>49</a:t>
            </a:fld>
            <a:endParaRPr kumimoji="0" lang="en-US" altLang="zh-TW" sz="1200">
              <a:latin typeface="+mn-lt"/>
              <a:ea typeface="+mn-ea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4627" y="9370868"/>
            <a:ext cx="2919564" cy="493867"/>
          </a:xfrm>
          <a:prstGeom prst="rect">
            <a:avLst/>
          </a:prstGeom>
          <a:ln/>
        </p:spPr>
        <p:txBody>
          <a:bodyPr/>
          <a:lstStyle/>
          <a:p>
            <a:fld id="{4135C811-929D-480C-ABB9-848D5435F856}" type="slidenum">
              <a:rPr lang="en-US" altLang="zh-TW"/>
              <a:pPr/>
              <a:t>56</a:t>
            </a:fld>
            <a:endParaRPr lang="en-US" altLang="zh-TW"/>
          </a:p>
        </p:txBody>
      </p:sp>
      <p:sp>
        <p:nvSpPr>
          <p:cNvPr id="832514" name="Rectangle 7"/>
          <p:cNvSpPr txBox="1">
            <a:spLocks noGrp="1" noChangeArrowheads="1"/>
          </p:cNvSpPr>
          <p:nvPr/>
        </p:nvSpPr>
        <p:spPr bwMode="auto">
          <a:xfrm>
            <a:off x="3815374" y="9371285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E44873C-0873-4096-A94C-CDD9DD6515F1}" type="slidenum">
              <a:rPr lang="en-US" altLang="zh-TW" sz="1200"/>
              <a:pPr algn="r"/>
              <a:t>56</a:t>
            </a:fld>
            <a:endParaRPr lang="en-US" altLang="zh-TW" sz="1200"/>
          </a:p>
        </p:txBody>
      </p:sp>
      <p:sp>
        <p:nvSpPr>
          <p:cNvPr id="83251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ln/>
        </p:spPr>
      </p:sp>
      <p:sp>
        <p:nvSpPr>
          <p:cNvPr id="832516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  <p:sp>
        <p:nvSpPr>
          <p:cNvPr id="4" name="投影片編號版面配置區 3"/>
          <p:cNvSpPr txBox="1">
            <a:spLocks noGrp="1"/>
          </p:cNvSpPr>
          <p:nvPr/>
        </p:nvSpPr>
        <p:spPr>
          <a:xfrm>
            <a:off x="3815374" y="9371285"/>
            <a:ext cx="2918831" cy="493316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1B61E61-0DCC-4BAB-8E9E-14DBD1B54F68}" type="slidenum">
              <a:rPr kumimoji="0" lang="zh-TW" altLang="en-US" sz="1200"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56</a:t>
            </a:fld>
            <a:endParaRPr kumimoji="0" lang="zh-TW" altLang="en-US" sz="1200">
              <a:latin typeface="+mn-lt"/>
              <a:ea typeface="+mn-ea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d2052252e_15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d2052252e_159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311319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d2052252e_15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d2052252e_159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311319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5ed75ccf_02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9572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5f391192_02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4198555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5ed75ccf_02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9572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d2052252e_15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d2052252e_159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311319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880337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運用甄選會考生級分查詢，找出通過檢定的校系有哪些</a:t>
            </a:r>
            <a:endParaRPr lang="zh-TW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d2052252e_15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d2052252e_159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311319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880337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880337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880337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yellow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yellow">
  <p:cSld name="Blank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1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yellow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green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agenta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blue">
  <p:cSld name="TITLE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ctrTitle"/>
          </p:nvPr>
        </p:nvSpPr>
        <p:spPr>
          <a:xfrm>
            <a:off x="1650450" y="1830110"/>
            <a:ext cx="5843100" cy="1546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subTitle" idx="1"/>
          </p:nvPr>
        </p:nvSpPr>
        <p:spPr>
          <a:xfrm>
            <a:off x="1650450" y="3505725"/>
            <a:ext cx="58431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400"/>
              <a:buNone/>
              <a:defRPr>
                <a:solidFill>
                  <a:srgbClr val="979CB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4"/>
          <p:cNvSpPr txBox="1">
            <a:spLocks noGrp="1"/>
          </p:cNvSpPr>
          <p:nvPr>
            <p:ph type="body" idx="1"/>
          </p:nvPr>
        </p:nvSpPr>
        <p:spPr>
          <a:xfrm>
            <a:off x="1404600" y="2882400"/>
            <a:ext cx="63348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Font typeface="Shadows Into Light"/>
              <a:buChar char="▧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●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●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4114800" lvl="8" indent="-419100" algn="ctr" rtl="0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91" name="Google Shape;91;p24"/>
          <p:cNvSpPr txBox="1"/>
          <p:nvPr/>
        </p:nvSpPr>
        <p:spPr>
          <a:xfrm>
            <a:off x="3593400" y="1651425"/>
            <a:ext cx="19572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979CB8"/>
                </a:solidFill>
                <a:latin typeface="Varela Round"/>
                <a:ea typeface="Varela Round"/>
                <a:cs typeface="Varela Round"/>
                <a:sym typeface="Varela Round"/>
              </a:rPr>
              <a:t>“</a:t>
            </a:r>
            <a:endParaRPr sz="9600">
              <a:solidFill>
                <a:srgbClr val="979CB8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2" name="Google Shape;92;p24"/>
          <p:cNvSpPr/>
          <p:nvPr/>
        </p:nvSpPr>
        <p:spPr>
          <a:xfrm>
            <a:off x="3950607" y="1571221"/>
            <a:ext cx="1308410" cy="1159079"/>
          </a:xfrm>
          <a:custGeom>
            <a:avLst/>
            <a:gdLst/>
            <a:ahLst/>
            <a:cxnLst/>
            <a:rect l="0" t="0" r="0" b="0"/>
            <a:pathLst>
              <a:path w="59251" h="52447" extrusionOk="0">
                <a:moveTo>
                  <a:pt x="31417" y="954"/>
                </a:moveTo>
                <a:cubicBezTo>
                  <a:pt x="25372" y="537"/>
                  <a:pt x="17283" y="-1744"/>
                  <a:pt x="13340" y="2856"/>
                </a:cubicBezTo>
                <a:cubicBezTo>
                  <a:pt x="3771" y="14019"/>
                  <a:pt x="374" y="37628"/>
                  <a:pt x="11755" y="46938"/>
                </a:cubicBezTo>
                <a:cubicBezTo>
                  <a:pt x="19208" y="53034"/>
                  <a:pt x="30839" y="53180"/>
                  <a:pt x="40297" y="51378"/>
                </a:cubicBezTo>
                <a:cubicBezTo>
                  <a:pt x="46481" y="50200"/>
                  <a:pt x="49934" y="42779"/>
                  <a:pt x="52665" y="37107"/>
                </a:cubicBezTo>
                <a:cubicBezTo>
                  <a:pt x="55247" y="31745"/>
                  <a:pt x="60979" y="25793"/>
                  <a:pt x="58690" y="20299"/>
                </a:cubicBezTo>
                <a:cubicBezTo>
                  <a:pt x="57279" y="16912"/>
                  <a:pt x="53473" y="15077"/>
                  <a:pt x="50445" y="13005"/>
                </a:cubicBezTo>
                <a:cubicBezTo>
                  <a:pt x="41918" y="7171"/>
                  <a:pt x="31006" y="-916"/>
                  <a:pt x="21269" y="2539"/>
                </a:cubicBezTo>
                <a:cubicBezTo>
                  <a:pt x="13737" y="5212"/>
                  <a:pt x="5208" y="9706"/>
                  <a:pt x="2241" y="17127"/>
                </a:cubicBezTo>
                <a:cubicBezTo>
                  <a:pt x="-1025" y="25295"/>
                  <a:pt x="-738" y="36131"/>
                  <a:pt x="4144" y="43449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" name="Google Shape;93;p24"/>
          <p:cNvSpPr/>
          <p:nvPr/>
        </p:nvSpPr>
        <p:spPr>
          <a:xfrm>
            <a:off x="3874668" y="1485125"/>
            <a:ext cx="1394664" cy="1302552"/>
          </a:xfrm>
          <a:custGeom>
            <a:avLst/>
            <a:gdLst/>
            <a:ahLst/>
            <a:cxnLst/>
            <a:rect l="0" t="0" r="0" b="0"/>
            <a:pathLst>
              <a:path w="63157" h="58939" extrusionOk="0">
                <a:moveTo>
                  <a:pt x="20826" y="0"/>
                </a:moveTo>
                <a:cubicBezTo>
                  <a:pt x="13566" y="0"/>
                  <a:pt x="6296" y="7516"/>
                  <a:pt x="4652" y="14588"/>
                </a:cubicBezTo>
                <a:cubicBezTo>
                  <a:pt x="2364" y="24428"/>
                  <a:pt x="5707" y="35897"/>
                  <a:pt x="11629" y="44082"/>
                </a:cubicBezTo>
                <a:cubicBezTo>
                  <a:pt x="17782" y="52587"/>
                  <a:pt x="29173" y="60332"/>
                  <a:pt x="39537" y="58670"/>
                </a:cubicBezTo>
                <a:cubicBezTo>
                  <a:pt x="49203" y="57120"/>
                  <a:pt x="49748" y="56659"/>
                  <a:pt x="57296" y="50424"/>
                </a:cubicBezTo>
                <a:cubicBezTo>
                  <a:pt x="62556" y="46079"/>
                  <a:pt x="64679" y="36600"/>
                  <a:pt x="61736" y="30445"/>
                </a:cubicBezTo>
                <a:cubicBezTo>
                  <a:pt x="58298" y="23257"/>
                  <a:pt x="56273" y="24644"/>
                  <a:pt x="50954" y="18711"/>
                </a:cubicBezTo>
                <a:cubicBezTo>
                  <a:pt x="47260" y="14591"/>
                  <a:pt x="44103" y="9185"/>
                  <a:pt x="38903" y="7294"/>
                </a:cubicBezTo>
                <a:cubicBezTo>
                  <a:pt x="33439" y="5307"/>
                  <a:pt x="26891" y="5218"/>
                  <a:pt x="21460" y="7294"/>
                </a:cubicBezTo>
                <a:cubicBezTo>
                  <a:pt x="9149" y="12001"/>
                  <a:pt x="-3826" y="29029"/>
                  <a:pt x="1164" y="41228"/>
                </a:cubicBezTo>
                <a:cubicBezTo>
                  <a:pt x="8128" y="58254"/>
                  <a:pt x="49341" y="57602"/>
                  <a:pt x="56345" y="40593"/>
                </a:cubicBezTo>
                <a:cubicBezTo>
                  <a:pt x="58882" y="34432"/>
                  <a:pt x="60567" y="26229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70"/>
                  <a:pt x="17818" y="3588"/>
                  <a:pt x="11946" y="11417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>
              <a:buNone/>
              <a:defRPr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1070325" y="1918650"/>
            <a:ext cx="7056300" cy="4083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▧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25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" name="Google Shape;99;p25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body" idx="1"/>
          </p:nvPr>
        </p:nvSpPr>
        <p:spPr>
          <a:xfrm>
            <a:off x="1109975" y="1831450"/>
            <a:ext cx="326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▧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body" idx="2"/>
          </p:nvPr>
        </p:nvSpPr>
        <p:spPr>
          <a:xfrm>
            <a:off x="4915550" y="1831450"/>
            <a:ext cx="3155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▧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6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Google Shape;106;p26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body" idx="1"/>
          </p:nvPr>
        </p:nvSpPr>
        <p:spPr>
          <a:xfrm>
            <a:off x="1014825" y="1902800"/>
            <a:ext cx="2297400" cy="409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body" idx="2"/>
          </p:nvPr>
        </p:nvSpPr>
        <p:spPr>
          <a:xfrm>
            <a:off x="3429925" y="1902800"/>
            <a:ext cx="2297400" cy="409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body" idx="3"/>
          </p:nvPr>
        </p:nvSpPr>
        <p:spPr>
          <a:xfrm>
            <a:off x="5845025" y="1902800"/>
            <a:ext cx="2297400" cy="409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7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Google Shape;114;p27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Google Shape;115;p27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green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8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9" name="Google Shape;119;p28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28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yellow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1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magenta">
  <p:cSld name="BLANK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3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ue">
  <p:cSld name="BLANK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4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/>
          <a:lstStyle/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/>
          <a:lstStyle/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3E9983A-2421-441D-8C5D-1391C0BF3673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agenta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ctrTitle"/>
          </p:nvPr>
        </p:nvSpPr>
        <p:spPr>
          <a:xfrm>
            <a:off x="1650450" y="1830110"/>
            <a:ext cx="5843100" cy="1546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ubTitle" idx="1"/>
          </p:nvPr>
        </p:nvSpPr>
        <p:spPr>
          <a:xfrm>
            <a:off x="1650450" y="3505725"/>
            <a:ext cx="58431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400"/>
              <a:buNone/>
              <a:defRPr>
                <a:solidFill>
                  <a:srgbClr val="979CB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1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" name="Google Shape;55;p11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green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ue">
  <p:cSld name="BLANK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63CA0093-40FF-436E-A350-CB10C4680510}" type="datetimeFigureOut">
              <a:rPr lang="zh-TW" altLang="en-US" smtClean="0"/>
              <a:pPr/>
              <a:t>2020/2/27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85CC0A-D8EC-42E3-9ADB-F3B0F7A2E6F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24550" y="689775"/>
            <a:ext cx="7547700" cy="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0325" y="1918650"/>
            <a:ext cx="7056300" cy="40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○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■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buNone/>
              <a:defRPr sz="13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7" r:id="rId5"/>
    <p:sldLayoutId id="2147483659" r:id="rId6"/>
    <p:sldLayoutId id="2147483661" r:id="rId7"/>
    <p:sldLayoutId id="2147483663" r:id="rId8"/>
    <p:sldLayoutId id="2147483683" r:id="rId9"/>
    <p:sldLayoutId id="2147483685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824550" y="689775"/>
            <a:ext cx="7547700" cy="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1070325" y="1918650"/>
            <a:ext cx="7056300" cy="40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○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■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r">
              <a:buNone/>
              <a:defRPr sz="13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6" r:id="rId11"/>
    <p:sldLayoutId id="2147483678" r:id="rId12"/>
    <p:sldLayoutId id="2147483679" r:id="rId13"/>
    <p:sldLayoutId id="2147483684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c.edu.tw/cacportal/index.php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c.edu.tw/cacportal/index.php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c.edu.tw/apply108/query.php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c.edu.tw/cacportal/index.php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c.edu.tw/apply109/help_vulnerable.php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c.edu.tw/apply108/history_statistics.php" TargetMode="External"/><Relationship Id="rId2" Type="http://schemas.openxmlformats.org/officeDocument/2006/relationships/slide" Target="slide31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cac.edu.tw/cacportal/apply_his_report/108/108_sieve_standard/collegeList.htm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c.edu.tw/apply109/system/109ColQrytk4p_forapply_os92k5w/STestDate.ht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c.edu.tw/apply109/system/109ColQrytk4p_forapply_os92k5w/html/109_002012.ht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tkblearning.com.tw/newExam/inside?str=329C24DC739CE310D6EE8312AEECF1D1" TargetMode="External"/><Relationship Id="rId5" Type="http://schemas.openxmlformats.org/officeDocument/2006/relationships/hyperlink" Target="https://www.cac.edu.tw/apply109/system/109ColQrytk4p_forapply_os92k5w/ComData.php?ColNo=001" TargetMode="External"/><Relationship Id="rId4" Type="http://schemas.openxmlformats.org/officeDocument/2006/relationships/hyperlink" Target="https://www.cac.edu.tw/apply109/system/109ColQrytk4p_forapply_os92k5w/html/109_004212.htm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c.edu.tw/star108/query.php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c.edu.tw/star108/query.php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5"/>
          <p:cNvSpPr txBox="1">
            <a:spLocks noGrp="1"/>
          </p:cNvSpPr>
          <p:nvPr>
            <p:ph type="ctrTitle"/>
          </p:nvPr>
        </p:nvSpPr>
        <p:spPr>
          <a:xfrm>
            <a:off x="1132709" y="2548194"/>
            <a:ext cx="6924875" cy="18206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109</a:t>
            </a:r>
            <a:r>
              <a:rPr lang="zh-TW" altLang="en-US" sz="5400" b="1" dirty="0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學年度</a:t>
            </a:r>
            <a:r>
              <a:rPr lang="en-US" altLang="zh-TW" sz="5400" b="1" dirty="0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/>
            </a:r>
            <a:br>
              <a:rPr lang="en-US" altLang="zh-TW" sz="5400" b="1" dirty="0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r>
              <a:rPr lang="zh-TW" altLang="en-US" sz="5400" b="1" dirty="0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甄選選填志願說明會</a:t>
            </a:r>
            <a:endParaRPr sz="5400" b="1" dirty="0">
              <a:solidFill>
                <a:srgbClr val="0070C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39" name="Google Shape;139;p35"/>
          <p:cNvSpPr/>
          <p:nvPr/>
        </p:nvSpPr>
        <p:spPr>
          <a:xfrm rot="-4140551">
            <a:off x="2598387" y="1864560"/>
            <a:ext cx="402308" cy="1167266"/>
          </a:xfrm>
          <a:custGeom>
            <a:avLst/>
            <a:gdLst/>
            <a:ahLst/>
            <a:cxnLst/>
            <a:rect l="0" t="0" r="0" b="0"/>
            <a:pathLst>
              <a:path w="30959" h="89819" extrusionOk="0">
                <a:moveTo>
                  <a:pt x="0" y="0"/>
                </a:moveTo>
                <a:cubicBezTo>
                  <a:pt x="5134" y="6918"/>
                  <a:pt x="29561" y="26535"/>
                  <a:pt x="30804" y="41505"/>
                </a:cubicBezTo>
                <a:cubicBezTo>
                  <a:pt x="32047" y="56475"/>
                  <a:pt x="11349" y="81767"/>
                  <a:pt x="7458" y="89819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140" name="Google Shape;140;p35"/>
          <p:cNvSpPr/>
          <p:nvPr/>
        </p:nvSpPr>
        <p:spPr>
          <a:xfrm flipV="1">
            <a:off x="2039561" y="4178599"/>
            <a:ext cx="3336480" cy="45719"/>
          </a:xfrm>
          <a:custGeom>
            <a:avLst/>
            <a:gdLst/>
            <a:ahLst/>
            <a:cxnLst/>
            <a:rect l="0" t="0" r="0" b="0"/>
            <a:pathLst>
              <a:path w="126135" h="1380" extrusionOk="0">
                <a:moveTo>
                  <a:pt x="0" y="973"/>
                </a:moveTo>
                <a:cubicBezTo>
                  <a:pt x="29075" y="973"/>
                  <a:pt x="58158" y="273"/>
                  <a:pt x="87224" y="973"/>
                </a:cubicBezTo>
                <a:cubicBezTo>
                  <a:pt x="100195" y="1285"/>
                  <a:pt x="113312" y="1974"/>
                  <a:pt x="126135" y="0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Google Shape;141;p35"/>
          <p:cNvSpPr/>
          <p:nvPr/>
        </p:nvSpPr>
        <p:spPr>
          <a:xfrm>
            <a:off x="1982352" y="4303603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50" y="-1532"/>
                  <a:pt x="84738" y="1008"/>
                  <a:pt x="127108" y="1008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142" name="Google Shape;142;p35"/>
          <p:cNvCxnSpPr/>
          <p:nvPr/>
        </p:nvCxnSpPr>
        <p:spPr>
          <a:xfrm rot="10800000" flipH="1">
            <a:off x="3781562" y="2126487"/>
            <a:ext cx="291900" cy="543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stealth" w="med" len="med"/>
            <a:tailEnd type="none" w="med" len="med"/>
          </a:ln>
        </p:spPr>
      </p:cxnSp>
      <p:sp>
        <p:nvSpPr>
          <p:cNvPr id="143" name="Google Shape;143;p35"/>
          <p:cNvSpPr/>
          <p:nvPr/>
        </p:nvSpPr>
        <p:spPr>
          <a:xfrm>
            <a:off x="4902200" y="4394200"/>
            <a:ext cx="1104900" cy="914400"/>
          </a:xfrm>
          <a:custGeom>
            <a:avLst/>
            <a:gdLst/>
            <a:ahLst/>
            <a:cxnLst/>
            <a:rect l="0" t="0" r="0" b="0"/>
            <a:pathLst>
              <a:path w="53808" h="41004" extrusionOk="0">
                <a:moveTo>
                  <a:pt x="33350" y="2267"/>
                </a:moveTo>
                <a:cubicBezTo>
                  <a:pt x="29864" y="1271"/>
                  <a:pt x="26130" y="-694"/>
                  <a:pt x="22650" y="321"/>
                </a:cubicBezTo>
                <a:cubicBezTo>
                  <a:pt x="10877" y="3755"/>
                  <a:pt x="-4823" y="20013"/>
                  <a:pt x="1573" y="30477"/>
                </a:cubicBezTo>
                <a:cubicBezTo>
                  <a:pt x="7822" y="40701"/>
                  <a:pt x="25332" y="42678"/>
                  <a:pt x="36593" y="38583"/>
                </a:cubicBezTo>
                <a:cubicBezTo>
                  <a:pt x="46488" y="34985"/>
                  <a:pt x="56460" y="21659"/>
                  <a:pt x="53130" y="11670"/>
                </a:cubicBezTo>
                <a:cubicBezTo>
                  <a:pt x="49952" y="2137"/>
                  <a:pt x="34186" y="-1056"/>
                  <a:pt x="24595" y="1943"/>
                </a:cubicBezTo>
                <a:cubicBezTo>
                  <a:pt x="14087" y="5228"/>
                  <a:pt x="2158" y="13742"/>
                  <a:pt x="600" y="24641"/>
                </a:cubicBezTo>
                <a:cubicBezTo>
                  <a:pt x="-77" y="29379"/>
                  <a:pt x="2605" y="35237"/>
                  <a:pt x="6761" y="37611"/>
                </a:cubicBezTo>
                <a:cubicBezTo>
                  <a:pt x="15326" y="42505"/>
                  <a:pt x="29293" y="42316"/>
                  <a:pt x="36268" y="35341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" name="文字方塊 7"/>
          <p:cNvSpPr txBox="1"/>
          <p:nvPr/>
        </p:nvSpPr>
        <p:spPr>
          <a:xfrm>
            <a:off x="2155824" y="4746625"/>
            <a:ext cx="5059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FFFF"/>
                </a:solidFill>
                <a:latin typeface="MS PGothic" pitchFamily="34" charset="-128"/>
                <a:ea typeface="MS PGothic" pitchFamily="34" charset="-128"/>
              </a:rPr>
              <a:t>台中二中  教務處、輔導室</a:t>
            </a:r>
            <a:endParaRPr lang="en-US" altLang="zh-TW" sz="3200" dirty="0" smtClean="0">
              <a:solidFill>
                <a:srgbClr val="FFFFFF"/>
              </a:solidFill>
              <a:latin typeface="MS PGothic" pitchFamily="34" charset="-128"/>
              <a:ea typeface="MS PGothic" pitchFamily="34" charset="-128"/>
            </a:endParaRPr>
          </a:p>
          <a:p>
            <a:pPr algn="ctr"/>
            <a:r>
              <a:rPr lang="en-US" altLang="zh-TW" sz="3200" dirty="0" smtClean="0">
                <a:solidFill>
                  <a:srgbClr val="FFFFFF"/>
                </a:solidFill>
                <a:latin typeface="MS PGothic" pitchFamily="34" charset="-128"/>
                <a:ea typeface="MS PGothic" pitchFamily="34" charset="-128"/>
              </a:rPr>
              <a:t>109.02.27</a:t>
            </a:r>
            <a:endParaRPr lang="zh-TW" altLang="en-US" sz="3200" dirty="0">
              <a:solidFill>
                <a:srgbClr val="FFFFFF"/>
              </a:solidFill>
              <a:latin typeface="MS PGothic" pitchFamily="34" charset="-128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"/>
          </a:p>
        </p:txBody>
      </p:sp>
      <p:pic>
        <p:nvPicPr>
          <p:cNvPr id="3" name="Google Shape;323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270234" y="-236483"/>
            <a:ext cx="13432219" cy="7094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6473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"/>
          </a:p>
        </p:txBody>
      </p:sp>
      <p:sp>
        <p:nvSpPr>
          <p:cNvPr id="3" name="矩形 2"/>
          <p:cNvSpPr/>
          <p:nvPr/>
        </p:nvSpPr>
        <p:spPr>
          <a:xfrm>
            <a:off x="1285875" y="1078836"/>
            <a:ext cx="6915150" cy="5899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4400" dirty="0" smtClean="0">
                <a:solidFill>
                  <a:srgbClr val="FF00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校系分則查詢</a:t>
            </a:r>
            <a:endParaRPr lang="en-US" altLang="zh-TW" sz="4400" dirty="0" smtClean="0">
              <a:solidFill>
                <a:srgbClr val="FF00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 lvl="0"/>
            <a:r>
              <a:rPr lang="zh-TW" altLang="en-US" sz="4000" dirty="0" smtClean="0">
                <a:solidFill>
                  <a:srgbClr val="7030A0"/>
                </a:solidFill>
                <a:latin typeface="MS PGothic" pitchFamily="34" charset="-128"/>
                <a:ea typeface="MS PGothic" pitchFamily="34" charset="-128"/>
              </a:rPr>
              <a:t>大學甄選委員會網頁</a:t>
            </a:r>
          </a:p>
          <a:p>
            <a:pPr lvl="0">
              <a:spcBef>
                <a:spcPts val="1600"/>
              </a:spcBef>
            </a:pPr>
            <a:r>
              <a:rPr lang="en-US" altLang="zh-TW" sz="4000" u="sng" dirty="0" smtClean="0">
                <a:solidFill>
                  <a:schemeClr val="hlink"/>
                </a:solidFill>
                <a:hlinkClick r:id="rId2"/>
              </a:rPr>
              <a:t>https://www.cac.edu.tw/cacportal/index.php</a:t>
            </a:r>
            <a:endParaRPr lang="en-US" altLang="zh-TW" sz="4000" u="sng" dirty="0" smtClean="0">
              <a:solidFill>
                <a:schemeClr val="hlink"/>
              </a:solidFill>
            </a:endParaRPr>
          </a:p>
          <a:p>
            <a:pPr>
              <a:spcBef>
                <a:spcPts val="1600"/>
              </a:spcBef>
            </a:pPr>
            <a:r>
              <a:rPr lang="en-US" altLang="zh-TW" sz="4000" dirty="0" smtClean="0">
                <a:latin typeface="MS PGothic" pitchFamily="34" charset="-128"/>
                <a:ea typeface="MS PGothic" pitchFamily="34" charset="-128"/>
              </a:rPr>
              <a:t>(</a:t>
            </a:r>
            <a:r>
              <a:rPr lang="zh-TW" altLang="en-US" sz="4000" dirty="0" smtClean="0">
                <a:latin typeface="MS PGothic" pitchFamily="34" charset="-128"/>
                <a:ea typeface="MS PGothic" pitchFamily="34" charset="-128"/>
              </a:rPr>
              <a:t>簡章公告</a:t>
            </a:r>
            <a:r>
              <a:rPr lang="en-US" altLang="zh-TW" sz="4000" dirty="0" smtClean="0">
                <a:latin typeface="MS PGothic" pitchFamily="34" charset="-128"/>
                <a:ea typeface="MS PGothic" pitchFamily="34" charset="-128"/>
              </a:rPr>
              <a:t>—</a:t>
            </a:r>
            <a:r>
              <a:rPr lang="zh-TW" altLang="en-US" sz="4000" dirty="0" smtClean="0">
                <a:latin typeface="MS PGothic" pitchFamily="34" charset="-128"/>
                <a:ea typeface="MS PGothic" pitchFamily="34" charset="-128"/>
              </a:rPr>
              <a:t>校系分則查詢</a:t>
            </a:r>
            <a:r>
              <a:rPr lang="en-US" altLang="zh-TW" sz="4000" dirty="0" smtClean="0">
                <a:latin typeface="MS PGothic" pitchFamily="34" charset="-128"/>
                <a:ea typeface="MS PGothic" pitchFamily="34" charset="-128"/>
              </a:rPr>
              <a:t>--</a:t>
            </a:r>
            <a:r>
              <a:rPr lang="zh-TW" altLang="en-US" sz="4000" dirty="0" smtClean="0">
                <a:latin typeface="MS PGothic" pitchFamily="34" charset="-128"/>
                <a:ea typeface="MS PGothic" pitchFamily="34" charset="-128"/>
              </a:rPr>
              <a:t>學校條件查詢</a:t>
            </a:r>
            <a:r>
              <a:rPr lang="en-US" altLang="zh-TW" sz="4000" dirty="0" smtClean="0">
                <a:latin typeface="MS PGothic" pitchFamily="34" charset="-128"/>
                <a:ea typeface="MS PGothic" pitchFamily="34" charset="-128"/>
              </a:rPr>
              <a:t>)</a:t>
            </a:r>
          </a:p>
          <a:p>
            <a:pPr lvl="0">
              <a:spcBef>
                <a:spcPts val="1600"/>
              </a:spcBef>
            </a:pPr>
            <a:endParaRPr lang="en-US" altLang="zh-TW" sz="4000" u="sng" dirty="0" smtClean="0">
              <a:solidFill>
                <a:schemeClr val="hlink"/>
              </a:solidFill>
            </a:endParaRPr>
          </a:p>
          <a:p>
            <a:pPr lvl="0">
              <a:spcBef>
                <a:spcPts val="1600"/>
              </a:spcBef>
            </a:pPr>
            <a:endParaRPr lang="en-US" altLang="zh-TW" sz="4000" u="sng" dirty="0" smtClean="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"/>
          </a:p>
        </p:txBody>
      </p:sp>
      <p:sp>
        <p:nvSpPr>
          <p:cNvPr id="3" name="矩形 2"/>
          <p:cNvSpPr/>
          <p:nvPr/>
        </p:nvSpPr>
        <p:spPr>
          <a:xfrm>
            <a:off x="785813" y="823658"/>
            <a:ext cx="77723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3200" b="1" dirty="0" smtClean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二</a:t>
            </a:r>
            <a:r>
              <a:rPr lang="zh-TW" altLang="en-US" sz="3200" b="1" dirty="0" smtClean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、</a:t>
            </a:r>
            <a:r>
              <a:rPr lang="zh-TW" altLang="zh-TW" sz="3200" b="1" dirty="0" smtClean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需</a:t>
            </a:r>
            <a:r>
              <a:rPr lang="zh-TW" altLang="zh-TW" sz="3200" b="1" dirty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查閱「審查資料項目對照表」</a:t>
            </a:r>
            <a:r>
              <a:rPr lang="zh-TW" altLang="zh-TW" sz="3200" b="1" dirty="0" smtClean="0">
                <a:solidFill>
                  <a:srgbClr val="FF0000"/>
                </a:solidFill>
                <a:latin typeface="+mj-ea"/>
                <a:ea typeface="+mj-ea"/>
              </a:rPr>
              <a:t>。</a:t>
            </a:r>
            <a:endParaRPr lang="en-US" altLang="zh-TW" sz="3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 smtClean="0">
                <a:latin typeface="MS PGothic" pitchFamily="34" charset="-128"/>
                <a:ea typeface="MS PGothic" pitchFamily="34" charset="-128"/>
              </a:rPr>
              <a:t>109</a:t>
            </a:r>
            <a:r>
              <a:rPr lang="zh-TW" altLang="zh-TW" sz="3200" dirty="0">
                <a:latin typeface="MS PGothic" pitchFamily="34" charset="-128"/>
                <a:ea typeface="MS PGothic" pitchFamily="34" charset="-128"/>
              </a:rPr>
              <a:t>年的第二階段指定項目甄試的「審查資料項目」各項名稱</a:t>
            </a:r>
            <a:r>
              <a:rPr lang="zh-TW" altLang="zh-TW" sz="3200" dirty="0" smtClean="0">
                <a:latin typeface="MS PGothic" pitchFamily="34" charset="-128"/>
                <a:ea typeface="MS PGothic" pitchFamily="34" charset="-128"/>
              </a:rPr>
              <a:t>，開始</a:t>
            </a:r>
            <a:r>
              <a:rPr lang="zh-TW" altLang="zh-TW" sz="3200" dirty="0">
                <a:latin typeface="MS PGothic" pitchFamily="34" charset="-128"/>
                <a:ea typeface="MS PGothic" pitchFamily="34" charset="-128"/>
              </a:rPr>
              <a:t>採用「學習歷程</a:t>
            </a:r>
            <a:r>
              <a:rPr lang="zh-TW" altLang="zh-TW" sz="3200" dirty="0" smtClean="0">
                <a:latin typeface="MS PGothic" pitchFamily="34" charset="-128"/>
                <a:ea typeface="MS PGothic" pitchFamily="34" charset="-128"/>
              </a:rPr>
              <a:t>」審查</a:t>
            </a:r>
            <a:r>
              <a:rPr lang="zh-TW" altLang="zh-TW" sz="3200" dirty="0">
                <a:latin typeface="MS PGothic" pitchFamily="34" charset="-128"/>
                <a:ea typeface="MS PGothic" pitchFamily="34" charset="-128"/>
              </a:rPr>
              <a:t>的項目名稱，以</a:t>
            </a:r>
            <a:r>
              <a:rPr lang="en-US" altLang="zh-TW" sz="3200" dirty="0">
                <a:latin typeface="MS PGothic" pitchFamily="34" charset="-128"/>
                <a:ea typeface="MS PGothic" pitchFamily="34" charset="-128"/>
              </a:rPr>
              <a:t>A</a:t>
            </a:r>
            <a:r>
              <a:rPr lang="zh-TW" altLang="zh-TW" sz="3200" dirty="0">
                <a:latin typeface="MS PGothic" pitchFamily="34" charset="-128"/>
                <a:ea typeface="MS PGothic" pitchFamily="34" charset="-128"/>
              </a:rPr>
              <a:t>～</a:t>
            </a:r>
            <a:r>
              <a:rPr lang="en-US" altLang="zh-TW" sz="3200" dirty="0">
                <a:latin typeface="MS PGothic" pitchFamily="34" charset="-128"/>
                <a:ea typeface="MS PGothic" pitchFamily="34" charset="-128"/>
              </a:rPr>
              <a:t>R</a:t>
            </a:r>
            <a:r>
              <a:rPr lang="zh-TW" altLang="zh-TW" sz="3200" dirty="0">
                <a:latin typeface="MS PGothic" pitchFamily="34" charset="-128"/>
                <a:ea typeface="MS PGothic" pitchFamily="34" charset="-128"/>
              </a:rPr>
              <a:t>代碼表示</a:t>
            </a:r>
            <a:r>
              <a:rPr lang="zh-TW" altLang="zh-TW" sz="3200" dirty="0" smtClean="0">
                <a:latin typeface="MS PGothic" pitchFamily="34" charset="-128"/>
                <a:ea typeface="MS PGothic" pitchFamily="34" charset="-128"/>
              </a:rPr>
              <a:t>。查看</a:t>
            </a:r>
            <a:r>
              <a:rPr lang="en-US" altLang="zh-TW" sz="3200" dirty="0">
                <a:latin typeface="MS PGothic" pitchFamily="34" charset="-128"/>
                <a:ea typeface="MS PGothic" pitchFamily="34" charset="-128"/>
              </a:rPr>
              <a:t>109</a:t>
            </a:r>
            <a:r>
              <a:rPr lang="zh-TW" altLang="zh-TW" sz="3200" dirty="0">
                <a:latin typeface="MS PGothic" pitchFamily="34" charset="-128"/>
                <a:ea typeface="MS PGothic" pitchFamily="34" charset="-128"/>
              </a:rPr>
              <a:t>「個人申請」簡章時</a:t>
            </a:r>
            <a:r>
              <a:rPr lang="zh-TW" altLang="zh-TW" sz="3200" dirty="0" smtClean="0">
                <a:latin typeface="MS PGothic" pitchFamily="34" charset="-128"/>
                <a:ea typeface="MS PGothic" pitchFamily="34" charset="-128"/>
              </a:rPr>
              <a:t>，</a:t>
            </a:r>
            <a:r>
              <a:rPr lang="zh-TW" altLang="en-US" sz="3200" dirty="0" smtClean="0">
                <a:latin typeface="MS PGothic" pitchFamily="34" charset="-128"/>
                <a:ea typeface="MS PGothic" pitchFamily="34" charset="-128"/>
              </a:rPr>
              <a:t>務必</a:t>
            </a:r>
            <a:r>
              <a:rPr lang="zh-TW" altLang="zh-TW" sz="3200" dirty="0" smtClean="0">
                <a:latin typeface="MS PGothic" pitchFamily="34" charset="-128"/>
                <a:ea typeface="MS PGothic" pitchFamily="34" charset="-128"/>
              </a:rPr>
              <a:t>查閱</a:t>
            </a:r>
            <a:r>
              <a:rPr lang="zh-TW" altLang="zh-TW" sz="3200" dirty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「審查資料項目對照表</a:t>
            </a:r>
            <a:r>
              <a:rPr lang="zh-TW" altLang="zh-TW" sz="3200" dirty="0" smtClean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」</a:t>
            </a:r>
            <a:r>
              <a:rPr lang="zh-TW" altLang="zh-TW" sz="3200" dirty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項目中各代碼（</a:t>
            </a:r>
            <a:r>
              <a:rPr lang="en-US" altLang="zh-TW" sz="3200" dirty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A</a:t>
            </a:r>
            <a:r>
              <a:rPr lang="zh-TW" altLang="zh-TW" sz="3200" dirty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～</a:t>
            </a:r>
            <a:r>
              <a:rPr lang="en-US" altLang="zh-TW" sz="3200" dirty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R</a:t>
            </a:r>
            <a:r>
              <a:rPr lang="zh-TW" altLang="zh-TW" sz="3200" dirty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）所對應的審查資料類型</a:t>
            </a:r>
            <a:r>
              <a:rPr lang="zh-TW" altLang="zh-TW" sz="3200" dirty="0" smtClean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，</a:t>
            </a:r>
            <a:r>
              <a:rPr lang="zh-TW" altLang="en-US" sz="3200" dirty="0" smtClean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（簡章第</a:t>
            </a:r>
            <a:r>
              <a:rPr lang="en-US" altLang="zh-TW" sz="3200" dirty="0" smtClean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20</a:t>
            </a:r>
            <a:r>
              <a:rPr lang="zh-TW" altLang="en-US" sz="3200" dirty="0" smtClean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頁）</a:t>
            </a:r>
            <a:r>
              <a:rPr lang="zh-TW" altLang="zh-TW" sz="3200" dirty="0" smtClean="0">
                <a:latin typeface="+mj-ea"/>
                <a:ea typeface="+mj-ea"/>
              </a:rPr>
              <a:t>。</a:t>
            </a:r>
            <a:endParaRPr lang="zh-TW" altLang="zh-TW" sz="32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043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en"/>
          </a:p>
        </p:txBody>
      </p:sp>
      <p:pic>
        <p:nvPicPr>
          <p:cNvPr id="3" name="Google Shape;309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71650" y="-268014"/>
            <a:ext cx="12760217" cy="7330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73116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"/>
          </a:p>
        </p:txBody>
      </p:sp>
      <p:pic>
        <p:nvPicPr>
          <p:cNvPr id="1026" name="Picture 2" descr="C:\Users\user\Desktop\109甄選選填說明\審查項目資料對照表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3" y="-1200149"/>
            <a:ext cx="8315326" cy="8886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"/>
          </a:p>
        </p:txBody>
      </p:sp>
      <p:sp>
        <p:nvSpPr>
          <p:cNvPr id="3" name="矩形 2"/>
          <p:cNvSpPr/>
          <p:nvPr/>
        </p:nvSpPr>
        <p:spPr>
          <a:xfrm>
            <a:off x="1024759" y="794563"/>
            <a:ext cx="7315200" cy="3703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altLang="zh-TW" sz="4000" dirty="0" smtClean="0"/>
          </a:p>
          <a:p>
            <a:pPr lvl="0"/>
            <a:r>
              <a:rPr lang="zh-TW" altLang="en-US" sz="4000" dirty="0" smtClean="0"/>
              <a:t>  </a:t>
            </a:r>
            <a:r>
              <a:rPr lang="zh-TW" altLang="en-US" sz="4000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極重要  </a:t>
            </a:r>
            <a:r>
              <a:rPr lang="zh-TW" altLang="en-US" sz="4000" dirty="0" smtClean="0">
                <a:latin typeface="Malgun Gothic" pitchFamily="34" charset="-127"/>
                <a:ea typeface="Malgun Gothic" pitchFamily="34" charset="-127"/>
              </a:rPr>
              <a:t>大學</a:t>
            </a:r>
            <a:r>
              <a:rPr lang="zh-TW" altLang="en-US" sz="4000" dirty="0">
                <a:latin typeface="Malgun Gothic" pitchFamily="34" charset="-127"/>
                <a:ea typeface="Malgun Gothic" pitchFamily="34" charset="-127"/>
              </a:rPr>
              <a:t>甄選委員會網頁</a:t>
            </a:r>
          </a:p>
          <a:p>
            <a:pPr lvl="0">
              <a:spcBef>
                <a:spcPts val="1600"/>
              </a:spcBef>
            </a:pPr>
            <a:r>
              <a:rPr lang="en-US" altLang="zh-TW" sz="4000" u="sng" dirty="0">
                <a:solidFill>
                  <a:schemeClr val="hlink"/>
                </a:solidFill>
                <a:hlinkClick r:id="rId2"/>
              </a:rPr>
              <a:t>https://</a:t>
            </a:r>
            <a:r>
              <a:rPr lang="en-US" altLang="zh-TW" sz="4000" u="sng" dirty="0" smtClean="0">
                <a:solidFill>
                  <a:schemeClr val="hlink"/>
                </a:solidFill>
                <a:hlinkClick r:id="rId2"/>
              </a:rPr>
              <a:t>www.cac.edu.tw/cacportal/index.php</a:t>
            </a:r>
            <a:endParaRPr lang="en-US" altLang="zh-TW" sz="4000" u="sng" dirty="0" smtClean="0">
              <a:solidFill>
                <a:schemeClr val="hlink"/>
              </a:solidFill>
            </a:endParaRPr>
          </a:p>
          <a:p>
            <a:pPr lvl="0">
              <a:lnSpc>
                <a:spcPct val="150000"/>
              </a:lnSpc>
              <a:spcBef>
                <a:spcPts val="1600"/>
              </a:spcBef>
            </a:pPr>
            <a:r>
              <a:rPr lang="en-US" altLang="zh-TW" sz="3200" dirty="0" smtClean="0">
                <a:latin typeface="Malgun Gothic" pitchFamily="34" charset="-127"/>
                <a:ea typeface="Malgun Gothic" pitchFamily="34" charset="-127"/>
              </a:rPr>
              <a:t>(</a:t>
            </a:r>
            <a:r>
              <a:rPr lang="zh-TW" altLang="en-US" sz="3200" dirty="0" smtClean="0">
                <a:latin typeface="Malgun Gothic" pitchFamily="34" charset="-127"/>
                <a:ea typeface="Malgun Gothic" pitchFamily="34" charset="-127"/>
              </a:rPr>
              <a:t>簡章公告</a:t>
            </a:r>
            <a:r>
              <a:rPr lang="en-US" altLang="zh-TW" sz="3200" dirty="0" smtClean="0">
                <a:latin typeface="Malgun Gothic" pitchFamily="34" charset="-127"/>
                <a:ea typeface="Malgun Gothic" pitchFamily="34" charset="-127"/>
              </a:rPr>
              <a:t>—</a:t>
            </a:r>
            <a:r>
              <a:rPr lang="zh-TW" altLang="en-US" sz="3200" dirty="0" smtClean="0">
                <a:latin typeface="Malgun Gothic" pitchFamily="34" charset="-127"/>
                <a:ea typeface="Malgun Gothic" pitchFamily="34" charset="-127"/>
              </a:rPr>
              <a:t>其他事項</a:t>
            </a:r>
            <a:r>
              <a:rPr lang="en-US" altLang="zh-TW" sz="3200" dirty="0" smtClean="0">
                <a:latin typeface="Malgun Gothic" pitchFamily="34" charset="-127"/>
                <a:ea typeface="Malgun Gothic" pitchFamily="34" charset="-127"/>
              </a:rPr>
              <a:t>—</a:t>
            </a:r>
            <a:r>
              <a:rPr lang="zh-TW" altLang="en-US" sz="3200" dirty="0" smtClean="0">
                <a:latin typeface="Malgun Gothic" pitchFamily="34" charset="-127"/>
                <a:ea typeface="Malgun Gothic" pitchFamily="34" charset="-127"/>
              </a:rPr>
              <a:t>審查資料對照表</a:t>
            </a:r>
            <a:r>
              <a:rPr lang="en-US" altLang="zh-TW" sz="3200" dirty="0" smtClean="0">
                <a:latin typeface="Malgun Gothic" pitchFamily="34" charset="-127"/>
                <a:ea typeface="Malgun Gothic" pitchFamily="34" charset="-127"/>
              </a:rPr>
              <a:t>)</a:t>
            </a:r>
            <a:endParaRPr lang="en-US" altLang="zh-TW" sz="3200" dirty="0">
              <a:latin typeface="Malgun Gothic" pitchFamily="34" charset="-127"/>
              <a:ea typeface="Malgun Gothic" pitchFamily="34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280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5CC0A-D8EC-42E3-9ADB-F3B0F7A2E6FB}" type="slidenum">
              <a:rPr lang="zh-TW" altLang="en-US" smtClean="0"/>
              <a:pPr/>
              <a:t>16</a:t>
            </a:fld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-2407" t="12125" r="-2247" b="33524"/>
          <a:stretch>
            <a:fillRect/>
          </a:stretch>
        </p:blipFill>
        <p:spPr bwMode="auto">
          <a:xfrm>
            <a:off x="-328612" y="0"/>
            <a:ext cx="10558463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2514600" y="3586163"/>
            <a:ext cx="4471987" cy="5143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42901" y="5929313"/>
            <a:ext cx="5472112" cy="30003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noFill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57413" y="6257925"/>
            <a:ext cx="2243137" cy="2428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486025" y="4814888"/>
            <a:ext cx="1985963" cy="24288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en"/>
          </a:p>
        </p:txBody>
      </p:sp>
      <p:sp>
        <p:nvSpPr>
          <p:cNvPr id="8" name="Google Shape;179;p40"/>
          <p:cNvSpPr txBox="1">
            <a:spLocks/>
          </p:cNvSpPr>
          <p:nvPr/>
        </p:nvSpPr>
        <p:spPr>
          <a:xfrm>
            <a:off x="1079125" y="865639"/>
            <a:ext cx="7086600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先通過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檢定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、才能倍率篩選、倍率大至小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65" y="1775277"/>
            <a:ext cx="7330966" cy="43102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026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en"/>
          </a:p>
        </p:txBody>
      </p:sp>
      <p:sp>
        <p:nvSpPr>
          <p:cNvPr id="4" name="標題 3"/>
          <p:cNvSpPr>
            <a:spLocks noGrp="1"/>
          </p:cNvSpPr>
          <p:nvPr>
            <p:ph type="title" idx="4294967295"/>
          </p:nvPr>
        </p:nvSpPr>
        <p:spPr>
          <a:xfrm>
            <a:off x="1103587" y="564435"/>
            <a:ext cx="7086600" cy="909637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同級分超額篩選</a:t>
            </a:r>
            <a:endParaRPr lang="zh-TW" alt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99646942"/>
              </p:ext>
            </p:extLst>
          </p:nvPr>
        </p:nvGraphicFramePr>
        <p:xfrm>
          <a:off x="1019504" y="1481953"/>
          <a:ext cx="4939861" cy="4612902"/>
        </p:xfrm>
        <a:graphic>
          <a:graphicData uri="http://schemas.openxmlformats.org/drawingml/2006/table">
            <a:tbl>
              <a:tblPr firstRow="1" bandRow="1">
                <a:tableStyleId>{141D8CDC-9986-4B95-A12B-B69ACFC05F85}</a:tableStyleId>
              </a:tblPr>
              <a:tblGrid>
                <a:gridCol w="1234963"/>
                <a:gridCol w="1455497"/>
                <a:gridCol w="2249401"/>
              </a:tblGrid>
              <a:tr h="50669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考生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數學級分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國英數自</a:t>
                      </a:r>
                      <a:endParaRPr lang="en-US" altLang="zh-TW" sz="160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四科之和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</a:tr>
              <a:tr h="4481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46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14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50</a:t>
                      </a:r>
                      <a:endParaRPr lang="zh-TW" altLang="en-US" sz="1800" dirty="0"/>
                    </a:p>
                  </a:txBody>
                  <a:tcPr/>
                </a:tc>
              </a:tr>
              <a:tr h="4481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47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13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48</a:t>
                      </a:r>
                      <a:endParaRPr lang="zh-TW" altLang="en-US" sz="1800" dirty="0"/>
                    </a:p>
                  </a:txBody>
                  <a:tcPr/>
                </a:tc>
              </a:tr>
              <a:tr h="4481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48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13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48</a:t>
                      </a:r>
                      <a:endParaRPr lang="zh-TW" altLang="en-US" sz="1800" dirty="0"/>
                    </a:p>
                  </a:txBody>
                  <a:tcPr/>
                </a:tc>
              </a:tr>
              <a:tr h="4481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49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12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45</a:t>
                      </a:r>
                      <a:endParaRPr lang="zh-TW" altLang="en-US" sz="1800" dirty="0"/>
                    </a:p>
                  </a:txBody>
                  <a:tcPr/>
                </a:tc>
              </a:tr>
              <a:tr h="4481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50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10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46</a:t>
                      </a:r>
                      <a:endParaRPr lang="zh-TW" altLang="en-US" sz="1800" dirty="0"/>
                    </a:p>
                  </a:txBody>
                  <a:tcPr/>
                </a:tc>
              </a:tr>
              <a:tr h="4481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51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10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44</a:t>
                      </a:r>
                      <a:endParaRPr lang="zh-TW" altLang="en-US" sz="1800" dirty="0"/>
                    </a:p>
                  </a:txBody>
                  <a:tcPr/>
                </a:tc>
              </a:tr>
              <a:tr h="4481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52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10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41</a:t>
                      </a:r>
                      <a:endParaRPr lang="zh-TW" altLang="en-US" sz="1800" dirty="0"/>
                    </a:p>
                  </a:txBody>
                  <a:tcPr/>
                </a:tc>
              </a:tr>
              <a:tr h="4481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53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10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40</a:t>
                      </a:r>
                      <a:endParaRPr lang="zh-TW" altLang="en-US" sz="1800" dirty="0"/>
                    </a:p>
                  </a:txBody>
                  <a:tcPr/>
                </a:tc>
              </a:tr>
              <a:tr h="4481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54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9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38</a:t>
                      </a:r>
                      <a:endParaRPr lang="zh-TW" alt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圓角矩形 7"/>
          <p:cNvSpPr/>
          <p:nvPr/>
        </p:nvSpPr>
        <p:spPr>
          <a:xfrm>
            <a:off x="898634" y="3862550"/>
            <a:ext cx="5202619" cy="174208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6006658" y="1560786"/>
            <a:ext cx="29954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預計甄試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人數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51 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名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學生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50~53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進行同級分超額篩選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360276" y="3641826"/>
            <a:ext cx="599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zh-TW" altLang="en-US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355016" y="4156844"/>
            <a:ext cx="599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zh-TW" altLang="en-US" sz="4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 rot="294888">
            <a:off x="1798027" y="2059093"/>
            <a:ext cx="6376748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★新聞</a:t>
            </a:r>
            <a:endParaRPr lang="en-US" altLang="zh-TW" sz="36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數學</a:t>
            </a:r>
            <a:r>
              <a:rPr lang="en-US" altLang="zh-TW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級分人數創新高</a:t>
            </a:r>
            <a:endParaRPr lang="en-US" altLang="zh-TW" sz="36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社會</a:t>
            </a:r>
            <a:r>
              <a:rPr lang="en-US" altLang="zh-TW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級分人數創五年新低</a:t>
            </a:r>
            <a:endParaRPr lang="en-US" altLang="zh-TW" sz="36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 rot="294888">
            <a:off x="1631107" y="2675993"/>
            <a:ext cx="7054544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★</a:t>
            </a:r>
            <a:r>
              <a:rPr lang="zh-TW" altLang="en-US" sz="3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公告</a:t>
            </a:r>
            <a:r>
              <a:rPr lang="zh-TW" alt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各系通過第一階段篩選標準</a:t>
            </a:r>
            <a:endParaRPr lang="en-US" altLang="zh-TW" sz="3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國**級分、國數自**級分、數</a:t>
            </a:r>
            <a:r>
              <a:rPr lang="en-US" altLang="zh-TW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級分。</a:t>
            </a:r>
            <a:endParaRPr lang="en-US" altLang="zh-TW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★</a:t>
            </a:r>
            <a:r>
              <a:rPr lang="zh-TW" alt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不公告</a:t>
            </a:r>
            <a:r>
              <a:rPr lang="zh-TW" alt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同級分超額篩選錄取級分和。</a:t>
            </a:r>
            <a:endParaRPr lang="en-US" altLang="zh-TW" sz="3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441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914400" y="1412738"/>
            <a:ext cx="7643813" cy="34021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2"/>
              </a:rPr>
              <a:t>108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hlinkClick r:id="rId2"/>
              </a:rPr>
              <a:t>各大學學系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2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  <a:hlinkClick r:id="rId2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  <a:hlinkClick r:id="rId2"/>
              </a:rPr>
              <a:t>篩選標準一覽表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59900" cy="686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" name="Google Shape;168;p3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sp>
        <p:nvSpPr>
          <p:cNvPr id="166" name="Google Shape;166;p38"/>
          <p:cNvSpPr txBox="1">
            <a:spLocks noGrp="1"/>
          </p:cNvSpPr>
          <p:nvPr>
            <p:ph type="ctrTitle" idx="4294967295"/>
          </p:nvPr>
        </p:nvSpPr>
        <p:spPr>
          <a:xfrm>
            <a:off x="1981035" y="0"/>
            <a:ext cx="7362991" cy="44148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lang="zh-TW" altLang="en-US" sz="4000" dirty="0" smtClean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成績揭曉</a:t>
            </a:r>
            <a:r>
              <a:rPr lang="zh-TW" altLang="en-US" sz="4000" dirty="0" smtClean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之後</a:t>
            </a:r>
            <a:r>
              <a:rPr lang="en-US" altLang="zh-TW" sz="4000" dirty="0" smtClean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…</a:t>
            </a:r>
            <a:br>
              <a:rPr lang="en-US" altLang="zh-TW" sz="4000" dirty="0" smtClean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r>
              <a:rPr lang="zh-TW" altLang="en-US" sz="4000" dirty="0" smtClean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直接</a:t>
            </a:r>
            <a:r>
              <a:rPr lang="zh-TW" altLang="en-US" sz="4000" dirty="0" smtClean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拚甄選入學</a:t>
            </a:r>
            <a:r>
              <a:rPr lang="en-US" altLang="zh-TW" sz="4000" dirty="0" smtClean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?</a:t>
            </a:r>
            <a:r>
              <a:rPr lang="zh-TW" altLang="en-US" sz="4000" dirty="0" smtClean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要不要拚指</a:t>
            </a:r>
            <a:r>
              <a:rPr lang="zh-TW" altLang="en-US" sz="4000" dirty="0" smtClean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考</a:t>
            </a:r>
            <a:r>
              <a:rPr lang="en-US" altLang="zh-TW" sz="4000" dirty="0" smtClean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?</a:t>
            </a:r>
            <a:r>
              <a:rPr lang="en-US" altLang="zh-TW" sz="4000" dirty="0" smtClean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/>
            </a:r>
            <a:br>
              <a:rPr lang="en-US" altLang="zh-TW" sz="4000" dirty="0" smtClean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r>
              <a:rPr lang="zh-TW" altLang="en-US" sz="4000" dirty="0" smtClean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一、</a:t>
            </a:r>
            <a:r>
              <a:rPr lang="zh-TW" altLang="en-US" sz="4000" dirty="0" smtClean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參考檢核標準</a:t>
            </a:r>
            <a:r>
              <a:rPr lang="zh-TW" altLang="en-US" sz="4000" dirty="0" smtClean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、查落點</a:t>
            </a:r>
            <a:r>
              <a:rPr lang="en-US" altLang="zh-TW" sz="4000" dirty="0" smtClean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/>
            </a:r>
            <a:br>
              <a:rPr lang="en-US" altLang="zh-TW" sz="4000" dirty="0" smtClean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r>
              <a:rPr lang="zh-TW" altLang="en-US" sz="4000" dirty="0" smtClean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二、了解</a:t>
            </a:r>
            <a:r>
              <a:rPr lang="zh-TW" altLang="en-US" sz="4000" dirty="0" smtClean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簡章、各校系規定</a:t>
            </a:r>
            <a:r>
              <a:rPr lang="en-US" altLang="zh-TW" sz="4000" dirty="0" smtClean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/>
            </a:r>
            <a:br>
              <a:rPr lang="en-US" altLang="zh-TW" sz="4000" dirty="0" smtClean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r>
              <a:rPr lang="zh-TW" altLang="en-US" sz="4000" dirty="0" smtClean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三、了解校系、選出六志願</a:t>
            </a:r>
            <a:r>
              <a:rPr lang="en-US" altLang="zh-TW" sz="4000" dirty="0" smtClean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/>
            </a:r>
            <a:br>
              <a:rPr lang="en-US" altLang="zh-TW" sz="4000" dirty="0" smtClean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</a:br>
            <a:endParaRPr sz="4000" dirty="0"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4294967295"/>
          </p:nvPr>
        </p:nvSpPr>
        <p:spPr>
          <a:xfrm>
            <a:off x="939800" y="1523999"/>
            <a:ext cx="7302500" cy="4102101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R(</a:t>
            </a:r>
            <a:r>
              <a:rPr lang="zh-TW" altLang="en-US" dirty="0" smtClean="0"/>
              <a:t>實用型</a:t>
            </a:r>
            <a:r>
              <a:rPr lang="en-US" altLang="zh-TW" dirty="0" smtClean="0"/>
              <a:t>)</a:t>
            </a:r>
            <a:r>
              <a:rPr lang="zh-TW" altLang="en-US" dirty="0" smtClean="0"/>
              <a:t>、</a:t>
            </a:r>
            <a:r>
              <a:rPr lang="en-US" altLang="zh-TW" dirty="0" smtClean="0"/>
              <a:t>I(</a:t>
            </a:r>
            <a:r>
              <a:rPr lang="zh-TW" altLang="en-US" dirty="0" smtClean="0"/>
              <a:t>研究型</a:t>
            </a:r>
            <a:r>
              <a:rPr lang="en-US" altLang="zh-TW" dirty="0" smtClean="0"/>
              <a:t>)</a:t>
            </a:r>
            <a:r>
              <a:rPr lang="zh-TW" altLang="en-US" dirty="0" smtClean="0"/>
              <a:t>、</a:t>
            </a:r>
            <a:r>
              <a:rPr lang="en-US" altLang="zh-TW" dirty="0" smtClean="0"/>
              <a:t>A(</a:t>
            </a:r>
            <a:r>
              <a:rPr lang="zh-TW" altLang="en-US" dirty="0" smtClean="0"/>
              <a:t>藝術型</a:t>
            </a:r>
            <a:r>
              <a:rPr lang="en-US" altLang="zh-TW" dirty="0" smtClean="0"/>
              <a:t>)</a:t>
            </a:r>
          </a:p>
          <a:p>
            <a:pPr>
              <a:buNone/>
            </a:pPr>
            <a:r>
              <a:rPr lang="en-US" altLang="zh-TW" dirty="0" smtClean="0"/>
              <a:t>	S(</a:t>
            </a:r>
            <a:r>
              <a:rPr lang="zh-TW" altLang="en-US" dirty="0" smtClean="0"/>
              <a:t>社會型</a:t>
            </a:r>
            <a:r>
              <a:rPr lang="en-US" altLang="zh-TW" dirty="0" smtClean="0"/>
              <a:t>)</a:t>
            </a:r>
            <a:r>
              <a:rPr lang="zh-TW" altLang="en-US" dirty="0" smtClean="0"/>
              <a:t>、</a:t>
            </a:r>
            <a:r>
              <a:rPr lang="en-US" altLang="zh-TW" dirty="0" smtClean="0"/>
              <a:t>E(</a:t>
            </a:r>
            <a:r>
              <a:rPr lang="zh-TW" altLang="en-US" dirty="0" smtClean="0"/>
              <a:t>企業型</a:t>
            </a:r>
            <a:r>
              <a:rPr lang="en-US" altLang="zh-TW" dirty="0" smtClean="0"/>
              <a:t>)</a:t>
            </a:r>
            <a:r>
              <a:rPr lang="zh-TW" altLang="en-US" dirty="0" smtClean="0"/>
              <a:t>、</a:t>
            </a:r>
            <a:r>
              <a:rPr lang="en-US" altLang="zh-TW" dirty="0" smtClean="0"/>
              <a:t>C(</a:t>
            </a:r>
            <a:r>
              <a:rPr lang="zh-TW" altLang="en-US" dirty="0" smtClean="0"/>
              <a:t>事務型</a:t>
            </a:r>
            <a:r>
              <a:rPr lang="en-US" altLang="zh-TW" dirty="0" smtClean="0"/>
              <a:t>)</a:t>
            </a:r>
          </a:p>
          <a:p>
            <a:pPr>
              <a:buNone/>
            </a:pPr>
            <a:r>
              <a:rPr lang="en-US" altLang="zh-TW" dirty="0" smtClean="0"/>
              <a:t>	</a:t>
            </a:r>
          </a:p>
          <a:p>
            <a:r>
              <a:rPr lang="zh-TW" altLang="en-US" dirty="0" smtClean="0"/>
              <a:t>不見了或忘記了，</a:t>
            </a: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  也許輔導室的Ａ表上有記錄。</a:t>
            </a:r>
            <a:endParaRPr lang="en-US" altLang="zh-TW" dirty="0" smtClean="0"/>
          </a:p>
        </p:txBody>
      </p:sp>
      <p:pic>
        <p:nvPicPr>
          <p:cNvPr id="28674" name="Picture 2" descr="「興趣量表」的圖片搜尋結果"/>
          <p:cNvPicPr>
            <a:picLocks noChangeAspect="1" noChangeArrowheads="1"/>
          </p:cNvPicPr>
          <p:nvPr/>
        </p:nvPicPr>
        <p:blipFill>
          <a:blip r:embed="rId2" cstate="print"/>
          <a:srcRect b="10634"/>
          <a:stretch>
            <a:fillRect/>
          </a:stretch>
        </p:blipFill>
        <p:spPr bwMode="auto">
          <a:xfrm>
            <a:off x="5333150" y="3238500"/>
            <a:ext cx="3641084" cy="3238500"/>
          </a:xfrm>
          <a:prstGeom prst="rect">
            <a:avLst/>
          </a:prstGeom>
          <a:noFill/>
        </p:spPr>
      </p:pic>
      <p:sp>
        <p:nvSpPr>
          <p:cNvPr id="5" name="標題 3"/>
          <p:cNvSpPr txBox="1">
            <a:spLocks/>
          </p:cNvSpPr>
          <p:nvPr/>
        </p:nvSpPr>
        <p:spPr>
          <a:xfrm>
            <a:off x="1089299" y="578723"/>
            <a:ext cx="7086600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tabLst/>
              <a:defRPr/>
            </a:pPr>
            <a:r>
              <a:rPr kumimoji="0" lang="zh-TW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Shadows Into Light"/>
                <a:sym typeface="Shadows Into Light"/>
              </a:rPr>
              <a:t>結合高一興趣量表結果，聚焦學群、學類</a:t>
            </a:r>
            <a:endParaRPr kumimoji="0" lang="zh-TW" altLang="en-US" sz="3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Shadows Into Light"/>
              <a:sym typeface="Shadows Into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C:\Users\Tien\Desktop\IMAG0319.jpg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</a:blip>
          <a:srcRect l="8350" r="11293"/>
          <a:stretch>
            <a:fillRect/>
          </a:stretch>
        </p:blipFill>
        <p:spPr bwMode="auto">
          <a:xfrm>
            <a:off x="0" y="0"/>
            <a:ext cx="9204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085CC0A-D8EC-42E3-9ADB-F3B0F7A2E6FB}" type="slidenum">
              <a:rPr lang="zh-TW" altLang="en-US" smtClean="0"/>
              <a:pPr/>
              <a:t>22</a:t>
            </a:fld>
            <a:endParaRPr lang="zh-TW" altLang="en-US"/>
          </a:p>
        </p:txBody>
      </p:sp>
      <p:sp>
        <p:nvSpPr>
          <p:cNvPr id="7" name="標題 3"/>
          <p:cNvSpPr txBox="1">
            <a:spLocks/>
          </p:cNvSpPr>
          <p:nvPr/>
        </p:nvSpPr>
        <p:spPr>
          <a:xfrm>
            <a:off x="657225" y="543797"/>
            <a:ext cx="7958138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tabLst/>
              <a:defRPr/>
            </a:pPr>
            <a:r>
              <a:rPr kumimoji="0" lang="zh-TW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Shadows Into Light"/>
                <a:sym typeface="Shadows Into Light"/>
              </a:rPr>
              <a:t>結合高二學系探索量表結果，聚焦學群、學類</a:t>
            </a:r>
            <a:endParaRPr kumimoji="0" lang="zh-TW" altLang="en-US" sz="3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lgun Gothic" pitchFamily="34" charset="-127"/>
              <a:ea typeface="Malgun Gothic" pitchFamily="34" charset="-127"/>
              <a:cs typeface="Shadows Into Light"/>
              <a:sym typeface="Shadows Into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1895" t="24055" r="21907" b="10561"/>
          <a:stretch>
            <a:fillRect/>
          </a:stretch>
        </p:blipFill>
        <p:spPr bwMode="auto">
          <a:xfrm>
            <a:off x="289620" y="1485900"/>
            <a:ext cx="8613080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圓角矩形 8"/>
          <p:cNvSpPr/>
          <p:nvPr/>
        </p:nvSpPr>
        <p:spPr>
          <a:xfrm>
            <a:off x="774700" y="1930400"/>
            <a:ext cx="7734300" cy="452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大學入學考試中心網站→心理測驗 學系探索量表</a:t>
            </a: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→學生登入</a:t>
            </a: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zh-TW" altLang="en-US" sz="3200" dirty="0"/>
          </a:p>
        </p:txBody>
      </p:sp>
      <p:sp>
        <p:nvSpPr>
          <p:cNvPr id="10" name="Google Shape;420;p62"/>
          <p:cNvSpPr/>
          <p:nvPr/>
        </p:nvSpPr>
        <p:spPr>
          <a:xfrm>
            <a:off x="4843464" y="2171700"/>
            <a:ext cx="2486952" cy="1785937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solidFill>
                  <a:srgbClr val="E4E3E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zh-TW" altLang="en-US" sz="3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Calibri" panose="020F0502020204030204" pitchFamily="34" charset="0"/>
              </a:rPr>
              <a:t>哪裡查</a:t>
            </a:r>
            <a:endParaRPr lang="en-US" sz="36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7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en"/>
          </a:p>
        </p:txBody>
      </p:sp>
      <p:pic>
        <p:nvPicPr>
          <p:cNvPr id="5" name="圖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370" b="35715"/>
          <a:stretch/>
        </p:blipFill>
        <p:spPr bwMode="auto">
          <a:xfrm>
            <a:off x="2751314" y="2984500"/>
            <a:ext cx="3742224" cy="3860800"/>
          </a:xfrm>
          <a:prstGeom prst="rect">
            <a:avLst/>
          </a:prstGeom>
          <a:noFill/>
          <a:ln w="28575">
            <a:solidFill>
              <a:srgbClr val="50567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070389" y="1854282"/>
            <a:ext cx="3104074" cy="292235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r>
              <a:rPr lang="zh-TW" altLang="en-US" sz="5400" b="1" dirty="0" smtClean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聚焦</a:t>
            </a:r>
            <a:endParaRPr lang="en-US" altLang="zh-TW" sz="5400" b="1" dirty="0" smtClean="0">
              <a:solidFill>
                <a:srgbClr val="50567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5400" b="1" dirty="0" smtClean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5400" b="1" dirty="0" smtClean="0">
                <a:solidFill>
                  <a:srgbClr val="5056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</a:t>
            </a:r>
            <a:endParaRPr lang="en-US" altLang="zh-TW" sz="5400" b="1" dirty="0" smtClean="0">
              <a:solidFill>
                <a:srgbClr val="50567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考量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Google Shape;444;p62"/>
          <p:cNvSpPr/>
          <p:nvPr/>
        </p:nvSpPr>
        <p:spPr>
          <a:xfrm rot="671739">
            <a:off x="5391417" y="3898902"/>
            <a:ext cx="720000" cy="720000"/>
          </a:xfrm>
          <a:custGeom>
            <a:avLst/>
            <a:gdLst/>
            <a:ahLst/>
            <a:cxnLst/>
            <a:rect l="0" t="0" r="0" b="0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44;p62"/>
          <p:cNvSpPr/>
          <p:nvPr/>
        </p:nvSpPr>
        <p:spPr>
          <a:xfrm rot="671739">
            <a:off x="5391417" y="3898902"/>
            <a:ext cx="720000" cy="720000"/>
          </a:xfrm>
          <a:custGeom>
            <a:avLst/>
            <a:gdLst/>
            <a:ahLst/>
            <a:cxnLst/>
            <a:rect l="0" t="0" r="0" b="0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n>
                <a:solidFill>
                  <a:srgbClr val="FF6600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153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7"/>
          <p:cNvSpPr txBox="1">
            <a:spLocks noGrp="1"/>
          </p:cNvSpPr>
          <p:nvPr>
            <p:ph type="title"/>
          </p:nvPr>
        </p:nvSpPr>
        <p:spPr>
          <a:xfrm>
            <a:off x="1080586" y="342933"/>
            <a:ext cx="7088100" cy="11232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個人申請每人最多申請</a:t>
            </a:r>
            <a:r>
              <a:rPr lang="en-US" altLang="zh-TW" sz="3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志願，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各校可填校系數自訂</a:t>
            </a:r>
            <a:endParaRPr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5" name="Google Shape;255;p47"/>
          <p:cNvSpPr txBox="1"/>
          <p:nvPr/>
        </p:nvSpPr>
        <p:spPr>
          <a:xfrm>
            <a:off x="809199" y="5637288"/>
            <a:ext cx="75891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600" dirty="0">
              <a:solidFill>
                <a:srgbClr val="00839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615636" y="2110801"/>
            <a:ext cx="3174289" cy="3864485"/>
            <a:chOff x="980050" y="2110802"/>
            <a:chExt cx="2809875" cy="3592486"/>
          </a:xfrm>
        </p:grpSpPr>
        <p:sp>
          <p:nvSpPr>
            <p:cNvPr id="237" name="Google Shape;237;p47"/>
            <p:cNvSpPr/>
            <p:nvPr/>
          </p:nvSpPr>
          <p:spPr>
            <a:xfrm>
              <a:off x="1700096" y="3814733"/>
              <a:ext cx="1369800" cy="876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265" y="45896"/>
                  </a:moveTo>
                  <a:lnTo>
                    <a:pt x="0" y="58007"/>
                  </a:lnTo>
                  <a:lnTo>
                    <a:pt x="29081" y="120000"/>
                  </a:lnTo>
                  <a:lnTo>
                    <a:pt x="120000" y="72031"/>
                  </a:lnTo>
                  <a:lnTo>
                    <a:pt x="120000" y="0"/>
                  </a:lnTo>
                  <a:lnTo>
                    <a:pt x="33265" y="45896"/>
                  </a:lnTo>
                  <a:close/>
                </a:path>
              </a:pathLst>
            </a:custGeom>
            <a:solidFill>
              <a:srgbClr val="677E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7"/>
            <p:cNvSpPr/>
            <p:nvPr/>
          </p:nvSpPr>
          <p:spPr>
            <a:xfrm>
              <a:off x="1518406" y="2110802"/>
              <a:ext cx="1770300" cy="2245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9323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AACF2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239" name="Google Shape;239;p47"/>
            <p:cNvSpPr/>
            <p:nvPr/>
          </p:nvSpPr>
          <p:spPr>
            <a:xfrm>
              <a:off x="2032030" y="4189760"/>
              <a:ext cx="1037700" cy="501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21414" y="35916"/>
                  </a:lnTo>
                  <a:lnTo>
                    <a:pt x="55622" y="36194"/>
                  </a:lnTo>
                  <a:lnTo>
                    <a:pt x="89158" y="3341"/>
                  </a:lnTo>
                  <a:lnTo>
                    <a:pt x="91582" y="0"/>
                  </a:lnTo>
                  <a:lnTo>
                    <a:pt x="119999" y="36194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7F9B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7"/>
            <p:cNvSpPr/>
            <p:nvPr/>
          </p:nvSpPr>
          <p:spPr>
            <a:xfrm>
              <a:off x="2217214" y="4189760"/>
              <a:ext cx="606900" cy="795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4"/>
                  </a:moveTo>
                  <a:lnTo>
                    <a:pt x="58963" y="119999"/>
                  </a:lnTo>
                  <a:lnTo>
                    <a:pt x="120000" y="0"/>
                  </a:lnTo>
                  <a:lnTo>
                    <a:pt x="0" y="22664"/>
                  </a:lnTo>
                  <a:close/>
                </a:path>
              </a:pathLst>
            </a:custGeom>
            <a:solidFill>
              <a:srgbClr val="BEE82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7"/>
            <p:cNvSpPr txBox="1"/>
            <p:nvPr/>
          </p:nvSpPr>
          <p:spPr>
            <a:xfrm>
              <a:off x="1574837" y="3012990"/>
              <a:ext cx="1657500" cy="29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台大、海洋</a:t>
              </a:r>
              <a:endParaRPr lang="en-US" altLang="zh-TW" sz="2200" b="1" i="0" u="none" strike="noStrike" cap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限填五系組</a:t>
              </a:r>
              <a:endParaRPr sz="22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</p:txBody>
        </p:sp>
        <p:pic>
          <p:nvPicPr>
            <p:cNvPr id="252" name="Google Shape;252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80050" y="5103213"/>
              <a:ext cx="2809875" cy="600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47"/>
            <p:cNvSpPr/>
            <p:nvPr/>
          </p:nvSpPr>
          <p:spPr>
            <a:xfrm>
              <a:off x="2129131" y="2253941"/>
              <a:ext cx="548889" cy="658688"/>
            </a:xfrm>
            <a:custGeom>
              <a:avLst/>
              <a:gdLst/>
              <a:ahLst/>
              <a:cxnLst/>
              <a:rect l="0" t="0" r="0" b="0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3211519" y="2110801"/>
            <a:ext cx="3157212" cy="3858894"/>
            <a:chOff x="3314375" y="2110802"/>
            <a:chExt cx="2809875" cy="3592486"/>
          </a:xfrm>
        </p:grpSpPr>
        <p:sp>
          <p:nvSpPr>
            <p:cNvPr id="241" name="Google Shape;241;p47"/>
            <p:cNvSpPr/>
            <p:nvPr/>
          </p:nvSpPr>
          <p:spPr>
            <a:xfrm>
              <a:off x="3868541" y="3814733"/>
              <a:ext cx="1369800" cy="876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265" y="45896"/>
                  </a:moveTo>
                  <a:lnTo>
                    <a:pt x="0" y="58007"/>
                  </a:lnTo>
                  <a:lnTo>
                    <a:pt x="29081" y="120000"/>
                  </a:lnTo>
                  <a:lnTo>
                    <a:pt x="120000" y="72031"/>
                  </a:lnTo>
                  <a:lnTo>
                    <a:pt x="120000" y="0"/>
                  </a:lnTo>
                  <a:lnTo>
                    <a:pt x="33265" y="45896"/>
                  </a:lnTo>
                  <a:close/>
                </a:path>
              </a:pathLst>
            </a:custGeom>
            <a:solidFill>
              <a:srgbClr val="005F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47"/>
            <p:cNvSpPr/>
            <p:nvPr/>
          </p:nvSpPr>
          <p:spPr>
            <a:xfrm>
              <a:off x="3686850" y="2110802"/>
              <a:ext cx="1770300" cy="2245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9323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1AB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7"/>
            <p:cNvSpPr/>
            <p:nvPr/>
          </p:nvSpPr>
          <p:spPr>
            <a:xfrm>
              <a:off x="4200474" y="4189760"/>
              <a:ext cx="1037700" cy="501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21414" y="35916"/>
                  </a:lnTo>
                  <a:lnTo>
                    <a:pt x="55622" y="36194"/>
                  </a:lnTo>
                  <a:lnTo>
                    <a:pt x="89158" y="3341"/>
                  </a:lnTo>
                  <a:lnTo>
                    <a:pt x="91582" y="0"/>
                  </a:lnTo>
                  <a:lnTo>
                    <a:pt x="119999" y="36194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0083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7"/>
            <p:cNvSpPr/>
            <p:nvPr/>
          </p:nvSpPr>
          <p:spPr>
            <a:xfrm>
              <a:off x="4385657" y="4189760"/>
              <a:ext cx="606900" cy="795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4"/>
                  </a:moveTo>
                  <a:lnTo>
                    <a:pt x="58963" y="119999"/>
                  </a:lnTo>
                  <a:lnTo>
                    <a:pt x="120000" y="0"/>
                  </a:lnTo>
                  <a:lnTo>
                    <a:pt x="0" y="22664"/>
                  </a:lnTo>
                  <a:close/>
                </a:path>
              </a:pathLst>
            </a:custGeom>
            <a:solidFill>
              <a:srgbClr val="01CC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7"/>
            <p:cNvSpPr txBox="1"/>
            <p:nvPr/>
          </p:nvSpPr>
          <p:spPr>
            <a:xfrm>
              <a:off x="3743280" y="3012624"/>
              <a:ext cx="1657500" cy="29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北醫、中山醫限填四系組</a:t>
              </a:r>
              <a:endParaRPr sz="22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</p:txBody>
        </p:sp>
        <p:pic>
          <p:nvPicPr>
            <p:cNvPr id="253" name="Google Shape;253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14375" y="5103213"/>
              <a:ext cx="2809875" cy="600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" name="Google Shape;257;p47"/>
            <p:cNvSpPr/>
            <p:nvPr/>
          </p:nvSpPr>
          <p:spPr>
            <a:xfrm>
              <a:off x="4186940" y="2214329"/>
              <a:ext cx="770118" cy="737185"/>
            </a:xfrm>
            <a:custGeom>
              <a:avLst/>
              <a:gdLst/>
              <a:ahLst/>
              <a:cxnLst/>
              <a:rect l="0" t="0" r="0" b="0"/>
              <a:pathLst>
                <a:path w="22192" h="21243" extrusionOk="0">
                  <a:moveTo>
                    <a:pt x="17812" y="512"/>
                  </a:moveTo>
                  <a:lnTo>
                    <a:pt x="17909" y="585"/>
                  </a:lnTo>
                  <a:lnTo>
                    <a:pt x="17958" y="609"/>
                  </a:lnTo>
                  <a:lnTo>
                    <a:pt x="18031" y="634"/>
                  </a:lnTo>
                  <a:lnTo>
                    <a:pt x="18201" y="634"/>
                  </a:lnTo>
                  <a:lnTo>
                    <a:pt x="18396" y="658"/>
                  </a:lnTo>
                  <a:lnTo>
                    <a:pt x="18566" y="682"/>
                  </a:lnTo>
                  <a:lnTo>
                    <a:pt x="18712" y="755"/>
                  </a:lnTo>
                  <a:lnTo>
                    <a:pt x="18858" y="828"/>
                  </a:lnTo>
                  <a:lnTo>
                    <a:pt x="19004" y="926"/>
                  </a:lnTo>
                  <a:lnTo>
                    <a:pt x="19126" y="1023"/>
                  </a:lnTo>
                  <a:lnTo>
                    <a:pt x="19248" y="1145"/>
                  </a:lnTo>
                  <a:lnTo>
                    <a:pt x="19345" y="1266"/>
                  </a:lnTo>
                  <a:lnTo>
                    <a:pt x="19442" y="1388"/>
                  </a:lnTo>
                  <a:lnTo>
                    <a:pt x="19491" y="1558"/>
                  </a:lnTo>
                  <a:lnTo>
                    <a:pt x="19540" y="1704"/>
                  </a:lnTo>
                  <a:lnTo>
                    <a:pt x="19564" y="1874"/>
                  </a:lnTo>
                  <a:lnTo>
                    <a:pt x="19564" y="2045"/>
                  </a:lnTo>
                  <a:lnTo>
                    <a:pt x="19564" y="2239"/>
                  </a:lnTo>
                  <a:lnTo>
                    <a:pt x="19515" y="2410"/>
                  </a:lnTo>
                  <a:lnTo>
                    <a:pt x="19467" y="2580"/>
                  </a:lnTo>
                  <a:lnTo>
                    <a:pt x="19394" y="2750"/>
                  </a:lnTo>
                  <a:lnTo>
                    <a:pt x="19296" y="2896"/>
                  </a:lnTo>
                  <a:lnTo>
                    <a:pt x="19199" y="3018"/>
                  </a:lnTo>
                  <a:lnTo>
                    <a:pt x="19077" y="3140"/>
                  </a:lnTo>
                  <a:lnTo>
                    <a:pt x="18956" y="3237"/>
                  </a:lnTo>
                  <a:lnTo>
                    <a:pt x="18810" y="3334"/>
                  </a:lnTo>
                  <a:lnTo>
                    <a:pt x="18664" y="3407"/>
                  </a:lnTo>
                  <a:lnTo>
                    <a:pt x="18347" y="3529"/>
                  </a:lnTo>
                  <a:lnTo>
                    <a:pt x="18031" y="3602"/>
                  </a:lnTo>
                  <a:lnTo>
                    <a:pt x="17690" y="3651"/>
                  </a:lnTo>
                  <a:lnTo>
                    <a:pt x="17350" y="3651"/>
                  </a:lnTo>
                  <a:lnTo>
                    <a:pt x="17423" y="3553"/>
                  </a:lnTo>
                  <a:lnTo>
                    <a:pt x="17666" y="3213"/>
                  </a:lnTo>
                  <a:lnTo>
                    <a:pt x="17885" y="2823"/>
                  </a:lnTo>
                  <a:lnTo>
                    <a:pt x="17982" y="2629"/>
                  </a:lnTo>
                  <a:lnTo>
                    <a:pt x="18055" y="2410"/>
                  </a:lnTo>
                  <a:lnTo>
                    <a:pt x="18128" y="2215"/>
                  </a:lnTo>
                  <a:lnTo>
                    <a:pt x="18153" y="2020"/>
                  </a:lnTo>
                  <a:lnTo>
                    <a:pt x="18153" y="1947"/>
                  </a:lnTo>
                  <a:lnTo>
                    <a:pt x="18104" y="1899"/>
                  </a:lnTo>
                  <a:lnTo>
                    <a:pt x="18080" y="1850"/>
                  </a:lnTo>
                  <a:lnTo>
                    <a:pt x="18007" y="1826"/>
                  </a:lnTo>
                  <a:lnTo>
                    <a:pt x="17958" y="1801"/>
                  </a:lnTo>
                  <a:lnTo>
                    <a:pt x="17885" y="1801"/>
                  </a:lnTo>
                  <a:lnTo>
                    <a:pt x="17836" y="1826"/>
                  </a:lnTo>
                  <a:lnTo>
                    <a:pt x="17788" y="1874"/>
                  </a:lnTo>
                  <a:lnTo>
                    <a:pt x="17666" y="2020"/>
                  </a:lnTo>
                  <a:lnTo>
                    <a:pt x="17569" y="2191"/>
                  </a:lnTo>
                  <a:lnTo>
                    <a:pt x="17374" y="2556"/>
                  </a:lnTo>
                  <a:lnTo>
                    <a:pt x="17179" y="2896"/>
                  </a:lnTo>
                  <a:lnTo>
                    <a:pt x="16985" y="3261"/>
                  </a:lnTo>
                  <a:lnTo>
                    <a:pt x="16912" y="3067"/>
                  </a:lnTo>
                  <a:lnTo>
                    <a:pt x="16839" y="2848"/>
                  </a:lnTo>
                  <a:lnTo>
                    <a:pt x="16766" y="2653"/>
                  </a:lnTo>
                  <a:lnTo>
                    <a:pt x="16741" y="2458"/>
                  </a:lnTo>
                  <a:lnTo>
                    <a:pt x="16717" y="2239"/>
                  </a:lnTo>
                  <a:lnTo>
                    <a:pt x="16717" y="2020"/>
                  </a:lnTo>
                  <a:lnTo>
                    <a:pt x="16741" y="1801"/>
                  </a:lnTo>
                  <a:lnTo>
                    <a:pt x="16766" y="1582"/>
                  </a:lnTo>
                  <a:lnTo>
                    <a:pt x="16814" y="1436"/>
                  </a:lnTo>
                  <a:lnTo>
                    <a:pt x="16887" y="1315"/>
                  </a:lnTo>
                  <a:lnTo>
                    <a:pt x="16960" y="1169"/>
                  </a:lnTo>
                  <a:lnTo>
                    <a:pt x="17033" y="1047"/>
                  </a:lnTo>
                  <a:lnTo>
                    <a:pt x="17252" y="828"/>
                  </a:lnTo>
                  <a:lnTo>
                    <a:pt x="17496" y="658"/>
                  </a:lnTo>
                  <a:lnTo>
                    <a:pt x="17642" y="585"/>
                  </a:lnTo>
                  <a:lnTo>
                    <a:pt x="17812" y="512"/>
                  </a:lnTo>
                  <a:close/>
                  <a:moveTo>
                    <a:pt x="5111" y="1582"/>
                  </a:moveTo>
                  <a:lnTo>
                    <a:pt x="5159" y="1655"/>
                  </a:lnTo>
                  <a:lnTo>
                    <a:pt x="5232" y="1704"/>
                  </a:lnTo>
                  <a:lnTo>
                    <a:pt x="5305" y="1728"/>
                  </a:lnTo>
                  <a:lnTo>
                    <a:pt x="5403" y="1704"/>
                  </a:lnTo>
                  <a:lnTo>
                    <a:pt x="5573" y="1655"/>
                  </a:lnTo>
                  <a:lnTo>
                    <a:pt x="5719" y="1631"/>
                  </a:lnTo>
                  <a:lnTo>
                    <a:pt x="5987" y="1631"/>
                  </a:lnTo>
                  <a:lnTo>
                    <a:pt x="6133" y="1680"/>
                  </a:lnTo>
                  <a:lnTo>
                    <a:pt x="6230" y="1753"/>
                  </a:lnTo>
                  <a:lnTo>
                    <a:pt x="6352" y="1850"/>
                  </a:lnTo>
                  <a:lnTo>
                    <a:pt x="6473" y="1996"/>
                  </a:lnTo>
                  <a:lnTo>
                    <a:pt x="6595" y="2264"/>
                  </a:lnTo>
                  <a:lnTo>
                    <a:pt x="6717" y="2531"/>
                  </a:lnTo>
                  <a:lnTo>
                    <a:pt x="6790" y="2799"/>
                  </a:lnTo>
                  <a:lnTo>
                    <a:pt x="6838" y="3091"/>
                  </a:lnTo>
                  <a:lnTo>
                    <a:pt x="6887" y="3286"/>
                  </a:lnTo>
                  <a:lnTo>
                    <a:pt x="6887" y="3456"/>
                  </a:lnTo>
                  <a:lnTo>
                    <a:pt x="6863" y="3626"/>
                  </a:lnTo>
                  <a:lnTo>
                    <a:pt x="6814" y="3797"/>
                  </a:lnTo>
                  <a:lnTo>
                    <a:pt x="6765" y="3943"/>
                  </a:lnTo>
                  <a:lnTo>
                    <a:pt x="6692" y="4064"/>
                  </a:lnTo>
                  <a:lnTo>
                    <a:pt x="6595" y="4186"/>
                  </a:lnTo>
                  <a:lnTo>
                    <a:pt x="6473" y="4308"/>
                  </a:lnTo>
                  <a:lnTo>
                    <a:pt x="6303" y="4040"/>
                  </a:lnTo>
                  <a:lnTo>
                    <a:pt x="6133" y="3797"/>
                  </a:lnTo>
                  <a:lnTo>
                    <a:pt x="5987" y="3529"/>
                  </a:lnTo>
                  <a:lnTo>
                    <a:pt x="5865" y="3261"/>
                  </a:lnTo>
                  <a:lnTo>
                    <a:pt x="5816" y="3164"/>
                  </a:lnTo>
                  <a:lnTo>
                    <a:pt x="5719" y="2994"/>
                  </a:lnTo>
                  <a:lnTo>
                    <a:pt x="5670" y="2921"/>
                  </a:lnTo>
                  <a:lnTo>
                    <a:pt x="5597" y="2872"/>
                  </a:lnTo>
                  <a:lnTo>
                    <a:pt x="5524" y="2848"/>
                  </a:lnTo>
                  <a:lnTo>
                    <a:pt x="5476" y="2896"/>
                  </a:lnTo>
                  <a:lnTo>
                    <a:pt x="5403" y="2969"/>
                  </a:lnTo>
                  <a:lnTo>
                    <a:pt x="5378" y="3067"/>
                  </a:lnTo>
                  <a:lnTo>
                    <a:pt x="5378" y="3164"/>
                  </a:lnTo>
                  <a:lnTo>
                    <a:pt x="5378" y="3261"/>
                  </a:lnTo>
                  <a:lnTo>
                    <a:pt x="5451" y="3456"/>
                  </a:lnTo>
                  <a:lnTo>
                    <a:pt x="5524" y="3626"/>
                  </a:lnTo>
                  <a:lnTo>
                    <a:pt x="5768" y="4089"/>
                  </a:lnTo>
                  <a:lnTo>
                    <a:pt x="6035" y="4551"/>
                  </a:lnTo>
                  <a:lnTo>
                    <a:pt x="5768" y="4624"/>
                  </a:lnTo>
                  <a:lnTo>
                    <a:pt x="5451" y="4648"/>
                  </a:lnTo>
                  <a:lnTo>
                    <a:pt x="5257" y="4648"/>
                  </a:lnTo>
                  <a:lnTo>
                    <a:pt x="5086" y="4624"/>
                  </a:lnTo>
                  <a:lnTo>
                    <a:pt x="4940" y="4600"/>
                  </a:lnTo>
                  <a:lnTo>
                    <a:pt x="4794" y="4551"/>
                  </a:lnTo>
                  <a:lnTo>
                    <a:pt x="4673" y="4478"/>
                  </a:lnTo>
                  <a:lnTo>
                    <a:pt x="4551" y="4381"/>
                  </a:lnTo>
                  <a:lnTo>
                    <a:pt x="4429" y="4308"/>
                  </a:lnTo>
                  <a:lnTo>
                    <a:pt x="4356" y="4186"/>
                  </a:lnTo>
                  <a:lnTo>
                    <a:pt x="4259" y="4064"/>
                  </a:lnTo>
                  <a:lnTo>
                    <a:pt x="4186" y="3943"/>
                  </a:lnTo>
                  <a:lnTo>
                    <a:pt x="4137" y="3821"/>
                  </a:lnTo>
                  <a:lnTo>
                    <a:pt x="4089" y="3675"/>
                  </a:lnTo>
                  <a:lnTo>
                    <a:pt x="4064" y="3505"/>
                  </a:lnTo>
                  <a:lnTo>
                    <a:pt x="4064" y="3359"/>
                  </a:lnTo>
                  <a:lnTo>
                    <a:pt x="4064" y="3188"/>
                  </a:lnTo>
                  <a:lnTo>
                    <a:pt x="4089" y="3018"/>
                  </a:lnTo>
                  <a:lnTo>
                    <a:pt x="4137" y="2775"/>
                  </a:lnTo>
                  <a:lnTo>
                    <a:pt x="4210" y="2556"/>
                  </a:lnTo>
                  <a:lnTo>
                    <a:pt x="4308" y="2337"/>
                  </a:lnTo>
                  <a:lnTo>
                    <a:pt x="4429" y="2142"/>
                  </a:lnTo>
                  <a:lnTo>
                    <a:pt x="4551" y="1972"/>
                  </a:lnTo>
                  <a:lnTo>
                    <a:pt x="4721" y="1801"/>
                  </a:lnTo>
                  <a:lnTo>
                    <a:pt x="4916" y="1680"/>
                  </a:lnTo>
                  <a:lnTo>
                    <a:pt x="5111" y="1582"/>
                  </a:lnTo>
                  <a:close/>
                  <a:moveTo>
                    <a:pt x="12532" y="7544"/>
                  </a:moveTo>
                  <a:lnTo>
                    <a:pt x="12264" y="7568"/>
                  </a:lnTo>
                  <a:lnTo>
                    <a:pt x="11997" y="7593"/>
                  </a:lnTo>
                  <a:lnTo>
                    <a:pt x="11753" y="7641"/>
                  </a:lnTo>
                  <a:lnTo>
                    <a:pt x="11486" y="7690"/>
                  </a:lnTo>
                  <a:lnTo>
                    <a:pt x="11218" y="7763"/>
                  </a:lnTo>
                  <a:lnTo>
                    <a:pt x="10975" y="7885"/>
                  </a:lnTo>
                  <a:lnTo>
                    <a:pt x="10926" y="7933"/>
                  </a:lnTo>
                  <a:lnTo>
                    <a:pt x="10926" y="8006"/>
                  </a:lnTo>
                  <a:lnTo>
                    <a:pt x="10975" y="8055"/>
                  </a:lnTo>
                  <a:lnTo>
                    <a:pt x="11048" y="8079"/>
                  </a:lnTo>
                  <a:lnTo>
                    <a:pt x="11315" y="8055"/>
                  </a:lnTo>
                  <a:lnTo>
                    <a:pt x="11583" y="8031"/>
                  </a:lnTo>
                  <a:lnTo>
                    <a:pt x="11875" y="7982"/>
                  </a:lnTo>
                  <a:lnTo>
                    <a:pt x="12143" y="7933"/>
                  </a:lnTo>
                  <a:lnTo>
                    <a:pt x="12386" y="7909"/>
                  </a:lnTo>
                  <a:lnTo>
                    <a:pt x="12605" y="7909"/>
                  </a:lnTo>
                  <a:lnTo>
                    <a:pt x="12824" y="7885"/>
                  </a:lnTo>
                  <a:lnTo>
                    <a:pt x="12946" y="7860"/>
                  </a:lnTo>
                  <a:lnTo>
                    <a:pt x="13043" y="7787"/>
                  </a:lnTo>
                  <a:lnTo>
                    <a:pt x="13067" y="7763"/>
                  </a:lnTo>
                  <a:lnTo>
                    <a:pt x="13092" y="7714"/>
                  </a:lnTo>
                  <a:lnTo>
                    <a:pt x="13067" y="7690"/>
                  </a:lnTo>
                  <a:lnTo>
                    <a:pt x="13043" y="7641"/>
                  </a:lnTo>
                  <a:lnTo>
                    <a:pt x="12921" y="7593"/>
                  </a:lnTo>
                  <a:lnTo>
                    <a:pt x="12800" y="7544"/>
                  </a:lnTo>
                  <a:close/>
                  <a:moveTo>
                    <a:pt x="20002" y="10026"/>
                  </a:moveTo>
                  <a:lnTo>
                    <a:pt x="20172" y="10050"/>
                  </a:lnTo>
                  <a:lnTo>
                    <a:pt x="20367" y="10074"/>
                  </a:lnTo>
                  <a:lnTo>
                    <a:pt x="20537" y="10099"/>
                  </a:lnTo>
                  <a:lnTo>
                    <a:pt x="20708" y="10172"/>
                  </a:lnTo>
                  <a:lnTo>
                    <a:pt x="20854" y="10245"/>
                  </a:lnTo>
                  <a:lnTo>
                    <a:pt x="21024" y="10342"/>
                  </a:lnTo>
                  <a:lnTo>
                    <a:pt x="21194" y="10439"/>
                  </a:lnTo>
                  <a:lnTo>
                    <a:pt x="21316" y="10585"/>
                  </a:lnTo>
                  <a:lnTo>
                    <a:pt x="21438" y="10707"/>
                  </a:lnTo>
                  <a:lnTo>
                    <a:pt x="21511" y="10877"/>
                  </a:lnTo>
                  <a:lnTo>
                    <a:pt x="21584" y="11023"/>
                  </a:lnTo>
                  <a:lnTo>
                    <a:pt x="21608" y="11194"/>
                  </a:lnTo>
                  <a:lnTo>
                    <a:pt x="21632" y="11364"/>
                  </a:lnTo>
                  <a:lnTo>
                    <a:pt x="21632" y="11534"/>
                  </a:lnTo>
                  <a:lnTo>
                    <a:pt x="21608" y="11705"/>
                  </a:lnTo>
                  <a:lnTo>
                    <a:pt x="21559" y="11875"/>
                  </a:lnTo>
                  <a:lnTo>
                    <a:pt x="21511" y="12021"/>
                  </a:lnTo>
                  <a:lnTo>
                    <a:pt x="21438" y="12191"/>
                  </a:lnTo>
                  <a:lnTo>
                    <a:pt x="21340" y="12337"/>
                  </a:lnTo>
                  <a:lnTo>
                    <a:pt x="21219" y="12483"/>
                  </a:lnTo>
                  <a:lnTo>
                    <a:pt x="21097" y="12605"/>
                  </a:lnTo>
                  <a:lnTo>
                    <a:pt x="20951" y="12702"/>
                  </a:lnTo>
                  <a:lnTo>
                    <a:pt x="20805" y="12800"/>
                  </a:lnTo>
                  <a:lnTo>
                    <a:pt x="20635" y="12873"/>
                  </a:lnTo>
                  <a:lnTo>
                    <a:pt x="20489" y="12921"/>
                  </a:lnTo>
                  <a:lnTo>
                    <a:pt x="20343" y="12970"/>
                  </a:lnTo>
                  <a:lnTo>
                    <a:pt x="20172" y="12994"/>
                  </a:lnTo>
                  <a:lnTo>
                    <a:pt x="20026" y="12994"/>
                  </a:lnTo>
                  <a:lnTo>
                    <a:pt x="19856" y="12970"/>
                  </a:lnTo>
                  <a:lnTo>
                    <a:pt x="19710" y="12946"/>
                  </a:lnTo>
                  <a:lnTo>
                    <a:pt x="19540" y="12897"/>
                  </a:lnTo>
                  <a:lnTo>
                    <a:pt x="19394" y="12848"/>
                  </a:lnTo>
                  <a:lnTo>
                    <a:pt x="19248" y="12775"/>
                  </a:lnTo>
                  <a:lnTo>
                    <a:pt x="19126" y="12678"/>
                  </a:lnTo>
                  <a:lnTo>
                    <a:pt x="18980" y="12581"/>
                  </a:lnTo>
                  <a:lnTo>
                    <a:pt x="18858" y="12459"/>
                  </a:lnTo>
                  <a:lnTo>
                    <a:pt x="18761" y="12337"/>
                  </a:lnTo>
                  <a:lnTo>
                    <a:pt x="18664" y="12216"/>
                  </a:lnTo>
                  <a:lnTo>
                    <a:pt x="18566" y="12070"/>
                  </a:lnTo>
                  <a:lnTo>
                    <a:pt x="18493" y="11899"/>
                  </a:lnTo>
                  <a:lnTo>
                    <a:pt x="18445" y="11729"/>
                  </a:lnTo>
                  <a:lnTo>
                    <a:pt x="18420" y="11583"/>
                  </a:lnTo>
                  <a:lnTo>
                    <a:pt x="19783" y="11753"/>
                  </a:lnTo>
                  <a:lnTo>
                    <a:pt x="19880" y="11753"/>
                  </a:lnTo>
                  <a:lnTo>
                    <a:pt x="19953" y="11705"/>
                  </a:lnTo>
                  <a:lnTo>
                    <a:pt x="20002" y="11632"/>
                  </a:lnTo>
                  <a:lnTo>
                    <a:pt x="20026" y="11534"/>
                  </a:lnTo>
                  <a:lnTo>
                    <a:pt x="20002" y="11437"/>
                  </a:lnTo>
                  <a:lnTo>
                    <a:pt x="19953" y="11364"/>
                  </a:lnTo>
                  <a:lnTo>
                    <a:pt x="19880" y="11291"/>
                  </a:lnTo>
                  <a:lnTo>
                    <a:pt x="19783" y="11267"/>
                  </a:lnTo>
                  <a:lnTo>
                    <a:pt x="18420" y="11096"/>
                  </a:lnTo>
                  <a:lnTo>
                    <a:pt x="18493" y="10804"/>
                  </a:lnTo>
                  <a:lnTo>
                    <a:pt x="18615" y="10512"/>
                  </a:lnTo>
                  <a:lnTo>
                    <a:pt x="18883" y="10415"/>
                  </a:lnTo>
                  <a:lnTo>
                    <a:pt x="19126" y="10293"/>
                  </a:lnTo>
                  <a:lnTo>
                    <a:pt x="19369" y="10172"/>
                  </a:lnTo>
                  <a:lnTo>
                    <a:pt x="19637" y="10074"/>
                  </a:lnTo>
                  <a:lnTo>
                    <a:pt x="19832" y="10050"/>
                  </a:lnTo>
                  <a:lnTo>
                    <a:pt x="20002" y="10026"/>
                  </a:lnTo>
                  <a:close/>
                  <a:moveTo>
                    <a:pt x="11048" y="6838"/>
                  </a:moveTo>
                  <a:lnTo>
                    <a:pt x="11267" y="6863"/>
                  </a:lnTo>
                  <a:lnTo>
                    <a:pt x="11510" y="6887"/>
                  </a:lnTo>
                  <a:lnTo>
                    <a:pt x="11729" y="6936"/>
                  </a:lnTo>
                  <a:lnTo>
                    <a:pt x="11559" y="6960"/>
                  </a:lnTo>
                  <a:lnTo>
                    <a:pt x="11364" y="7009"/>
                  </a:lnTo>
                  <a:lnTo>
                    <a:pt x="11169" y="7057"/>
                  </a:lnTo>
                  <a:lnTo>
                    <a:pt x="10975" y="7155"/>
                  </a:lnTo>
                  <a:lnTo>
                    <a:pt x="10902" y="7228"/>
                  </a:lnTo>
                  <a:lnTo>
                    <a:pt x="10853" y="7301"/>
                  </a:lnTo>
                  <a:lnTo>
                    <a:pt x="10853" y="7325"/>
                  </a:lnTo>
                  <a:lnTo>
                    <a:pt x="10950" y="7349"/>
                  </a:lnTo>
                  <a:lnTo>
                    <a:pt x="11048" y="7374"/>
                  </a:lnTo>
                  <a:lnTo>
                    <a:pt x="11242" y="7349"/>
                  </a:lnTo>
                  <a:lnTo>
                    <a:pt x="11632" y="7252"/>
                  </a:lnTo>
                  <a:lnTo>
                    <a:pt x="11972" y="7203"/>
                  </a:lnTo>
                  <a:lnTo>
                    <a:pt x="12167" y="7179"/>
                  </a:lnTo>
                  <a:lnTo>
                    <a:pt x="12313" y="7106"/>
                  </a:lnTo>
                  <a:lnTo>
                    <a:pt x="12532" y="7203"/>
                  </a:lnTo>
                  <a:lnTo>
                    <a:pt x="12727" y="7325"/>
                  </a:lnTo>
                  <a:lnTo>
                    <a:pt x="12921" y="7447"/>
                  </a:lnTo>
                  <a:lnTo>
                    <a:pt x="13116" y="7568"/>
                  </a:lnTo>
                  <a:lnTo>
                    <a:pt x="13286" y="7714"/>
                  </a:lnTo>
                  <a:lnTo>
                    <a:pt x="13457" y="7885"/>
                  </a:lnTo>
                  <a:lnTo>
                    <a:pt x="13627" y="8055"/>
                  </a:lnTo>
                  <a:lnTo>
                    <a:pt x="13773" y="8250"/>
                  </a:lnTo>
                  <a:lnTo>
                    <a:pt x="13530" y="8225"/>
                  </a:lnTo>
                  <a:lnTo>
                    <a:pt x="13311" y="8225"/>
                  </a:lnTo>
                  <a:lnTo>
                    <a:pt x="12848" y="8274"/>
                  </a:lnTo>
                  <a:lnTo>
                    <a:pt x="12459" y="8347"/>
                  </a:lnTo>
                  <a:lnTo>
                    <a:pt x="12070" y="8420"/>
                  </a:lnTo>
                  <a:lnTo>
                    <a:pt x="11705" y="8566"/>
                  </a:lnTo>
                  <a:lnTo>
                    <a:pt x="11534" y="8663"/>
                  </a:lnTo>
                  <a:lnTo>
                    <a:pt x="11364" y="8761"/>
                  </a:lnTo>
                  <a:lnTo>
                    <a:pt x="11340" y="8785"/>
                  </a:lnTo>
                  <a:lnTo>
                    <a:pt x="11340" y="8834"/>
                  </a:lnTo>
                  <a:lnTo>
                    <a:pt x="11364" y="8858"/>
                  </a:lnTo>
                  <a:lnTo>
                    <a:pt x="11388" y="8882"/>
                  </a:lnTo>
                  <a:lnTo>
                    <a:pt x="11753" y="8834"/>
                  </a:lnTo>
                  <a:lnTo>
                    <a:pt x="12118" y="8761"/>
                  </a:lnTo>
                  <a:lnTo>
                    <a:pt x="12483" y="8688"/>
                  </a:lnTo>
                  <a:lnTo>
                    <a:pt x="12848" y="8663"/>
                  </a:lnTo>
                  <a:lnTo>
                    <a:pt x="13432" y="8663"/>
                  </a:lnTo>
                  <a:lnTo>
                    <a:pt x="13749" y="8688"/>
                  </a:lnTo>
                  <a:lnTo>
                    <a:pt x="13895" y="8663"/>
                  </a:lnTo>
                  <a:lnTo>
                    <a:pt x="14016" y="8663"/>
                  </a:lnTo>
                  <a:lnTo>
                    <a:pt x="14187" y="9028"/>
                  </a:lnTo>
                  <a:lnTo>
                    <a:pt x="13773" y="9053"/>
                  </a:lnTo>
                  <a:lnTo>
                    <a:pt x="13359" y="9101"/>
                  </a:lnTo>
                  <a:lnTo>
                    <a:pt x="12994" y="9150"/>
                  </a:lnTo>
                  <a:lnTo>
                    <a:pt x="12605" y="9199"/>
                  </a:lnTo>
                  <a:lnTo>
                    <a:pt x="12240" y="9296"/>
                  </a:lnTo>
                  <a:lnTo>
                    <a:pt x="12070" y="9369"/>
                  </a:lnTo>
                  <a:lnTo>
                    <a:pt x="11899" y="9466"/>
                  </a:lnTo>
                  <a:lnTo>
                    <a:pt x="11875" y="9490"/>
                  </a:lnTo>
                  <a:lnTo>
                    <a:pt x="11875" y="9539"/>
                  </a:lnTo>
                  <a:lnTo>
                    <a:pt x="11899" y="9563"/>
                  </a:lnTo>
                  <a:lnTo>
                    <a:pt x="11948" y="9588"/>
                  </a:lnTo>
                  <a:lnTo>
                    <a:pt x="12337" y="9588"/>
                  </a:lnTo>
                  <a:lnTo>
                    <a:pt x="12751" y="9539"/>
                  </a:lnTo>
                  <a:lnTo>
                    <a:pt x="13140" y="9466"/>
                  </a:lnTo>
                  <a:lnTo>
                    <a:pt x="13530" y="9417"/>
                  </a:lnTo>
                  <a:lnTo>
                    <a:pt x="13919" y="9417"/>
                  </a:lnTo>
                  <a:lnTo>
                    <a:pt x="14333" y="9393"/>
                  </a:lnTo>
                  <a:lnTo>
                    <a:pt x="14381" y="9661"/>
                  </a:lnTo>
                  <a:lnTo>
                    <a:pt x="14406" y="9904"/>
                  </a:lnTo>
                  <a:lnTo>
                    <a:pt x="14138" y="9831"/>
                  </a:lnTo>
                  <a:lnTo>
                    <a:pt x="13870" y="9782"/>
                  </a:lnTo>
                  <a:lnTo>
                    <a:pt x="13578" y="9782"/>
                  </a:lnTo>
                  <a:lnTo>
                    <a:pt x="13286" y="9807"/>
                  </a:lnTo>
                  <a:lnTo>
                    <a:pt x="12994" y="9855"/>
                  </a:lnTo>
                  <a:lnTo>
                    <a:pt x="12727" y="9904"/>
                  </a:lnTo>
                  <a:lnTo>
                    <a:pt x="12459" y="10001"/>
                  </a:lnTo>
                  <a:lnTo>
                    <a:pt x="12216" y="10099"/>
                  </a:lnTo>
                  <a:lnTo>
                    <a:pt x="12191" y="10123"/>
                  </a:lnTo>
                  <a:lnTo>
                    <a:pt x="12191" y="10172"/>
                  </a:lnTo>
                  <a:lnTo>
                    <a:pt x="12216" y="10196"/>
                  </a:lnTo>
                  <a:lnTo>
                    <a:pt x="12240" y="10220"/>
                  </a:lnTo>
                  <a:lnTo>
                    <a:pt x="12848" y="10196"/>
                  </a:lnTo>
                  <a:lnTo>
                    <a:pt x="13457" y="10196"/>
                  </a:lnTo>
                  <a:lnTo>
                    <a:pt x="13943" y="10220"/>
                  </a:lnTo>
                  <a:lnTo>
                    <a:pt x="14430" y="10220"/>
                  </a:lnTo>
                  <a:lnTo>
                    <a:pt x="14430" y="10464"/>
                  </a:lnTo>
                  <a:lnTo>
                    <a:pt x="14406" y="10707"/>
                  </a:lnTo>
                  <a:lnTo>
                    <a:pt x="14187" y="10634"/>
                  </a:lnTo>
                  <a:lnTo>
                    <a:pt x="13968" y="10610"/>
                  </a:lnTo>
                  <a:lnTo>
                    <a:pt x="13505" y="10561"/>
                  </a:lnTo>
                  <a:lnTo>
                    <a:pt x="13189" y="10512"/>
                  </a:lnTo>
                  <a:lnTo>
                    <a:pt x="12824" y="10464"/>
                  </a:lnTo>
                  <a:lnTo>
                    <a:pt x="12654" y="10464"/>
                  </a:lnTo>
                  <a:lnTo>
                    <a:pt x="12483" y="10488"/>
                  </a:lnTo>
                  <a:lnTo>
                    <a:pt x="12337" y="10537"/>
                  </a:lnTo>
                  <a:lnTo>
                    <a:pt x="12191" y="10610"/>
                  </a:lnTo>
                  <a:lnTo>
                    <a:pt x="12191" y="10634"/>
                  </a:lnTo>
                  <a:lnTo>
                    <a:pt x="12313" y="10731"/>
                  </a:lnTo>
                  <a:lnTo>
                    <a:pt x="12459" y="10804"/>
                  </a:lnTo>
                  <a:lnTo>
                    <a:pt x="12629" y="10853"/>
                  </a:lnTo>
                  <a:lnTo>
                    <a:pt x="12775" y="10877"/>
                  </a:lnTo>
                  <a:lnTo>
                    <a:pt x="13140" y="10926"/>
                  </a:lnTo>
                  <a:lnTo>
                    <a:pt x="13457" y="10950"/>
                  </a:lnTo>
                  <a:lnTo>
                    <a:pt x="13870" y="11048"/>
                  </a:lnTo>
                  <a:lnTo>
                    <a:pt x="14114" y="11072"/>
                  </a:lnTo>
                  <a:lnTo>
                    <a:pt x="14333" y="11072"/>
                  </a:lnTo>
                  <a:lnTo>
                    <a:pt x="14235" y="11340"/>
                  </a:lnTo>
                  <a:lnTo>
                    <a:pt x="14138" y="11607"/>
                  </a:lnTo>
                  <a:lnTo>
                    <a:pt x="14016" y="11851"/>
                  </a:lnTo>
                  <a:lnTo>
                    <a:pt x="13870" y="12094"/>
                  </a:lnTo>
                  <a:lnTo>
                    <a:pt x="13846" y="11997"/>
                  </a:lnTo>
                  <a:lnTo>
                    <a:pt x="13797" y="11899"/>
                  </a:lnTo>
                  <a:lnTo>
                    <a:pt x="13724" y="11826"/>
                  </a:lnTo>
                  <a:lnTo>
                    <a:pt x="13627" y="11778"/>
                  </a:lnTo>
                  <a:lnTo>
                    <a:pt x="13432" y="11680"/>
                  </a:lnTo>
                  <a:lnTo>
                    <a:pt x="13238" y="11607"/>
                  </a:lnTo>
                  <a:lnTo>
                    <a:pt x="12946" y="11534"/>
                  </a:lnTo>
                  <a:lnTo>
                    <a:pt x="12654" y="11486"/>
                  </a:lnTo>
                  <a:lnTo>
                    <a:pt x="12362" y="11486"/>
                  </a:lnTo>
                  <a:lnTo>
                    <a:pt x="12070" y="11510"/>
                  </a:lnTo>
                  <a:lnTo>
                    <a:pt x="12045" y="11534"/>
                  </a:lnTo>
                  <a:lnTo>
                    <a:pt x="12045" y="11559"/>
                  </a:lnTo>
                  <a:lnTo>
                    <a:pt x="12045" y="11607"/>
                  </a:lnTo>
                  <a:lnTo>
                    <a:pt x="12070" y="11632"/>
                  </a:lnTo>
                  <a:lnTo>
                    <a:pt x="12678" y="11826"/>
                  </a:lnTo>
                  <a:lnTo>
                    <a:pt x="12970" y="11948"/>
                  </a:lnTo>
                  <a:lnTo>
                    <a:pt x="13262" y="12070"/>
                  </a:lnTo>
                  <a:lnTo>
                    <a:pt x="13481" y="12191"/>
                  </a:lnTo>
                  <a:lnTo>
                    <a:pt x="13627" y="12240"/>
                  </a:lnTo>
                  <a:lnTo>
                    <a:pt x="13749" y="12240"/>
                  </a:lnTo>
                  <a:lnTo>
                    <a:pt x="13505" y="12556"/>
                  </a:lnTo>
                  <a:lnTo>
                    <a:pt x="13189" y="12362"/>
                  </a:lnTo>
                  <a:lnTo>
                    <a:pt x="12605" y="12021"/>
                  </a:lnTo>
                  <a:lnTo>
                    <a:pt x="12289" y="11899"/>
                  </a:lnTo>
                  <a:lnTo>
                    <a:pt x="12143" y="11851"/>
                  </a:lnTo>
                  <a:lnTo>
                    <a:pt x="11972" y="11802"/>
                  </a:lnTo>
                  <a:lnTo>
                    <a:pt x="11924" y="11802"/>
                  </a:lnTo>
                  <a:lnTo>
                    <a:pt x="11899" y="11826"/>
                  </a:lnTo>
                  <a:lnTo>
                    <a:pt x="11875" y="11875"/>
                  </a:lnTo>
                  <a:lnTo>
                    <a:pt x="11899" y="11924"/>
                  </a:lnTo>
                  <a:lnTo>
                    <a:pt x="12070" y="12118"/>
                  </a:lnTo>
                  <a:lnTo>
                    <a:pt x="12264" y="12289"/>
                  </a:lnTo>
                  <a:lnTo>
                    <a:pt x="12483" y="12435"/>
                  </a:lnTo>
                  <a:lnTo>
                    <a:pt x="12727" y="12581"/>
                  </a:lnTo>
                  <a:lnTo>
                    <a:pt x="13140" y="12873"/>
                  </a:lnTo>
                  <a:lnTo>
                    <a:pt x="12800" y="13116"/>
                  </a:lnTo>
                  <a:lnTo>
                    <a:pt x="12629" y="12946"/>
                  </a:lnTo>
                  <a:lnTo>
                    <a:pt x="12435" y="12800"/>
                  </a:lnTo>
                  <a:lnTo>
                    <a:pt x="12289" y="12702"/>
                  </a:lnTo>
                  <a:lnTo>
                    <a:pt x="12143" y="12605"/>
                  </a:lnTo>
                  <a:lnTo>
                    <a:pt x="12045" y="12581"/>
                  </a:lnTo>
                  <a:lnTo>
                    <a:pt x="11972" y="12556"/>
                  </a:lnTo>
                  <a:lnTo>
                    <a:pt x="11875" y="12556"/>
                  </a:lnTo>
                  <a:lnTo>
                    <a:pt x="11802" y="12581"/>
                  </a:lnTo>
                  <a:lnTo>
                    <a:pt x="11753" y="12629"/>
                  </a:lnTo>
                  <a:lnTo>
                    <a:pt x="11753" y="12678"/>
                  </a:lnTo>
                  <a:lnTo>
                    <a:pt x="11802" y="12824"/>
                  </a:lnTo>
                  <a:lnTo>
                    <a:pt x="11875" y="12921"/>
                  </a:lnTo>
                  <a:lnTo>
                    <a:pt x="12118" y="13116"/>
                  </a:lnTo>
                  <a:lnTo>
                    <a:pt x="12240" y="13238"/>
                  </a:lnTo>
                  <a:lnTo>
                    <a:pt x="12362" y="13359"/>
                  </a:lnTo>
                  <a:lnTo>
                    <a:pt x="11997" y="13505"/>
                  </a:lnTo>
                  <a:lnTo>
                    <a:pt x="11826" y="13554"/>
                  </a:lnTo>
                  <a:lnTo>
                    <a:pt x="11680" y="13384"/>
                  </a:lnTo>
                  <a:lnTo>
                    <a:pt x="11510" y="13213"/>
                  </a:lnTo>
                  <a:lnTo>
                    <a:pt x="11315" y="13067"/>
                  </a:lnTo>
                  <a:lnTo>
                    <a:pt x="11121" y="12946"/>
                  </a:lnTo>
                  <a:lnTo>
                    <a:pt x="11072" y="12946"/>
                  </a:lnTo>
                  <a:lnTo>
                    <a:pt x="11023" y="12970"/>
                  </a:lnTo>
                  <a:lnTo>
                    <a:pt x="10999" y="12994"/>
                  </a:lnTo>
                  <a:lnTo>
                    <a:pt x="10999" y="13043"/>
                  </a:lnTo>
                  <a:lnTo>
                    <a:pt x="11072" y="13213"/>
                  </a:lnTo>
                  <a:lnTo>
                    <a:pt x="11145" y="13359"/>
                  </a:lnTo>
                  <a:lnTo>
                    <a:pt x="11364" y="13651"/>
                  </a:lnTo>
                  <a:lnTo>
                    <a:pt x="11169" y="13651"/>
                  </a:lnTo>
                  <a:lnTo>
                    <a:pt x="11072" y="13481"/>
                  </a:lnTo>
                  <a:lnTo>
                    <a:pt x="10999" y="13286"/>
                  </a:lnTo>
                  <a:lnTo>
                    <a:pt x="10950" y="13213"/>
                  </a:lnTo>
                  <a:lnTo>
                    <a:pt x="10877" y="13165"/>
                  </a:lnTo>
                  <a:lnTo>
                    <a:pt x="10780" y="13116"/>
                  </a:lnTo>
                  <a:lnTo>
                    <a:pt x="10731" y="13116"/>
                  </a:lnTo>
                  <a:lnTo>
                    <a:pt x="10707" y="13140"/>
                  </a:lnTo>
                  <a:lnTo>
                    <a:pt x="10658" y="13213"/>
                  </a:lnTo>
                  <a:lnTo>
                    <a:pt x="10634" y="13311"/>
                  </a:lnTo>
                  <a:lnTo>
                    <a:pt x="10634" y="13408"/>
                  </a:lnTo>
                  <a:lnTo>
                    <a:pt x="10658" y="13481"/>
                  </a:lnTo>
                  <a:lnTo>
                    <a:pt x="10683" y="13627"/>
                  </a:lnTo>
                  <a:lnTo>
                    <a:pt x="10415" y="13603"/>
                  </a:lnTo>
                  <a:lnTo>
                    <a:pt x="10172" y="13530"/>
                  </a:lnTo>
                  <a:lnTo>
                    <a:pt x="9904" y="13457"/>
                  </a:lnTo>
                  <a:lnTo>
                    <a:pt x="9661" y="13359"/>
                  </a:lnTo>
                  <a:lnTo>
                    <a:pt x="9442" y="13238"/>
                  </a:lnTo>
                  <a:lnTo>
                    <a:pt x="9198" y="13092"/>
                  </a:lnTo>
                  <a:lnTo>
                    <a:pt x="8979" y="12946"/>
                  </a:lnTo>
                  <a:lnTo>
                    <a:pt x="8785" y="12775"/>
                  </a:lnTo>
                  <a:lnTo>
                    <a:pt x="8590" y="12581"/>
                  </a:lnTo>
                  <a:lnTo>
                    <a:pt x="8420" y="12386"/>
                  </a:lnTo>
                  <a:lnTo>
                    <a:pt x="8249" y="12167"/>
                  </a:lnTo>
                  <a:lnTo>
                    <a:pt x="8103" y="11948"/>
                  </a:lnTo>
                  <a:lnTo>
                    <a:pt x="7957" y="11705"/>
                  </a:lnTo>
                  <a:lnTo>
                    <a:pt x="7836" y="11461"/>
                  </a:lnTo>
                  <a:lnTo>
                    <a:pt x="7738" y="11218"/>
                  </a:lnTo>
                  <a:lnTo>
                    <a:pt x="7665" y="10950"/>
                  </a:lnTo>
                  <a:lnTo>
                    <a:pt x="7592" y="10610"/>
                  </a:lnTo>
                  <a:lnTo>
                    <a:pt x="7568" y="10245"/>
                  </a:lnTo>
                  <a:lnTo>
                    <a:pt x="7568" y="9880"/>
                  </a:lnTo>
                  <a:lnTo>
                    <a:pt x="7617" y="9539"/>
                  </a:lnTo>
                  <a:lnTo>
                    <a:pt x="7714" y="9174"/>
                  </a:lnTo>
                  <a:lnTo>
                    <a:pt x="7811" y="8834"/>
                  </a:lnTo>
                  <a:lnTo>
                    <a:pt x="7957" y="8517"/>
                  </a:lnTo>
                  <a:lnTo>
                    <a:pt x="8152" y="8201"/>
                  </a:lnTo>
                  <a:lnTo>
                    <a:pt x="8274" y="8006"/>
                  </a:lnTo>
                  <a:lnTo>
                    <a:pt x="8444" y="7812"/>
                  </a:lnTo>
                  <a:lnTo>
                    <a:pt x="8590" y="7641"/>
                  </a:lnTo>
                  <a:lnTo>
                    <a:pt x="8785" y="7471"/>
                  </a:lnTo>
                  <a:lnTo>
                    <a:pt x="9150" y="7179"/>
                  </a:lnTo>
                  <a:lnTo>
                    <a:pt x="9539" y="6936"/>
                  </a:lnTo>
                  <a:lnTo>
                    <a:pt x="9588" y="6984"/>
                  </a:lnTo>
                  <a:lnTo>
                    <a:pt x="9661" y="7033"/>
                  </a:lnTo>
                  <a:lnTo>
                    <a:pt x="9758" y="7057"/>
                  </a:lnTo>
                  <a:lnTo>
                    <a:pt x="9855" y="7033"/>
                  </a:lnTo>
                  <a:lnTo>
                    <a:pt x="10074" y="6960"/>
                  </a:lnTo>
                  <a:lnTo>
                    <a:pt x="10318" y="6911"/>
                  </a:lnTo>
                  <a:lnTo>
                    <a:pt x="10561" y="6863"/>
                  </a:lnTo>
                  <a:lnTo>
                    <a:pt x="10804" y="6863"/>
                  </a:lnTo>
                  <a:lnTo>
                    <a:pt x="11048" y="6838"/>
                  </a:lnTo>
                  <a:close/>
                  <a:moveTo>
                    <a:pt x="2166" y="12410"/>
                  </a:moveTo>
                  <a:lnTo>
                    <a:pt x="2385" y="12435"/>
                  </a:lnTo>
                  <a:lnTo>
                    <a:pt x="2556" y="12483"/>
                  </a:lnTo>
                  <a:lnTo>
                    <a:pt x="2726" y="12605"/>
                  </a:lnTo>
                  <a:lnTo>
                    <a:pt x="2872" y="12727"/>
                  </a:lnTo>
                  <a:lnTo>
                    <a:pt x="3018" y="12897"/>
                  </a:lnTo>
                  <a:lnTo>
                    <a:pt x="3140" y="13092"/>
                  </a:lnTo>
                  <a:lnTo>
                    <a:pt x="2312" y="13530"/>
                  </a:lnTo>
                  <a:lnTo>
                    <a:pt x="2166" y="13603"/>
                  </a:lnTo>
                  <a:lnTo>
                    <a:pt x="1947" y="13773"/>
                  </a:lnTo>
                  <a:lnTo>
                    <a:pt x="1826" y="13846"/>
                  </a:lnTo>
                  <a:lnTo>
                    <a:pt x="1753" y="13943"/>
                  </a:lnTo>
                  <a:lnTo>
                    <a:pt x="1728" y="14041"/>
                  </a:lnTo>
                  <a:lnTo>
                    <a:pt x="1753" y="14065"/>
                  </a:lnTo>
                  <a:lnTo>
                    <a:pt x="1777" y="14089"/>
                  </a:lnTo>
                  <a:lnTo>
                    <a:pt x="1899" y="14162"/>
                  </a:lnTo>
                  <a:lnTo>
                    <a:pt x="2045" y="14162"/>
                  </a:lnTo>
                  <a:lnTo>
                    <a:pt x="2191" y="14114"/>
                  </a:lnTo>
                  <a:lnTo>
                    <a:pt x="2337" y="14065"/>
                  </a:lnTo>
                  <a:lnTo>
                    <a:pt x="2629" y="13919"/>
                  </a:lnTo>
                  <a:lnTo>
                    <a:pt x="2872" y="13773"/>
                  </a:lnTo>
                  <a:lnTo>
                    <a:pt x="3334" y="13530"/>
                  </a:lnTo>
                  <a:lnTo>
                    <a:pt x="3407" y="13895"/>
                  </a:lnTo>
                  <a:lnTo>
                    <a:pt x="3432" y="14235"/>
                  </a:lnTo>
                  <a:lnTo>
                    <a:pt x="3407" y="14381"/>
                  </a:lnTo>
                  <a:lnTo>
                    <a:pt x="3383" y="14552"/>
                  </a:lnTo>
                  <a:lnTo>
                    <a:pt x="3334" y="14698"/>
                  </a:lnTo>
                  <a:lnTo>
                    <a:pt x="3261" y="14819"/>
                  </a:lnTo>
                  <a:lnTo>
                    <a:pt x="3188" y="14941"/>
                  </a:lnTo>
                  <a:lnTo>
                    <a:pt x="3067" y="15063"/>
                  </a:lnTo>
                  <a:lnTo>
                    <a:pt x="2969" y="15160"/>
                  </a:lnTo>
                  <a:lnTo>
                    <a:pt x="2848" y="15233"/>
                  </a:lnTo>
                  <a:lnTo>
                    <a:pt x="2702" y="15330"/>
                  </a:lnTo>
                  <a:lnTo>
                    <a:pt x="2580" y="15379"/>
                  </a:lnTo>
                  <a:lnTo>
                    <a:pt x="2288" y="15476"/>
                  </a:lnTo>
                  <a:lnTo>
                    <a:pt x="2118" y="15476"/>
                  </a:lnTo>
                  <a:lnTo>
                    <a:pt x="1972" y="15501"/>
                  </a:lnTo>
                  <a:lnTo>
                    <a:pt x="1826" y="15476"/>
                  </a:lnTo>
                  <a:lnTo>
                    <a:pt x="1655" y="15452"/>
                  </a:lnTo>
                  <a:lnTo>
                    <a:pt x="1509" y="15403"/>
                  </a:lnTo>
                  <a:lnTo>
                    <a:pt x="1363" y="15355"/>
                  </a:lnTo>
                  <a:lnTo>
                    <a:pt x="1242" y="15282"/>
                  </a:lnTo>
                  <a:lnTo>
                    <a:pt x="1120" y="15184"/>
                  </a:lnTo>
                  <a:lnTo>
                    <a:pt x="1023" y="15087"/>
                  </a:lnTo>
                  <a:lnTo>
                    <a:pt x="925" y="14965"/>
                  </a:lnTo>
                  <a:lnTo>
                    <a:pt x="779" y="14722"/>
                  </a:lnTo>
                  <a:lnTo>
                    <a:pt x="658" y="14430"/>
                  </a:lnTo>
                  <a:lnTo>
                    <a:pt x="609" y="14138"/>
                  </a:lnTo>
                  <a:lnTo>
                    <a:pt x="609" y="13822"/>
                  </a:lnTo>
                  <a:lnTo>
                    <a:pt x="658" y="13530"/>
                  </a:lnTo>
                  <a:lnTo>
                    <a:pt x="706" y="13384"/>
                  </a:lnTo>
                  <a:lnTo>
                    <a:pt x="779" y="13238"/>
                  </a:lnTo>
                  <a:lnTo>
                    <a:pt x="852" y="13092"/>
                  </a:lnTo>
                  <a:lnTo>
                    <a:pt x="950" y="12970"/>
                  </a:lnTo>
                  <a:lnTo>
                    <a:pt x="1193" y="12727"/>
                  </a:lnTo>
                  <a:lnTo>
                    <a:pt x="1436" y="12532"/>
                  </a:lnTo>
                  <a:lnTo>
                    <a:pt x="1509" y="12581"/>
                  </a:lnTo>
                  <a:lnTo>
                    <a:pt x="1582" y="12605"/>
                  </a:lnTo>
                  <a:lnTo>
                    <a:pt x="1655" y="12605"/>
                  </a:lnTo>
                  <a:lnTo>
                    <a:pt x="1728" y="12581"/>
                  </a:lnTo>
                  <a:lnTo>
                    <a:pt x="1972" y="12459"/>
                  </a:lnTo>
                  <a:lnTo>
                    <a:pt x="2166" y="12410"/>
                  </a:lnTo>
                  <a:close/>
                  <a:moveTo>
                    <a:pt x="10950" y="17496"/>
                  </a:moveTo>
                  <a:lnTo>
                    <a:pt x="11194" y="17569"/>
                  </a:lnTo>
                  <a:lnTo>
                    <a:pt x="11413" y="17666"/>
                  </a:lnTo>
                  <a:lnTo>
                    <a:pt x="11632" y="17812"/>
                  </a:lnTo>
                  <a:lnTo>
                    <a:pt x="11802" y="17958"/>
                  </a:lnTo>
                  <a:lnTo>
                    <a:pt x="11948" y="18153"/>
                  </a:lnTo>
                  <a:lnTo>
                    <a:pt x="12094" y="18372"/>
                  </a:lnTo>
                  <a:lnTo>
                    <a:pt x="12167" y="18615"/>
                  </a:lnTo>
                  <a:lnTo>
                    <a:pt x="12240" y="18883"/>
                  </a:lnTo>
                  <a:lnTo>
                    <a:pt x="12240" y="19077"/>
                  </a:lnTo>
                  <a:lnTo>
                    <a:pt x="12240" y="19248"/>
                  </a:lnTo>
                  <a:lnTo>
                    <a:pt x="12216" y="19418"/>
                  </a:lnTo>
                  <a:lnTo>
                    <a:pt x="12167" y="19588"/>
                  </a:lnTo>
                  <a:lnTo>
                    <a:pt x="12094" y="19734"/>
                  </a:lnTo>
                  <a:lnTo>
                    <a:pt x="12021" y="19880"/>
                  </a:lnTo>
                  <a:lnTo>
                    <a:pt x="11924" y="20002"/>
                  </a:lnTo>
                  <a:lnTo>
                    <a:pt x="11826" y="20124"/>
                  </a:lnTo>
                  <a:lnTo>
                    <a:pt x="11705" y="20245"/>
                  </a:lnTo>
                  <a:lnTo>
                    <a:pt x="11559" y="20343"/>
                  </a:lnTo>
                  <a:lnTo>
                    <a:pt x="11413" y="20416"/>
                  </a:lnTo>
                  <a:lnTo>
                    <a:pt x="11267" y="20489"/>
                  </a:lnTo>
                  <a:lnTo>
                    <a:pt x="11121" y="20562"/>
                  </a:lnTo>
                  <a:lnTo>
                    <a:pt x="10950" y="20610"/>
                  </a:lnTo>
                  <a:lnTo>
                    <a:pt x="10780" y="20635"/>
                  </a:lnTo>
                  <a:lnTo>
                    <a:pt x="10610" y="20659"/>
                  </a:lnTo>
                  <a:lnTo>
                    <a:pt x="10439" y="20635"/>
                  </a:lnTo>
                  <a:lnTo>
                    <a:pt x="10293" y="20610"/>
                  </a:lnTo>
                  <a:lnTo>
                    <a:pt x="10147" y="20586"/>
                  </a:lnTo>
                  <a:lnTo>
                    <a:pt x="10001" y="20513"/>
                  </a:lnTo>
                  <a:lnTo>
                    <a:pt x="9855" y="20464"/>
                  </a:lnTo>
                  <a:lnTo>
                    <a:pt x="9734" y="20367"/>
                  </a:lnTo>
                  <a:lnTo>
                    <a:pt x="9612" y="20270"/>
                  </a:lnTo>
                  <a:lnTo>
                    <a:pt x="9515" y="20148"/>
                  </a:lnTo>
                  <a:lnTo>
                    <a:pt x="9320" y="19905"/>
                  </a:lnTo>
                  <a:lnTo>
                    <a:pt x="9198" y="19637"/>
                  </a:lnTo>
                  <a:lnTo>
                    <a:pt x="9101" y="19345"/>
                  </a:lnTo>
                  <a:lnTo>
                    <a:pt x="9101" y="19175"/>
                  </a:lnTo>
                  <a:lnTo>
                    <a:pt x="9077" y="19029"/>
                  </a:lnTo>
                  <a:lnTo>
                    <a:pt x="9101" y="18883"/>
                  </a:lnTo>
                  <a:lnTo>
                    <a:pt x="9125" y="18712"/>
                  </a:lnTo>
                  <a:lnTo>
                    <a:pt x="9174" y="18566"/>
                  </a:lnTo>
                  <a:lnTo>
                    <a:pt x="9247" y="18420"/>
                  </a:lnTo>
                  <a:lnTo>
                    <a:pt x="9417" y="18177"/>
                  </a:lnTo>
                  <a:lnTo>
                    <a:pt x="9612" y="17934"/>
                  </a:lnTo>
                  <a:lnTo>
                    <a:pt x="9782" y="17812"/>
                  </a:lnTo>
                  <a:lnTo>
                    <a:pt x="9953" y="17690"/>
                  </a:lnTo>
                  <a:lnTo>
                    <a:pt x="10147" y="17617"/>
                  </a:lnTo>
                  <a:lnTo>
                    <a:pt x="10342" y="17544"/>
                  </a:lnTo>
                  <a:lnTo>
                    <a:pt x="10342" y="17544"/>
                  </a:lnTo>
                  <a:lnTo>
                    <a:pt x="10318" y="18323"/>
                  </a:lnTo>
                  <a:lnTo>
                    <a:pt x="10342" y="18688"/>
                  </a:lnTo>
                  <a:lnTo>
                    <a:pt x="10342" y="18883"/>
                  </a:lnTo>
                  <a:lnTo>
                    <a:pt x="10391" y="19053"/>
                  </a:lnTo>
                  <a:lnTo>
                    <a:pt x="10439" y="19150"/>
                  </a:lnTo>
                  <a:lnTo>
                    <a:pt x="10488" y="19199"/>
                  </a:lnTo>
                  <a:lnTo>
                    <a:pt x="10561" y="19223"/>
                  </a:lnTo>
                  <a:lnTo>
                    <a:pt x="10707" y="19223"/>
                  </a:lnTo>
                  <a:lnTo>
                    <a:pt x="10756" y="19199"/>
                  </a:lnTo>
                  <a:lnTo>
                    <a:pt x="10829" y="19150"/>
                  </a:lnTo>
                  <a:lnTo>
                    <a:pt x="10853" y="19053"/>
                  </a:lnTo>
                  <a:lnTo>
                    <a:pt x="10926" y="18688"/>
                  </a:lnTo>
                  <a:lnTo>
                    <a:pt x="10950" y="18299"/>
                  </a:lnTo>
                  <a:lnTo>
                    <a:pt x="10950" y="17885"/>
                  </a:lnTo>
                  <a:lnTo>
                    <a:pt x="10950" y="17496"/>
                  </a:lnTo>
                  <a:close/>
                  <a:moveTo>
                    <a:pt x="17861" y="1"/>
                  </a:moveTo>
                  <a:lnTo>
                    <a:pt x="17715" y="25"/>
                  </a:lnTo>
                  <a:lnTo>
                    <a:pt x="17447" y="98"/>
                  </a:lnTo>
                  <a:lnTo>
                    <a:pt x="17204" y="171"/>
                  </a:lnTo>
                  <a:lnTo>
                    <a:pt x="17009" y="293"/>
                  </a:lnTo>
                  <a:lnTo>
                    <a:pt x="16839" y="415"/>
                  </a:lnTo>
                  <a:lnTo>
                    <a:pt x="16668" y="585"/>
                  </a:lnTo>
                  <a:lnTo>
                    <a:pt x="16522" y="755"/>
                  </a:lnTo>
                  <a:lnTo>
                    <a:pt x="16401" y="950"/>
                  </a:lnTo>
                  <a:lnTo>
                    <a:pt x="16303" y="1145"/>
                  </a:lnTo>
                  <a:lnTo>
                    <a:pt x="16230" y="1363"/>
                  </a:lnTo>
                  <a:lnTo>
                    <a:pt x="16157" y="1558"/>
                  </a:lnTo>
                  <a:lnTo>
                    <a:pt x="16109" y="1801"/>
                  </a:lnTo>
                  <a:lnTo>
                    <a:pt x="16084" y="2020"/>
                  </a:lnTo>
                  <a:lnTo>
                    <a:pt x="16084" y="2239"/>
                  </a:lnTo>
                  <a:lnTo>
                    <a:pt x="16109" y="2483"/>
                  </a:lnTo>
                  <a:lnTo>
                    <a:pt x="16157" y="2702"/>
                  </a:lnTo>
                  <a:lnTo>
                    <a:pt x="16206" y="2921"/>
                  </a:lnTo>
                  <a:lnTo>
                    <a:pt x="16352" y="3334"/>
                  </a:lnTo>
                  <a:lnTo>
                    <a:pt x="16449" y="3578"/>
                  </a:lnTo>
                  <a:lnTo>
                    <a:pt x="16571" y="3821"/>
                  </a:lnTo>
                  <a:lnTo>
                    <a:pt x="16206" y="4259"/>
                  </a:lnTo>
                  <a:lnTo>
                    <a:pt x="15792" y="4697"/>
                  </a:lnTo>
                  <a:lnTo>
                    <a:pt x="15062" y="5378"/>
                  </a:lnTo>
                  <a:lnTo>
                    <a:pt x="14308" y="6060"/>
                  </a:lnTo>
                  <a:lnTo>
                    <a:pt x="13773" y="6522"/>
                  </a:lnTo>
                  <a:lnTo>
                    <a:pt x="13651" y="6644"/>
                  </a:lnTo>
                  <a:lnTo>
                    <a:pt x="13530" y="6765"/>
                  </a:lnTo>
                  <a:lnTo>
                    <a:pt x="13432" y="6911"/>
                  </a:lnTo>
                  <a:lnTo>
                    <a:pt x="13384" y="7057"/>
                  </a:lnTo>
                  <a:lnTo>
                    <a:pt x="13043" y="6838"/>
                  </a:lnTo>
                  <a:lnTo>
                    <a:pt x="12678" y="6644"/>
                  </a:lnTo>
                  <a:lnTo>
                    <a:pt x="12289" y="6498"/>
                  </a:lnTo>
                  <a:lnTo>
                    <a:pt x="11899" y="6400"/>
                  </a:lnTo>
                  <a:lnTo>
                    <a:pt x="11510" y="6303"/>
                  </a:lnTo>
                  <a:lnTo>
                    <a:pt x="11096" y="6279"/>
                  </a:lnTo>
                  <a:lnTo>
                    <a:pt x="10683" y="6279"/>
                  </a:lnTo>
                  <a:lnTo>
                    <a:pt x="10269" y="6327"/>
                  </a:lnTo>
                  <a:lnTo>
                    <a:pt x="10245" y="6303"/>
                  </a:lnTo>
                  <a:lnTo>
                    <a:pt x="9977" y="6303"/>
                  </a:lnTo>
                  <a:lnTo>
                    <a:pt x="9758" y="6352"/>
                  </a:lnTo>
                  <a:lnTo>
                    <a:pt x="9563" y="6400"/>
                  </a:lnTo>
                  <a:lnTo>
                    <a:pt x="9369" y="6473"/>
                  </a:lnTo>
                  <a:lnTo>
                    <a:pt x="9174" y="6546"/>
                  </a:lnTo>
                  <a:lnTo>
                    <a:pt x="8979" y="6668"/>
                  </a:lnTo>
                  <a:lnTo>
                    <a:pt x="8639" y="6911"/>
                  </a:lnTo>
                  <a:lnTo>
                    <a:pt x="8468" y="6668"/>
                  </a:lnTo>
                  <a:lnTo>
                    <a:pt x="8274" y="6425"/>
                  </a:lnTo>
                  <a:lnTo>
                    <a:pt x="7884" y="5987"/>
                  </a:lnTo>
                  <a:lnTo>
                    <a:pt x="6838" y="4770"/>
                  </a:lnTo>
                  <a:lnTo>
                    <a:pt x="6984" y="4648"/>
                  </a:lnTo>
                  <a:lnTo>
                    <a:pt x="7106" y="4502"/>
                  </a:lnTo>
                  <a:lnTo>
                    <a:pt x="7252" y="4308"/>
                  </a:lnTo>
                  <a:lnTo>
                    <a:pt x="7349" y="4113"/>
                  </a:lnTo>
                  <a:lnTo>
                    <a:pt x="7398" y="3894"/>
                  </a:lnTo>
                  <a:lnTo>
                    <a:pt x="7446" y="3675"/>
                  </a:lnTo>
                  <a:lnTo>
                    <a:pt x="7446" y="3456"/>
                  </a:lnTo>
                  <a:lnTo>
                    <a:pt x="7446" y="3213"/>
                  </a:lnTo>
                  <a:lnTo>
                    <a:pt x="7422" y="2994"/>
                  </a:lnTo>
                  <a:lnTo>
                    <a:pt x="7373" y="2775"/>
                  </a:lnTo>
                  <a:lnTo>
                    <a:pt x="7252" y="2312"/>
                  </a:lnTo>
                  <a:lnTo>
                    <a:pt x="7154" y="2093"/>
                  </a:lnTo>
                  <a:lnTo>
                    <a:pt x="7057" y="1899"/>
                  </a:lnTo>
                  <a:lnTo>
                    <a:pt x="6936" y="1704"/>
                  </a:lnTo>
                  <a:lnTo>
                    <a:pt x="6814" y="1509"/>
                  </a:lnTo>
                  <a:lnTo>
                    <a:pt x="6644" y="1339"/>
                  </a:lnTo>
                  <a:lnTo>
                    <a:pt x="6473" y="1193"/>
                  </a:lnTo>
                  <a:lnTo>
                    <a:pt x="6254" y="1072"/>
                  </a:lnTo>
                  <a:lnTo>
                    <a:pt x="6035" y="1023"/>
                  </a:lnTo>
                  <a:lnTo>
                    <a:pt x="5792" y="999"/>
                  </a:lnTo>
                  <a:lnTo>
                    <a:pt x="5573" y="1047"/>
                  </a:lnTo>
                  <a:lnTo>
                    <a:pt x="5354" y="999"/>
                  </a:lnTo>
                  <a:lnTo>
                    <a:pt x="5135" y="999"/>
                  </a:lnTo>
                  <a:lnTo>
                    <a:pt x="4940" y="1047"/>
                  </a:lnTo>
                  <a:lnTo>
                    <a:pt x="4770" y="1096"/>
                  </a:lnTo>
                  <a:lnTo>
                    <a:pt x="4575" y="1193"/>
                  </a:lnTo>
                  <a:lnTo>
                    <a:pt x="4429" y="1290"/>
                  </a:lnTo>
                  <a:lnTo>
                    <a:pt x="4259" y="1436"/>
                  </a:lnTo>
                  <a:lnTo>
                    <a:pt x="4113" y="1582"/>
                  </a:lnTo>
                  <a:lnTo>
                    <a:pt x="3991" y="1753"/>
                  </a:lnTo>
                  <a:lnTo>
                    <a:pt x="3870" y="1923"/>
                  </a:lnTo>
                  <a:lnTo>
                    <a:pt x="3772" y="2118"/>
                  </a:lnTo>
                  <a:lnTo>
                    <a:pt x="3675" y="2288"/>
                  </a:lnTo>
                  <a:lnTo>
                    <a:pt x="3602" y="2507"/>
                  </a:lnTo>
                  <a:lnTo>
                    <a:pt x="3529" y="2702"/>
                  </a:lnTo>
                  <a:lnTo>
                    <a:pt x="3505" y="2896"/>
                  </a:lnTo>
                  <a:lnTo>
                    <a:pt x="3480" y="3091"/>
                  </a:lnTo>
                  <a:lnTo>
                    <a:pt x="3456" y="3334"/>
                  </a:lnTo>
                  <a:lnTo>
                    <a:pt x="3480" y="3578"/>
                  </a:lnTo>
                  <a:lnTo>
                    <a:pt x="3529" y="3821"/>
                  </a:lnTo>
                  <a:lnTo>
                    <a:pt x="3578" y="4016"/>
                  </a:lnTo>
                  <a:lnTo>
                    <a:pt x="3675" y="4235"/>
                  </a:lnTo>
                  <a:lnTo>
                    <a:pt x="3772" y="4405"/>
                  </a:lnTo>
                  <a:lnTo>
                    <a:pt x="3894" y="4575"/>
                  </a:lnTo>
                  <a:lnTo>
                    <a:pt x="4040" y="4721"/>
                  </a:lnTo>
                  <a:lnTo>
                    <a:pt x="4210" y="4867"/>
                  </a:lnTo>
                  <a:lnTo>
                    <a:pt x="4381" y="4965"/>
                  </a:lnTo>
                  <a:lnTo>
                    <a:pt x="4575" y="5062"/>
                  </a:lnTo>
                  <a:lnTo>
                    <a:pt x="4770" y="5135"/>
                  </a:lnTo>
                  <a:lnTo>
                    <a:pt x="4989" y="5208"/>
                  </a:lnTo>
                  <a:lnTo>
                    <a:pt x="5232" y="5232"/>
                  </a:lnTo>
                  <a:lnTo>
                    <a:pt x="5719" y="5232"/>
                  </a:lnTo>
                  <a:lnTo>
                    <a:pt x="5889" y="5184"/>
                  </a:lnTo>
                  <a:lnTo>
                    <a:pt x="6084" y="5159"/>
                  </a:lnTo>
                  <a:lnTo>
                    <a:pt x="6400" y="5038"/>
                  </a:lnTo>
                  <a:lnTo>
                    <a:pt x="6838" y="5573"/>
                  </a:lnTo>
                  <a:lnTo>
                    <a:pt x="7276" y="6084"/>
                  </a:lnTo>
                  <a:lnTo>
                    <a:pt x="7738" y="6692"/>
                  </a:lnTo>
                  <a:lnTo>
                    <a:pt x="7982" y="6984"/>
                  </a:lnTo>
                  <a:lnTo>
                    <a:pt x="8103" y="7106"/>
                  </a:lnTo>
                  <a:lnTo>
                    <a:pt x="8249" y="7228"/>
                  </a:lnTo>
                  <a:lnTo>
                    <a:pt x="7982" y="7520"/>
                  </a:lnTo>
                  <a:lnTo>
                    <a:pt x="7738" y="7812"/>
                  </a:lnTo>
                  <a:lnTo>
                    <a:pt x="7519" y="8152"/>
                  </a:lnTo>
                  <a:lnTo>
                    <a:pt x="7325" y="8517"/>
                  </a:lnTo>
                  <a:lnTo>
                    <a:pt x="7179" y="8907"/>
                  </a:lnTo>
                  <a:lnTo>
                    <a:pt x="7081" y="9320"/>
                  </a:lnTo>
                  <a:lnTo>
                    <a:pt x="7009" y="9734"/>
                  </a:lnTo>
                  <a:lnTo>
                    <a:pt x="7009" y="10147"/>
                  </a:lnTo>
                  <a:lnTo>
                    <a:pt x="7009" y="10561"/>
                  </a:lnTo>
                  <a:lnTo>
                    <a:pt x="7081" y="10975"/>
                  </a:lnTo>
                  <a:lnTo>
                    <a:pt x="7154" y="11340"/>
                  </a:lnTo>
                  <a:lnTo>
                    <a:pt x="6984" y="11364"/>
                  </a:lnTo>
                  <a:lnTo>
                    <a:pt x="6814" y="11413"/>
                  </a:lnTo>
                  <a:lnTo>
                    <a:pt x="6449" y="11559"/>
                  </a:lnTo>
                  <a:lnTo>
                    <a:pt x="5792" y="11851"/>
                  </a:lnTo>
                  <a:lnTo>
                    <a:pt x="4916" y="12216"/>
                  </a:lnTo>
                  <a:lnTo>
                    <a:pt x="4064" y="12605"/>
                  </a:lnTo>
                  <a:lnTo>
                    <a:pt x="3602" y="12848"/>
                  </a:lnTo>
                  <a:lnTo>
                    <a:pt x="3432" y="12629"/>
                  </a:lnTo>
                  <a:lnTo>
                    <a:pt x="3261" y="12435"/>
                  </a:lnTo>
                  <a:lnTo>
                    <a:pt x="3091" y="12264"/>
                  </a:lnTo>
                  <a:lnTo>
                    <a:pt x="2872" y="12118"/>
                  </a:lnTo>
                  <a:lnTo>
                    <a:pt x="2653" y="12021"/>
                  </a:lnTo>
                  <a:lnTo>
                    <a:pt x="2434" y="11948"/>
                  </a:lnTo>
                  <a:lnTo>
                    <a:pt x="2191" y="11924"/>
                  </a:lnTo>
                  <a:lnTo>
                    <a:pt x="1923" y="11948"/>
                  </a:lnTo>
                  <a:lnTo>
                    <a:pt x="1777" y="11924"/>
                  </a:lnTo>
                  <a:lnTo>
                    <a:pt x="1631" y="11948"/>
                  </a:lnTo>
                  <a:lnTo>
                    <a:pt x="1461" y="11972"/>
                  </a:lnTo>
                  <a:lnTo>
                    <a:pt x="1315" y="12045"/>
                  </a:lnTo>
                  <a:lnTo>
                    <a:pt x="1023" y="12191"/>
                  </a:lnTo>
                  <a:lnTo>
                    <a:pt x="804" y="12386"/>
                  </a:lnTo>
                  <a:lnTo>
                    <a:pt x="633" y="12532"/>
                  </a:lnTo>
                  <a:lnTo>
                    <a:pt x="487" y="12678"/>
                  </a:lnTo>
                  <a:lnTo>
                    <a:pt x="366" y="12848"/>
                  </a:lnTo>
                  <a:lnTo>
                    <a:pt x="268" y="13043"/>
                  </a:lnTo>
                  <a:lnTo>
                    <a:pt x="171" y="13238"/>
                  </a:lnTo>
                  <a:lnTo>
                    <a:pt x="98" y="13432"/>
                  </a:lnTo>
                  <a:lnTo>
                    <a:pt x="49" y="13651"/>
                  </a:lnTo>
                  <a:lnTo>
                    <a:pt x="25" y="13846"/>
                  </a:lnTo>
                  <a:lnTo>
                    <a:pt x="1" y="14089"/>
                  </a:lnTo>
                  <a:lnTo>
                    <a:pt x="25" y="14308"/>
                  </a:lnTo>
                  <a:lnTo>
                    <a:pt x="74" y="14503"/>
                  </a:lnTo>
                  <a:lnTo>
                    <a:pt x="122" y="14722"/>
                  </a:lnTo>
                  <a:lnTo>
                    <a:pt x="195" y="14917"/>
                  </a:lnTo>
                  <a:lnTo>
                    <a:pt x="317" y="15087"/>
                  </a:lnTo>
                  <a:lnTo>
                    <a:pt x="439" y="15257"/>
                  </a:lnTo>
                  <a:lnTo>
                    <a:pt x="560" y="15428"/>
                  </a:lnTo>
                  <a:lnTo>
                    <a:pt x="706" y="15574"/>
                  </a:lnTo>
                  <a:lnTo>
                    <a:pt x="877" y="15695"/>
                  </a:lnTo>
                  <a:lnTo>
                    <a:pt x="1071" y="15817"/>
                  </a:lnTo>
                  <a:lnTo>
                    <a:pt x="1242" y="15914"/>
                  </a:lnTo>
                  <a:lnTo>
                    <a:pt x="1436" y="15987"/>
                  </a:lnTo>
                  <a:lnTo>
                    <a:pt x="1655" y="16036"/>
                  </a:lnTo>
                  <a:lnTo>
                    <a:pt x="1850" y="16085"/>
                  </a:lnTo>
                  <a:lnTo>
                    <a:pt x="2312" y="16085"/>
                  </a:lnTo>
                  <a:lnTo>
                    <a:pt x="2531" y="16036"/>
                  </a:lnTo>
                  <a:lnTo>
                    <a:pt x="2726" y="15963"/>
                  </a:lnTo>
                  <a:lnTo>
                    <a:pt x="2921" y="15890"/>
                  </a:lnTo>
                  <a:lnTo>
                    <a:pt x="3091" y="15793"/>
                  </a:lnTo>
                  <a:lnTo>
                    <a:pt x="3237" y="15671"/>
                  </a:lnTo>
                  <a:lnTo>
                    <a:pt x="3383" y="15525"/>
                  </a:lnTo>
                  <a:lnTo>
                    <a:pt x="3529" y="15355"/>
                  </a:lnTo>
                  <a:lnTo>
                    <a:pt x="3626" y="15184"/>
                  </a:lnTo>
                  <a:lnTo>
                    <a:pt x="3724" y="15014"/>
                  </a:lnTo>
                  <a:lnTo>
                    <a:pt x="3797" y="14819"/>
                  </a:lnTo>
                  <a:lnTo>
                    <a:pt x="3870" y="14625"/>
                  </a:lnTo>
                  <a:lnTo>
                    <a:pt x="3918" y="14406"/>
                  </a:lnTo>
                  <a:lnTo>
                    <a:pt x="3918" y="14211"/>
                  </a:lnTo>
                  <a:lnTo>
                    <a:pt x="3943" y="13992"/>
                  </a:lnTo>
                  <a:lnTo>
                    <a:pt x="3918" y="13773"/>
                  </a:lnTo>
                  <a:lnTo>
                    <a:pt x="3870" y="13530"/>
                  </a:lnTo>
                  <a:lnTo>
                    <a:pt x="3797" y="13311"/>
                  </a:lnTo>
                  <a:lnTo>
                    <a:pt x="4502" y="12970"/>
                  </a:lnTo>
                  <a:lnTo>
                    <a:pt x="5378" y="12581"/>
                  </a:lnTo>
                  <a:lnTo>
                    <a:pt x="6254" y="12216"/>
                  </a:lnTo>
                  <a:lnTo>
                    <a:pt x="6522" y="12118"/>
                  </a:lnTo>
                  <a:lnTo>
                    <a:pt x="6790" y="12021"/>
                  </a:lnTo>
                  <a:lnTo>
                    <a:pt x="7081" y="11924"/>
                  </a:lnTo>
                  <a:lnTo>
                    <a:pt x="7203" y="11851"/>
                  </a:lnTo>
                  <a:lnTo>
                    <a:pt x="7325" y="11778"/>
                  </a:lnTo>
                  <a:lnTo>
                    <a:pt x="7422" y="12021"/>
                  </a:lnTo>
                  <a:lnTo>
                    <a:pt x="7544" y="12240"/>
                  </a:lnTo>
                  <a:lnTo>
                    <a:pt x="7690" y="12459"/>
                  </a:lnTo>
                  <a:lnTo>
                    <a:pt x="7836" y="12678"/>
                  </a:lnTo>
                  <a:lnTo>
                    <a:pt x="8006" y="12873"/>
                  </a:lnTo>
                  <a:lnTo>
                    <a:pt x="8176" y="13043"/>
                  </a:lnTo>
                  <a:lnTo>
                    <a:pt x="8371" y="13213"/>
                  </a:lnTo>
                  <a:lnTo>
                    <a:pt x="8566" y="13384"/>
                  </a:lnTo>
                  <a:lnTo>
                    <a:pt x="8785" y="13530"/>
                  </a:lnTo>
                  <a:lnTo>
                    <a:pt x="9004" y="13651"/>
                  </a:lnTo>
                  <a:lnTo>
                    <a:pt x="9223" y="13773"/>
                  </a:lnTo>
                  <a:lnTo>
                    <a:pt x="9466" y="13870"/>
                  </a:lnTo>
                  <a:lnTo>
                    <a:pt x="9685" y="13968"/>
                  </a:lnTo>
                  <a:lnTo>
                    <a:pt x="9928" y="14041"/>
                  </a:lnTo>
                  <a:lnTo>
                    <a:pt x="10196" y="14114"/>
                  </a:lnTo>
                  <a:lnTo>
                    <a:pt x="10439" y="14162"/>
                  </a:lnTo>
                  <a:lnTo>
                    <a:pt x="10391" y="14308"/>
                  </a:lnTo>
                  <a:lnTo>
                    <a:pt x="10366" y="14454"/>
                  </a:lnTo>
                  <a:lnTo>
                    <a:pt x="10342" y="14844"/>
                  </a:lnTo>
                  <a:lnTo>
                    <a:pt x="10342" y="15209"/>
                  </a:lnTo>
                  <a:lnTo>
                    <a:pt x="10342" y="15963"/>
                  </a:lnTo>
                  <a:lnTo>
                    <a:pt x="10342" y="16936"/>
                  </a:lnTo>
                  <a:lnTo>
                    <a:pt x="10220" y="16961"/>
                  </a:lnTo>
                  <a:lnTo>
                    <a:pt x="10147" y="16985"/>
                  </a:lnTo>
                  <a:lnTo>
                    <a:pt x="10099" y="17034"/>
                  </a:lnTo>
                  <a:lnTo>
                    <a:pt x="10074" y="17082"/>
                  </a:lnTo>
                  <a:lnTo>
                    <a:pt x="10050" y="17155"/>
                  </a:lnTo>
                  <a:lnTo>
                    <a:pt x="9758" y="17253"/>
                  </a:lnTo>
                  <a:lnTo>
                    <a:pt x="9490" y="17399"/>
                  </a:lnTo>
                  <a:lnTo>
                    <a:pt x="9247" y="17569"/>
                  </a:lnTo>
                  <a:lnTo>
                    <a:pt x="9028" y="17763"/>
                  </a:lnTo>
                  <a:lnTo>
                    <a:pt x="8833" y="18007"/>
                  </a:lnTo>
                  <a:lnTo>
                    <a:pt x="8687" y="18299"/>
                  </a:lnTo>
                  <a:lnTo>
                    <a:pt x="8590" y="18591"/>
                  </a:lnTo>
                  <a:lnTo>
                    <a:pt x="8517" y="18907"/>
                  </a:lnTo>
                  <a:lnTo>
                    <a:pt x="8517" y="19126"/>
                  </a:lnTo>
                  <a:lnTo>
                    <a:pt x="8517" y="19345"/>
                  </a:lnTo>
                  <a:lnTo>
                    <a:pt x="8566" y="19564"/>
                  </a:lnTo>
                  <a:lnTo>
                    <a:pt x="8614" y="19783"/>
                  </a:lnTo>
                  <a:lnTo>
                    <a:pt x="8712" y="19978"/>
                  </a:lnTo>
                  <a:lnTo>
                    <a:pt x="8809" y="20172"/>
                  </a:lnTo>
                  <a:lnTo>
                    <a:pt x="8931" y="20343"/>
                  </a:lnTo>
                  <a:lnTo>
                    <a:pt x="9052" y="20513"/>
                  </a:lnTo>
                  <a:lnTo>
                    <a:pt x="9198" y="20659"/>
                  </a:lnTo>
                  <a:lnTo>
                    <a:pt x="9369" y="20805"/>
                  </a:lnTo>
                  <a:lnTo>
                    <a:pt x="9563" y="20927"/>
                  </a:lnTo>
                  <a:lnTo>
                    <a:pt x="9758" y="21024"/>
                  </a:lnTo>
                  <a:lnTo>
                    <a:pt x="9953" y="21121"/>
                  </a:lnTo>
                  <a:lnTo>
                    <a:pt x="10147" y="21170"/>
                  </a:lnTo>
                  <a:lnTo>
                    <a:pt x="10366" y="21219"/>
                  </a:lnTo>
                  <a:lnTo>
                    <a:pt x="10610" y="21243"/>
                  </a:lnTo>
                  <a:lnTo>
                    <a:pt x="10853" y="21243"/>
                  </a:lnTo>
                  <a:lnTo>
                    <a:pt x="11072" y="21194"/>
                  </a:lnTo>
                  <a:lnTo>
                    <a:pt x="11291" y="21146"/>
                  </a:lnTo>
                  <a:lnTo>
                    <a:pt x="11486" y="21073"/>
                  </a:lnTo>
                  <a:lnTo>
                    <a:pt x="11680" y="20975"/>
                  </a:lnTo>
                  <a:lnTo>
                    <a:pt x="11875" y="20854"/>
                  </a:lnTo>
                  <a:lnTo>
                    <a:pt x="12045" y="20708"/>
                  </a:lnTo>
                  <a:lnTo>
                    <a:pt x="12191" y="20537"/>
                  </a:lnTo>
                  <a:lnTo>
                    <a:pt x="12313" y="20367"/>
                  </a:lnTo>
                  <a:lnTo>
                    <a:pt x="12435" y="20172"/>
                  </a:lnTo>
                  <a:lnTo>
                    <a:pt x="12532" y="19978"/>
                  </a:lnTo>
                  <a:lnTo>
                    <a:pt x="12629" y="19783"/>
                  </a:lnTo>
                  <a:lnTo>
                    <a:pt x="12678" y="19564"/>
                  </a:lnTo>
                  <a:lnTo>
                    <a:pt x="12727" y="19345"/>
                  </a:lnTo>
                  <a:lnTo>
                    <a:pt x="12751" y="19126"/>
                  </a:lnTo>
                  <a:lnTo>
                    <a:pt x="12751" y="18883"/>
                  </a:lnTo>
                  <a:lnTo>
                    <a:pt x="12727" y="18712"/>
                  </a:lnTo>
                  <a:lnTo>
                    <a:pt x="12678" y="18518"/>
                  </a:lnTo>
                  <a:lnTo>
                    <a:pt x="12629" y="18347"/>
                  </a:lnTo>
                  <a:lnTo>
                    <a:pt x="12581" y="18177"/>
                  </a:lnTo>
                  <a:lnTo>
                    <a:pt x="12483" y="18031"/>
                  </a:lnTo>
                  <a:lnTo>
                    <a:pt x="12386" y="17885"/>
                  </a:lnTo>
                  <a:lnTo>
                    <a:pt x="12289" y="17739"/>
                  </a:lnTo>
                  <a:lnTo>
                    <a:pt x="12167" y="17617"/>
                  </a:lnTo>
                  <a:lnTo>
                    <a:pt x="11899" y="17374"/>
                  </a:lnTo>
                  <a:lnTo>
                    <a:pt x="11607" y="17180"/>
                  </a:lnTo>
                  <a:lnTo>
                    <a:pt x="11267" y="17058"/>
                  </a:lnTo>
                  <a:lnTo>
                    <a:pt x="10926" y="16961"/>
                  </a:lnTo>
                  <a:lnTo>
                    <a:pt x="10926" y="16717"/>
                  </a:lnTo>
                  <a:lnTo>
                    <a:pt x="10926" y="15598"/>
                  </a:lnTo>
                  <a:lnTo>
                    <a:pt x="10926" y="15014"/>
                  </a:lnTo>
                  <a:lnTo>
                    <a:pt x="10902" y="14649"/>
                  </a:lnTo>
                  <a:lnTo>
                    <a:pt x="10926" y="14454"/>
                  </a:lnTo>
                  <a:lnTo>
                    <a:pt x="10926" y="14381"/>
                  </a:lnTo>
                  <a:lnTo>
                    <a:pt x="10975" y="14308"/>
                  </a:lnTo>
                  <a:lnTo>
                    <a:pt x="10999" y="14211"/>
                  </a:lnTo>
                  <a:lnTo>
                    <a:pt x="11413" y="14187"/>
                  </a:lnTo>
                  <a:lnTo>
                    <a:pt x="11826" y="14114"/>
                  </a:lnTo>
                  <a:lnTo>
                    <a:pt x="11924" y="14114"/>
                  </a:lnTo>
                  <a:lnTo>
                    <a:pt x="11997" y="14089"/>
                  </a:lnTo>
                  <a:lnTo>
                    <a:pt x="12021" y="14065"/>
                  </a:lnTo>
                  <a:lnTo>
                    <a:pt x="12264" y="13992"/>
                  </a:lnTo>
                  <a:lnTo>
                    <a:pt x="12483" y="13919"/>
                  </a:lnTo>
                  <a:lnTo>
                    <a:pt x="12727" y="13822"/>
                  </a:lnTo>
                  <a:lnTo>
                    <a:pt x="12946" y="13700"/>
                  </a:lnTo>
                  <a:lnTo>
                    <a:pt x="13140" y="13578"/>
                  </a:lnTo>
                  <a:lnTo>
                    <a:pt x="13335" y="13432"/>
                  </a:lnTo>
                  <a:lnTo>
                    <a:pt x="13530" y="13286"/>
                  </a:lnTo>
                  <a:lnTo>
                    <a:pt x="13700" y="13116"/>
                  </a:lnTo>
                  <a:lnTo>
                    <a:pt x="13822" y="13140"/>
                  </a:lnTo>
                  <a:lnTo>
                    <a:pt x="13870" y="13116"/>
                  </a:lnTo>
                  <a:lnTo>
                    <a:pt x="13919" y="13067"/>
                  </a:lnTo>
                  <a:lnTo>
                    <a:pt x="13943" y="13043"/>
                  </a:lnTo>
                  <a:lnTo>
                    <a:pt x="13943" y="12970"/>
                  </a:lnTo>
                  <a:lnTo>
                    <a:pt x="13919" y="12921"/>
                  </a:lnTo>
                  <a:lnTo>
                    <a:pt x="14089" y="12727"/>
                  </a:lnTo>
                  <a:lnTo>
                    <a:pt x="14235" y="12508"/>
                  </a:lnTo>
                  <a:lnTo>
                    <a:pt x="14381" y="12289"/>
                  </a:lnTo>
                  <a:lnTo>
                    <a:pt x="14503" y="12045"/>
                  </a:lnTo>
                  <a:lnTo>
                    <a:pt x="14625" y="11802"/>
                  </a:lnTo>
                  <a:lnTo>
                    <a:pt x="14722" y="11559"/>
                  </a:lnTo>
                  <a:lnTo>
                    <a:pt x="14795" y="11315"/>
                  </a:lnTo>
                  <a:lnTo>
                    <a:pt x="14868" y="11048"/>
                  </a:lnTo>
                  <a:lnTo>
                    <a:pt x="14989" y="11096"/>
                  </a:lnTo>
                  <a:lnTo>
                    <a:pt x="15135" y="11145"/>
                  </a:lnTo>
                  <a:lnTo>
                    <a:pt x="15403" y="11169"/>
                  </a:lnTo>
                  <a:lnTo>
                    <a:pt x="16912" y="11364"/>
                  </a:lnTo>
                  <a:lnTo>
                    <a:pt x="17885" y="11510"/>
                  </a:lnTo>
                  <a:lnTo>
                    <a:pt x="17909" y="11753"/>
                  </a:lnTo>
                  <a:lnTo>
                    <a:pt x="17982" y="11997"/>
                  </a:lnTo>
                  <a:lnTo>
                    <a:pt x="18055" y="12264"/>
                  </a:lnTo>
                  <a:lnTo>
                    <a:pt x="18177" y="12483"/>
                  </a:lnTo>
                  <a:lnTo>
                    <a:pt x="18299" y="12678"/>
                  </a:lnTo>
                  <a:lnTo>
                    <a:pt x="18445" y="12848"/>
                  </a:lnTo>
                  <a:lnTo>
                    <a:pt x="18615" y="13019"/>
                  </a:lnTo>
                  <a:lnTo>
                    <a:pt x="18785" y="13140"/>
                  </a:lnTo>
                  <a:lnTo>
                    <a:pt x="18956" y="13262"/>
                  </a:lnTo>
                  <a:lnTo>
                    <a:pt x="19150" y="13359"/>
                  </a:lnTo>
                  <a:lnTo>
                    <a:pt x="19345" y="13432"/>
                  </a:lnTo>
                  <a:lnTo>
                    <a:pt x="19564" y="13481"/>
                  </a:lnTo>
                  <a:lnTo>
                    <a:pt x="19759" y="13505"/>
                  </a:lnTo>
                  <a:lnTo>
                    <a:pt x="19978" y="13530"/>
                  </a:lnTo>
                  <a:lnTo>
                    <a:pt x="20197" y="13530"/>
                  </a:lnTo>
                  <a:lnTo>
                    <a:pt x="20416" y="13505"/>
                  </a:lnTo>
                  <a:lnTo>
                    <a:pt x="20610" y="13457"/>
                  </a:lnTo>
                  <a:lnTo>
                    <a:pt x="20829" y="13384"/>
                  </a:lnTo>
                  <a:lnTo>
                    <a:pt x="21024" y="13311"/>
                  </a:lnTo>
                  <a:lnTo>
                    <a:pt x="21219" y="13189"/>
                  </a:lnTo>
                  <a:lnTo>
                    <a:pt x="21413" y="13067"/>
                  </a:lnTo>
                  <a:lnTo>
                    <a:pt x="21608" y="12921"/>
                  </a:lnTo>
                  <a:lnTo>
                    <a:pt x="21754" y="12751"/>
                  </a:lnTo>
                  <a:lnTo>
                    <a:pt x="21876" y="12581"/>
                  </a:lnTo>
                  <a:lnTo>
                    <a:pt x="21973" y="12386"/>
                  </a:lnTo>
                  <a:lnTo>
                    <a:pt x="22070" y="12191"/>
                  </a:lnTo>
                  <a:lnTo>
                    <a:pt x="22119" y="11997"/>
                  </a:lnTo>
                  <a:lnTo>
                    <a:pt x="22168" y="11778"/>
                  </a:lnTo>
                  <a:lnTo>
                    <a:pt x="22192" y="11583"/>
                  </a:lnTo>
                  <a:lnTo>
                    <a:pt x="22192" y="11364"/>
                  </a:lnTo>
                  <a:lnTo>
                    <a:pt x="22143" y="11145"/>
                  </a:lnTo>
                  <a:lnTo>
                    <a:pt x="22095" y="10926"/>
                  </a:lnTo>
                  <a:lnTo>
                    <a:pt x="22022" y="10731"/>
                  </a:lnTo>
                  <a:lnTo>
                    <a:pt x="21949" y="10537"/>
                  </a:lnTo>
                  <a:lnTo>
                    <a:pt x="21827" y="10342"/>
                  </a:lnTo>
                  <a:lnTo>
                    <a:pt x="21681" y="10172"/>
                  </a:lnTo>
                  <a:lnTo>
                    <a:pt x="21559" y="10050"/>
                  </a:lnTo>
                  <a:lnTo>
                    <a:pt x="21413" y="9928"/>
                  </a:lnTo>
                  <a:lnTo>
                    <a:pt x="21267" y="9831"/>
                  </a:lnTo>
                  <a:lnTo>
                    <a:pt x="21121" y="9734"/>
                  </a:lnTo>
                  <a:lnTo>
                    <a:pt x="20951" y="9661"/>
                  </a:lnTo>
                  <a:lnTo>
                    <a:pt x="20781" y="9612"/>
                  </a:lnTo>
                  <a:lnTo>
                    <a:pt x="20416" y="9515"/>
                  </a:lnTo>
                  <a:lnTo>
                    <a:pt x="20026" y="9466"/>
                  </a:lnTo>
                  <a:lnTo>
                    <a:pt x="19661" y="9490"/>
                  </a:lnTo>
                  <a:lnTo>
                    <a:pt x="19467" y="9515"/>
                  </a:lnTo>
                  <a:lnTo>
                    <a:pt x="19296" y="9563"/>
                  </a:lnTo>
                  <a:lnTo>
                    <a:pt x="19126" y="9636"/>
                  </a:lnTo>
                  <a:lnTo>
                    <a:pt x="18956" y="9709"/>
                  </a:lnTo>
                  <a:lnTo>
                    <a:pt x="18931" y="9709"/>
                  </a:lnTo>
                  <a:lnTo>
                    <a:pt x="18737" y="9807"/>
                  </a:lnTo>
                  <a:lnTo>
                    <a:pt x="18542" y="9928"/>
                  </a:lnTo>
                  <a:lnTo>
                    <a:pt x="18372" y="10074"/>
                  </a:lnTo>
                  <a:lnTo>
                    <a:pt x="18250" y="10245"/>
                  </a:lnTo>
                  <a:lnTo>
                    <a:pt x="18128" y="10415"/>
                  </a:lnTo>
                  <a:lnTo>
                    <a:pt x="18031" y="10610"/>
                  </a:lnTo>
                  <a:lnTo>
                    <a:pt x="17958" y="10804"/>
                  </a:lnTo>
                  <a:lnTo>
                    <a:pt x="17909" y="11023"/>
                  </a:lnTo>
                  <a:lnTo>
                    <a:pt x="16595" y="10853"/>
                  </a:lnTo>
                  <a:lnTo>
                    <a:pt x="15890" y="10756"/>
                  </a:lnTo>
                  <a:lnTo>
                    <a:pt x="15354" y="10707"/>
                  </a:lnTo>
                  <a:lnTo>
                    <a:pt x="15111" y="10683"/>
                  </a:lnTo>
                  <a:lnTo>
                    <a:pt x="14917" y="10707"/>
                  </a:lnTo>
                  <a:lnTo>
                    <a:pt x="14941" y="10366"/>
                  </a:lnTo>
                  <a:lnTo>
                    <a:pt x="14941" y="10001"/>
                  </a:lnTo>
                  <a:lnTo>
                    <a:pt x="14917" y="9636"/>
                  </a:lnTo>
                  <a:lnTo>
                    <a:pt x="14844" y="9296"/>
                  </a:lnTo>
                  <a:lnTo>
                    <a:pt x="14892" y="9247"/>
                  </a:lnTo>
                  <a:lnTo>
                    <a:pt x="14892" y="9223"/>
                  </a:lnTo>
                  <a:lnTo>
                    <a:pt x="14868" y="9174"/>
                  </a:lnTo>
                  <a:lnTo>
                    <a:pt x="14844" y="9150"/>
                  </a:lnTo>
                  <a:lnTo>
                    <a:pt x="14819" y="9126"/>
                  </a:lnTo>
                  <a:lnTo>
                    <a:pt x="14722" y="8858"/>
                  </a:lnTo>
                  <a:lnTo>
                    <a:pt x="14625" y="8590"/>
                  </a:lnTo>
                  <a:lnTo>
                    <a:pt x="14503" y="8323"/>
                  </a:lnTo>
                  <a:lnTo>
                    <a:pt x="14357" y="8079"/>
                  </a:lnTo>
                  <a:lnTo>
                    <a:pt x="14187" y="7860"/>
                  </a:lnTo>
                  <a:lnTo>
                    <a:pt x="14016" y="7641"/>
                  </a:lnTo>
                  <a:lnTo>
                    <a:pt x="13822" y="7447"/>
                  </a:lnTo>
                  <a:lnTo>
                    <a:pt x="13627" y="7252"/>
                  </a:lnTo>
                  <a:lnTo>
                    <a:pt x="13773" y="7179"/>
                  </a:lnTo>
                  <a:lnTo>
                    <a:pt x="13919" y="7106"/>
                  </a:lnTo>
                  <a:lnTo>
                    <a:pt x="14187" y="6887"/>
                  </a:lnTo>
                  <a:lnTo>
                    <a:pt x="14673" y="6425"/>
                  </a:lnTo>
                  <a:lnTo>
                    <a:pt x="15500" y="5695"/>
                  </a:lnTo>
                  <a:lnTo>
                    <a:pt x="15890" y="5330"/>
                  </a:lnTo>
                  <a:lnTo>
                    <a:pt x="16279" y="4940"/>
                  </a:lnTo>
                  <a:lnTo>
                    <a:pt x="16620" y="4600"/>
                  </a:lnTo>
                  <a:lnTo>
                    <a:pt x="16912" y="4235"/>
                  </a:lnTo>
                  <a:lnTo>
                    <a:pt x="17106" y="4283"/>
                  </a:lnTo>
                  <a:lnTo>
                    <a:pt x="17666" y="4283"/>
                  </a:lnTo>
                  <a:lnTo>
                    <a:pt x="17909" y="4259"/>
                  </a:lnTo>
                  <a:lnTo>
                    <a:pt x="18128" y="4235"/>
                  </a:lnTo>
                  <a:lnTo>
                    <a:pt x="18347" y="4162"/>
                  </a:lnTo>
                  <a:lnTo>
                    <a:pt x="18566" y="4089"/>
                  </a:lnTo>
                  <a:lnTo>
                    <a:pt x="18785" y="3991"/>
                  </a:lnTo>
                  <a:lnTo>
                    <a:pt x="18980" y="3894"/>
                  </a:lnTo>
                  <a:lnTo>
                    <a:pt x="19150" y="3772"/>
                  </a:lnTo>
                  <a:lnTo>
                    <a:pt x="19345" y="3626"/>
                  </a:lnTo>
                  <a:lnTo>
                    <a:pt x="19491" y="3480"/>
                  </a:lnTo>
                  <a:lnTo>
                    <a:pt x="19637" y="3310"/>
                  </a:lnTo>
                  <a:lnTo>
                    <a:pt x="19783" y="3140"/>
                  </a:lnTo>
                  <a:lnTo>
                    <a:pt x="19880" y="2945"/>
                  </a:lnTo>
                  <a:lnTo>
                    <a:pt x="19978" y="2726"/>
                  </a:lnTo>
                  <a:lnTo>
                    <a:pt x="20051" y="2531"/>
                  </a:lnTo>
                  <a:lnTo>
                    <a:pt x="20124" y="2288"/>
                  </a:lnTo>
                  <a:lnTo>
                    <a:pt x="20148" y="2069"/>
                  </a:lnTo>
                  <a:lnTo>
                    <a:pt x="20172" y="1874"/>
                  </a:lnTo>
                  <a:lnTo>
                    <a:pt x="20148" y="1680"/>
                  </a:lnTo>
                  <a:lnTo>
                    <a:pt x="20099" y="1485"/>
                  </a:lnTo>
                  <a:lnTo>
                    <a:pt x="20051" y="1290"/>
                  </a:lnTo>
                  <a:lnTo>
                    <a:pt x="19953" y="1120"/>
                  </a:lnTo>
                  <a:lnTo>
                    <a:pt x="19856" y="974"/>
                  </a:lnTo>
                  <a:lnTo>
                    <a:pt x="19759" y="804"/>
                  </a:lnTo>
                  <a:lnTo>
                    <a:pt x="19613" y="682"/>
                  </a:lnTo>
                  <a:lnTo>
                    <a:pt x="19467" y="536"/>
                  </a:lnTo>
                  <a:lnTo>
                    <a:pt x="19321" y="415"/>
                  </a:lnTo>
                  <a:lnTo>
                    <a:pt x="19150" y="317"/>
                  </a:lnTo>
                  <a:lnTo>
                    <a:pt x="18980" y="244"/>
                  </a:lnTo>
                  <a:lnTo>
                    <a:pt x="18810" y="171"/>
                  </a:lnTo>
                  <a:lnTo>
                    <a:pt x="18615" y="123"/>
                  </a:lnTo>
                  <a:lnTo>
                    <a:pt x="18420" y="74"/>
                  </a:lnTo>
                  <a:lnTo>
                    <a:pt x="18226" y="74"/>
                  </a:lnTo>
                  <a:lnTo>
                    <a:pt x="18104" y="25"/>
                  </a:lnTo>
                  <a:lnTo>
                    <a:pt x="179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5619166" y="2110801"/>
            <a:ext cx="3156437" cy="3858894"/>
            <a:chOff x="5482838" y="2110802"/>
            <a:chExt cx="2809875" cy="3592486"/>
          </a:xfrm>
        </p:grpSpPr>
        <p:sp>
          <p:nvSpPr>
            <p:cNvPr id="245" name="Google Shape;245;p47"/>
            <p:cNvSpPr/>
            <p:nvPr/>
          </p:nvSpPr>
          <p:spPr>
            <a:xfrm>
              <a:off x="6036984" y="3814733"/>
              <a:ext cx="1369800" cy="876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265" y="45896"/>
                  </a:moveTo>
                  <a:lnTo>
                    <a:pt x="0" y="58007"/>
                  </a:lnTo>
                  <a:lnTo>
                    <a:pt x="29081" y="120000"/>
                  </a:lnTo>
                  <a:lnTo>
                    <a:pt x="120000" y="72031"/>
                  </a:lnTo>
                  <a:lnTo>
                    <a:pt x="120000" y="0"/>
                  </a:lnTo>
                  <a:lnTo>
                    <a:pt x="33265" y="45896"/>
                  </a:lnTo>
                  <a:close/>
                </a:path>
              </a:pathLst>
            </a:custGeom>
            <a:solidFill>
              <a:srgbClr val="9B6B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7"/>
            <p:cNvSpPr/>
            <p:nvPr/>
          </p:nvSpPr>
          <p:spPr>
            <a:xfrm>
              <a:off x="5855294" y="2110802"/>
              <a:ext cx="1770300" cy="2245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9323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9AC0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47"/>
            <p:cNvSpPr/>
            <p:nvPr/>
          </p:nvSpPr>
          <p:spPr>
            <a:xfrm>
              <a:off x="6368918" y="4189760"/>
              <a:ext cx="1037700" cy="501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21414" y="35916"/>
                  </a:lnTo>
                  <a:lnTo>
                    <a:pt x="55622" y="36194"/>
                  </a:lnTo>
                  <a:lnTo>
                    <a:pt x="89158" y="3341"/>
                  </a:lnTo>
                  <a:lnTo>
                    <a:pt x="91582" y="0"/>
                  </a:lnTo>
                  <a:lnTo>
                    <a:pt x="119999" y="36194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C4870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7"/>
            <p:cNvSpPr/>
            <p:nvPr/>
          </p:nvSpPr>
          <p:spPr>
            <a:xfrm>
              <a:off x="6554102" y="4189760"/>
              <a:ext cx="606900" cy="795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4"/>
                  </a:moveTo>
                  <a:lnTo>
                    <a:pt x="58963" y="119999"/>
                  </a:lnTo>
                  <a:lnTo>
                    <a:pt x="120000" y="0"/>
                  </a:lnTo>
                  <a:lnTo>
                    <a:pt x="0" y="22664"/>
                  </a:lnTo>
                  <a:close/>
                </a:path>
              </a:pathLst>
            </a:custGeom>
            <a:solidFill>
              <a:srgbClr val="FFB008">
                <a:alpha val="939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7"/>
            <p:cNvSpPr txBox="1"/>
            <p:nvPr/>
          </p:nvSpPr>
          <p:spPr>
            <a:xfrm>
              <a:off x="5911725" y="3012624"/>
              <a:ext cx="1657500" cy="29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交大、中央</a:t>
              </a:r>
              <a:endParaRPr lang="en-US" altLang="zh-TW" sz="22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限填三系組</a:t>
              </a:r>
              <a:endParaRPr sz="22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</p:txBody>
        </p:sp>
        <p:pic>
          <p:nvPicPr>
            <p:cNvPr id="254" name="Google Shape;254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82838" y="5103213"/>
              <a:ext cx="2809875" cy="600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9" name="Google Shape;259;p47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sz="1200">
              <a:solidFill>
                <a:srgbClr val="979CB8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450" y="2343675"/>
            <a:ext cx="748466" cy="62966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315310" y="5446475"/>
            <a:ext cx="870256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109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甄選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委員會</a:t>
            </a:r>
            <a:r>
              <a:rPr lang="zh-TW" altLang="en-US" sz="2400" dirty="0" smtClean="0"/>
              <a:t>→個人申請</a:t>
            </a:r>
            <a:r>
              <a:rPr lang="zh-TW" altLang="en-US" sz="2400" dirty="0"/>
              <a:t>→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簡章公告→其他事項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→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招生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學校暨可選填學系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組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數一覽表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title" idx="4294967295"/>
          </p:nvPr>
        </p:nvSpPr>
        <p:spPr>
          <a:xfrm>
            <a:off x="1130300" y="171450"/>
            <a:ext cx="70866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聚焦</a:t>
            </a:r>
            <a:r>
              <a:rPr lang="en-US" altLang="zh-TW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6</a:t>
            </a:r>
            <a:r>
              <a:rPr lang="zh-TW" altLang="en-US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系的考量</a:t>
            </a:r>
            <a:r>
              <a:rPr lang="en-US" altLang="zh-TW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----</a:t>
            </a:r>
            <a:r>
              <a:rPr lang="zh-TW" altLang="en-US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個人</a:t>
            </a:r>
            <a:r>
              <a:rPr lang="zh-TW" altLang="en-US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相關因素</a:t>
            </a:r>
            <a:endParaRPr b="1" dirty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80" name="Google Shape;180;p40"/>
          <p:cNvSpPr txBox="1">
            <a:spLocks noGrp="1"/>
          </p:cNvSpPr>
          <p:nvPr>
            <p:ph type="body" idx="4294967295"/>
          </p:nvPr>
        </p:nvSpPr>
        <p:spPr>
          <a:xfrm>
            <a:off x="842963" y="971551"/>
            <a:ext cx="7558087" cy="50498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3200" b="1" dirty="0" smtClean="0">
                <a:latin typeface="Malgun Gothic" pitchFamily="34" charset="-127"/>
                <a:ea typeface="Malgun Gothic" pitchFamily="34" charset="-127"/>
              </a:rPr>
              <a:t>個人的興趣與能力皆能符合</a:t>
            </a:r>
            <a:r>
              <a:rPr lang="en-US" altLang="zh-TW" sz="3200" b="1" dirty="0" smtClean="0">
                <a:latin typeface="Malgun Gothic" pitchFamily="34" charset="-127"/>
                <a:ea typeface="Malgun Gothic" pitchFamily="34" charset="-127"/>
              </a:rPr>
              <a:t>(</a:t>
            </a:r>
            <a:r>
              <a:rPr lang="zh-TW" altLang="en-US" sz="3200" b="1" dirty="0" smtClean="0">
                <a:latin typeface="Malgun Gothic" pitchFamily="34" charset="-127"/>
                <a:ea typeface="Malgun Gothic" pitchFamily="34" charset="-127"/>
              </a:rPr>
              <a:t>有能力的支持，興趣才能持續</a:t>
            </a:r>
            <a:r>
              <a:rPr lang="en-US" altLang="zh-TW" sz="3200" b="1" dirty="0" smtClean="0">
                <a:latin typeface="Malgun Gothic" pitchFamily="34" charset="-127"/>
                <a:ea typeface="Malgun Gothic" pitchFamily="34" charset="-127"/>
              </a:rPr>
              <a:t>)</a:t>
            </a:r>
          </a:p>
          <a:p>
            <a:pPr lvl="0"/>
            <a:r>
              <a:rPr lang="zh-TW" altLang="en-US" sz="3200" b="1" dirty="0" smtClean="0">
                <a:latin typeface="Malgun Gothic" pitchFamily="34" charset="-127"/>
                <a:ea typeface="Malgun Gothic" pitchFamily="34" charset="-127"/>
              </a:rPr>
              <a:t>考上會不會去念</a:t>
            </a:r>
            <a:r>
              <a:rPr lang="en-US" altLang="zh-TW" sz="3200" b="1" dirty="0" smtClean="0">
                <a:latin typeface="Malgun Gothic" pitchFamily="34" charset="-127"/>
                <a:ea typeface="Malgun Gothic" pitchFamily="34" charset="-127"/>
              </a:rPr>
              <a:t>?</a:t>
            </a:r>
          </a:p>
          <a:p>
            <a:r>
              <a:rPr lang="zh-TW" altLang="en-US" sz="3200" b="1" dirty="0" smtClean="0">
                <a:latin typeface="Malgun Gothic" pitchFamily="34" charset="-127"/>
                <a:ea typeface="Malgun Gothic" pitchFamily="34" charset="-127"/>
              </a:rPr>
              <a:t>家人支持度與期待</a:t>
            </a:r>
            <a:endParaRPr lang="en-US" altLang="zh-TW" sz="3200" b="1" dirty="0" smtClean="0">
              <a:latin typeface="Malgun Gothic" pitchFamily="34" charset="-127"/>
              <a:ea typeface="Malgun Gothic" pitchFamily="34" charset="-127"/>
            </a:endParaRPr>
          </a:p>
          <a:p>
            <a:r>
              <a:rPr lang="zh-TW" altLang="en-US" sz="3200" b="1" dirty="0" smtClean="0">
                <a:latin typeface="Malgun Gothic" pitchFamily="34" charset="-127"/>
                <a:ea typeface="Malgun Gothic" pitchFamily="34" charset="-127"/>
              </a:rPr>
              <a:t>經濟因素</a:t>
            </a:r>
            <a:r>
              <a:rPr lang="en-US" altLang="zh-TW" sz="3200" b="1" dirty="0" smtClean="0">
                <a:latin typeface="Malgun Gothic" pitchFamily="34" charset="-127"/>
                <a:ea typeface="Malgun Gothic" pitchFamily="34" charset="-127"/>
              </a:rPr>
              <a:t>:</a:t>
            </a:r>
            <a:r>
              <a:rPr lang="zh-TW" altLang="en-US" sz="3200" b="1" dirty="0" smtClean="0">
                <a:latin typeface="Malgun Gothic" pitchFamily="34" charset="-127"/>
                <a:ea typeface="Malgun Gothic" pitchFamily="34" charset="-127"/>
                <a:hlinkClick r:id="rId3"/>
              </a:rPr>
              <a:t>扶弱措施</a:t>
            </a:r>
            <a:r>
              <a:rPr lang="en-US" altLang="zh-TW" sz="3200" b="1" dirty="0" smtClean="0">
                <a:latin typeface="Malgun Gothic" pitchFamily="34" charset="-127"/>
                <a:ea typeface="Malgun Gothic" pitchFamily="34" charset="-127"/>
              </a:rPr>
              <a:t>--</a:t>
            </a:r>
            <a:r>
              <a:rPr lang="zh-TW" altLang="en-US" sz="3200" b="1" dirty="0" smtClean="0">
                <a:latin typeface="Malgun Gothic" pitchFamily="34" charset="-127"/>
                <a:ea typeface="Malgun Gothic" pitchFamily="34" charset="-127"/>
              </a:rPr>
              <a:t>低收</a:t>
            </a:r>
            <a:r>
              <a:rPr lang="en-US" altLang="zh-TW" sz="3200" b="1" dirty="0" smtClean="0">
                <a:latin typeface="Malgun Gothic" pitchFamily="34" charset="-127"/>
                <a:ea typeface="Malgun Gothic" pitchFamily="34" charset="-127"/>
              </a:rPr>
              <a:t>.</a:t>
            </a:r>
            <a:r>
              <a:rPr lang="zh-TW" altLang="en-US" sz="3200" b="1" dirty="0" smtClean="0">
                <a:latin typeface="Malgun Gothic" pitchFamily="34" charset="-127"/>
                <a:ea typeface="Malgun Gothic" pitchFamily="34" charset="-127"/>
              </a:rPr>
              <a:t>中低收</a:t>
            </a:r>
            <a:r>
              <a:rPr lang="en-US" altLang="zh-TW" sz="3200" b="1" dirty="0" smtClean="0">
                <a:latin typeface="Malgun Gothic" pitchFamily="34" charset="-127"/>
                <a:ea typeface="Malgun Gothic" pitchFamily="34" charset="-127"/>
              </a:rPr>
              <a:t>.</a:t>
            </a:r>
            <a:r>
              <a:rPr lang="zh-TW" altLang="en-US" sz="3200" b="1" dirty="0" smtClean="0">
                <a:latin typeface="Malgun Gothic" pitchFamily="34" charset="-127"/>
                <a:ea typeface="Malgun Gothic" pitchFamily="34" charset="-127"/>
              </a:rPr>
              <a:t>特殊境遇</a:t>
            </a:r>
            <a:r>
              <a:rPr lang="en-US" altLang="zh-TW" sz="3200" b="1" dirty="0" smtClean="0">
                <a:latin typeface="Malgun Gothic" pitchFamily="34" charset="-127"/>
                <a:ea typeface="Malgun Gothic" pitchFamily="34" charset="-127"/>
              </a:rPr>
              <a:t>.</a:t>
            </a:r>
            <a:r>
              <a:rPr lang="zh-TW" altLang="en-US" sz="3200" b="1" dirty="0" smtClean="0">
                <a:latin typeface="Malgun Gothic" pitchFamily="34" charset="-127"/>
                <a:ea typeface="Malgun Gothic" pitchFamily="34" charset="-127"/>
              </a:rPr>
              <a:t>新住民</a:t>
            </a:r>
            <a:endParaRPr lang="en-US" altLang="zh-TW" sz="3200" b="1" dirty="0" smtClean="0">
              <a:latin typeface="Malgun Gothic" pitchFamily="34" charset="-127"/>
              <a:ea typeface="Malgun Gothic" pitchFamily="34" charset="-127"/>
            </a:endParaRPr>
          </a:p>
          <a:p>
            <a:r>
              <a:rPr lang="zh-TW" altLang="en-US" sz="3200" b="1" dirty="0" smtClean="0">
                <a:latin typeface="Malgun Gothic" pitchFamily="34" charset="-127"/>
                <a:ea typeface="Malgun Gothic" pitchFamily="34" charset="-127"/>
              </a:rPr>
              <a:t>職涯願景</a:t>
            </a:r>
            <a:endParaRPr lang="en-US" altLang="zh-TW" sz="3200" b="1" dirty="0" smtClean="0">
              <a:latin typeface="Malgun Gothic" pitchFamily="34" charset="-127"/>
              <a:ea typeface="Malgun Gothic" pitchFamily="34" charset="-127"/>
            </a:endParaRPr>
          </a:p>
          <a:p>
            <a:pPr>
              <a:buNone/>
            </a:pPr>
            <a:r>
              <a:rPr lang="zh-TW" altLang="en-US" sz="3200" b="1" dirty="0" smtClean="0">
                <a:latin typeface="Malgun Gothic" pitchFamily="34" charset="-127"/>
                <a:ea typeface="Malgun Gothic" pitchFamily="34" charset="-127"/>
              </a:rPr>
              <a:t>      </a:t>
            </a:r>
            <a:r>
              <a:rPr lang="en-US" altLang="zh-TW" sz="3200" b="1" dirty="0" smtClean="0">
                <a:latin typeface="Malgun Gothic" pitchFamily="34" charset="-127"/>
                <a:ea typeface="Malgun Gothic" pitchFamily="34" charset="-127"/>
              </a:rPr>
              <a:t>(</a:t>
            </a:r>
            <a:r>
              <a:rPr lang="zh-TW" altLang="en-US" sz="3200" b="1" dirty="0" smtClean="0">
                <a:latin typeface="Malgun Gothic" pitchFamily="34" charset="-127"/>
                <a:ea typeface="Malgun Gothic" pitchFamily="34" charset="-127"/>
              </a:rPr>
              <a:t>可運用</a:t>
            </a:r>
            <a:r>
              <a:rPr lang="zh-TW" altLang="en-US" sz="3200" b="1" dirty="0" smtClean="0">
                <a:latin typeface="Malgun Gothic" pitchFamily="34" charset="-127"/>
                <a:ea typeface="Malgun Gothic" pitchFamily="34" charset="-127"/>
                <a:hlinkClick r:id="rId4" action="ppaction://hlinksldjump"/>
              </a:rPr>
              <a:t>學系交通網</a:t>
            </a:r>
            <a:r>
              <a:rPr lang="zh-TW" altLang="en-US" sz="3200" b="1" dirty="0" smtClean="0">
                <a:latin typeface="Malgun Gothic" pitchFamily="34" charset="-127"/>
                <a:ea typeface="Malgun Gothic" pitchFamily="34" charset="-127"/>
              </a:rPr>
              <a:t>擴大</a:t>
            </a:r>
            <a:r>
              <a:rPr lang="zh-TW" altLang="en-US" sz="3200" b="1" dirty="0" smtClean="0">
                <a:latin typeface="Malgun Gothic" pitchFamily="34" charset="-127"/>
                <a:ea typeface="Malgun Gothic" pitchFamily="34" charset="-127"/>
              </a:rPr>
              <a:t>選擇</a:t>
            </a:r>
            <a:r>
              <a:rPr lang="en-US" altLang="zh-TW" sz="3200" b="1" dirty="0" smtClean="0">
                <a:latin typeface="Malgun Gothic" pitchFamily="34" charset="-127"/>
                <a:ea typeface="Malgun Gothic" pitchFamily="34" charset="-127"/>
              </a:rPr>
              <a:t>)</a:t>
            </a:r>
            <a:endParaRPr lang="en-US" altLang="zh-TW" sz="3200" b="1" dirty="0" smtClean="0">
              <a:latin typeface="Malgun Gothic" pitchFamily="34" charset="-127"/>
              <a:ea typeface="Malgun Gothic" pitchFamily="34" charset="-127"/>
            </a:endParaRPr>
          </a:p>
          <a:p>
            <a:pPr lvl="0"/>
            <a:endParaRPr sz="3200" dirty="0"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82650" y="282576"/>
            <a:ext cx="7618413" cy="928687"/>
          </a:xfrm>
        </p:spPr>
        <p:txBody>
          <a:bodyPr>
            <a:normAutofit/>
          </a:bodyPr>
          <a:lstStyle/>
          <a:p>
            <a:pPr algn="l"/>
            <a:r>
              <a:rPr lang="zh-TW" altLang="en-US" b="1" dirty="0" smtClean="0">
                <a:latin typeface="Malgun Gothic" pitchFamily="34" charset="-127"/>
                <a:ea typeface="Malgun Gothic" pitchFamily="34" charset="-127"/>
              </a:rPr>
              <a:t>學</a:t>
            </a:r>
            <a:r>
              <a:rPr lang="zh-TW" altLang="en-US" b="1" dirty="0">
                <a:latin typeface="Malgun Gothic" pitchFamily="34" charset="-127"/>
                <a:ea typeface="Malgun Gothic" pitchFamily="34" charset="-127"/>
              </a:rPr>
              <a:t>系交通網的</a:t>
            </a:r>
            <a:r>
              <a:rPr lang="zh-TW" altLang="en-US" b="1" dirty="0" smtClean="0">
                <a:latin typeface="Malgun Gothic" pitchFamily="34" charset="-127"/>
                <a:ea typeface="Malgun Gothic" pitchFamily="34" charset="-127"/>
              </a:rPr>
              <a:t>運用</a:t>
            </a:r>
            <a:endParaRPr lang="zh-TW" altLang="en-US" b="1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143811" name="Rectangle 5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800100" y="1271588"/>
            <a:ext cx="7558088" cy="481171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zh-TW" altLang="en-US" sz="2800" b="1" dirty="0" smtClean="0">
                <a:solidFill>
                  <a:srgbClr val="0070C0"/>
                </a:solidFill>
                <a:latin typeface="Malgun Gothic" pitchFamily="34" charset="-127"/>
                <a:ea typeface="Malgun Gothic" pitchFamily="34" charset="-127"/>
              </a:rPr>
              <a:t>基礎</a:t>
            </a:r>
            <a:r>
              <a:rPr lang="zh-TW" altLang="en-US" sz="2800" b="1" dirty="0">
                <a:solidFill>
                  <a:srgbClr val="0070C0"/>
                </a:solidFill>
                <a:latin typeface="Malgun Gothic" pitchFamily="34" charset="-127"/>
                <a:ea typeface="Malgun Gothic" pitchFamily="34" charset="-127"/>
              </a:rPr>
              <a:t>學系：</a:t>
            </a:r>
            <a:r>
              <a:rPr lang="zh-TW" altLang="en-US" sz="2800" b="1" dirty="0">
                <a:latin typeface="Malgun Gothic" pitchFamily="34" charset="-127"/>
                <a:ea typeface="Malgun Gothic" pitchFamily="34" charset="-127"/>
              </a:rPr>
              <a:t>為該學習領域最早發展的基礎學系。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zh-TW" altLang="en-US" sz="2800" b="1" dirty="0" smtClean="0">
                <a:solidFill>
                  <a:srgbClr val="0070C0"/>
                </a:solidFill>
                <a:latin typeface="Malgun Gothic" pitchFamily="34" charset="-127"/>
                <a:ea typeface="Malgun Gothic" pitchFamily="34" charset="-127"/>
              </a:rPr>
              <a:t>衍生</a:t>
            </a:r>
            <a:r>
              <a:rPr lang="zh-TW" altLang="en-US" sz="2800" b="1" dirty="0">
                <a:solidFill>
                  <a:srgbClr val="0070C0"/>
                </a:solidFill>
                <a:latin typeface="Malgun Gothic" pitchFamily="34" charset="-127"/>
                <a:ea typeface="Malgun Gothic" pitchFamily="34" charset="-127"/>
              </a:rPr>
              <a:t>學系</a:t>
            </a:r>
            <a:r>
              <a:rPr lang="zh-TW" altLang="en-US" sz="2800" b="1" dirty="0" smtClean="0">
                <a:solidFill>
                  <a:srgbClr val="0070C0"/>
                </a:solidFill>
                <a:latin typeface="Malgun Gothic" pitchFamily="34" charset="-127"/>
                <a:ea typeface="Malgun Gothic" pitchFamily="34" charset="-127"/>
              </a:rPr>
              <a:t>：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一</a:t>
            </a:r>
            <a:r>
              <a:rPr lang="zh-TW" altLang="en-US" sz="2800" b="1" dirty="0">
                <a:latin typeface="Malgun Gothic" pitchFamily="34" charset="-127"/>
                <a:ea typeface="Malgun Gothic" pitchFamily="34" charset="-127"/>
              </a:rPr>
              <a:t>類是基礎學系的細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支，另一類是</a:t>
            </a: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             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該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學習領域</a:t>
            </a:r>
            <a:r>
              <a:rPr lang="zh-TW" altLang="en-US" sz="2800" b="1" dirty="0">
                <a:latin typeface="Malgun Gothic" pitchFamily="34" charset="-127"/>
                <a:ea typeface="Malgun Gothic" pitchFamily="34" charset="-127"/>
              </a:rPr>
              <a:t>較應用的學系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。</a:t>
            </a: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zh-TW" altLang="en-US" sz="2800" b="1" dirty="0" smtClean="0">
                <a:solidFill>
                  <a:srgbClr val="0070C0"/>
                </a:solidFill>
                <a:latin typeface="Malgun Gothic" pitchFamily="34" charset="-127"/>
                <a:ea typeface="Malgun Gothic" pitchFamily="34" charset="-127"/>
              </a:rPr>
              <a:t>學習</a:t>
            </a:r>
            <a:r>
              <a:rPr lang="zh-TW" altLang="en-US" sz="2800" b="1" dirty="0">
                <a:solidFill>
                  <a:srgbClr val="0070C0"/>
                </a:solidFill>
                <a:latin typeface="Malgun Gothic" pitchFamily="34" charset="-127"/>
                <a:ea typeface="Malgun Gothic" pitchFamily="34" charset="-127"/>
              </a:rPr>
              <a:t>核心 ：</a:t>
            </a:r>
            <a:r>
              <a:rPr lang="zh-TW" altLang="en-US" sz="2800" b="1" dirty="0">
                <a:latin typeface="Malgun Gothic" pitchFamily="34" charset="-127"/>
                <a:ea typeface="Malgun Gothic" pitchFamily="34" charset="-127"/>
              </a:rPr>
              <a:t>該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領域多</a:t>
            </a:r>
            <a:r>
              <a:rPr lang="zh-TW" altLang="en-US" sz="2800" b="1" dirty="0">
                <a:latin typeface="Malgun Gothic" pitchFamily="34" charset="-127"/>
                <a:ea typeface="Malgun Gothic" pitchFamily="34" charset="-127"/>
              </a:rPr>
              <a:t>個學系所共通的核心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課程</a:t>
            </a: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zh-TW" altLang="en-US" sz="2800" b="1" dirty="0" smtClean="0">
                <a:solidFill>
                  <a:srgbClr val="0070C0"/>
                </a:solidFill>
                <a:latin typeface="Malgun Gothic" pitchFamily="34" charset="-127"/>
                <a:ea typeface="Malgun Gothic" pitchFamily="34" charset="-127"/>
              </a:rPr>
              <a:t>整合</a:t>
            </a:r>
            <a:r>
              <a:rPr lang="zh-TW" altLang="en-US" sz="2800" b="1" dirty="0">
                <a:solidFill>
                  <a:srgbClr val="0070C0"/>
                </a:solidFill>
                <a:latin typeface="Malgun Gothic" pitchFamily="34" charset="-127"/>
                <a:ea typeface="Malgun Gothic" pitchFamily="34" charset="-127"/>
              </a:rPr>
              <a:t>學系：</a:t>
            </a:r>
            <a:r>
              <a:rPr lang="zh-TW" altLang="en-US" sz="2800" b="1" dirty="0">
                <a:latin typeface="Malgun Gothic" pitchFamily="34" charset="-127"/>
                <a:ea typeface="Malgun Gothic" pitchFamily="34" charset="-127"/>
              </a:rPr>
              <a:t>學習內容包括兩個學習領域或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學習</a:t>
            </a: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              核心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82" name="Picture 4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0"/>
            <a:ext cx="8820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883" name="Rectangle 3"/>
          <p:cNvSpPr>
            <a:spLocks noChangeArrowheads="1"/>
          </p:cNvSpPr>
          <p:nvPr/>
        </p:nvSpPr>
        <p:spPr bwMode="auto">
          <a:xfrm>
            <a:off x="6443663" y="0"/>
            <a:ext cx="2700337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88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939800" y="468313"/>
            <a:ext cx="7618413" cy="928687"/>
          </a:xfrm>
        </p:spPr>
        <p:txBody>
          <a:bodyPr>
            <a:normAutofit/>
          </a:bodyPr>
          <a:lstStyle/>
          <a:p>
            <a:pPr algn="l"/>
            <a:r>
              <a:rPr lang="zh-TW" altLang="en-US" b="1" dirty="0" smtClean="0">
                <a:latin typeface="Malgun Gothic" pitchFamily="34" charset="-127"/>
                <a:ea typeface="Malgun Gothic" pitchFamily="34" charset="-127"/>
              </a:rPr>
              <a:t>學</a:t>
            </a:r>
            <a:r>
              <a:rPr lang="zh-TW" altLang="en-US" b="1" dirty="0">
                <a:latin typeface="Malgun Gothic" pitchFamily="34" charset="-127"/>
                <a:ea typeface="Malgun Gothic" pitchFamily="34" charset="-127"/>
              </a:rPr>
              <a:t>系交通網的</a:t>
            </a:r>
            <a:r>
              <a:rPr lang="zh-TW" altLang="en-US" b="1" dirty="0" smtClean="0">
                <a:latin typeface="Malgun Gothic" pitchFamily="34" charset="-127"/>
                <a:ea typeface="Malgun Gothic" pitchFamily="34" charset="-127"/>
              </a:rPr>
              <a:t>運用</a:t>
            </a:r>
            <a:endParaRPr lang="zh-TW" altLang="en-US" b="1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143811" name="Rectangle 5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800100" y="1257300"/>
            <a:ext cx="7429499" cy="4826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第一個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用途</a:t>
            </a:r>
            <a:endParaRPr lang="en-US" altLang="zh-TW" sz="28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    </a:t>
            </a:r>
            <a:r>
              <a:rPr lang="zh-TW" altLang="en-US" sz="28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擴大</a:t>
            </a:r>
            <a:r>
              <a:rPr lang="zh-TW" altLang="en-US" sz="28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進入相關行業、職業的機會</a:t>
            </a:r>
            <a:r>
              <a:rPr lang="en-US" altLang="zh-TW" sz="28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   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例如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: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想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進入</a:t>
            </a:r>
            <a:r>
              <a:rPr lang="zh-TW" altLang="en-US" sz="2800" b="1" u="sng" dirty="0" smtClean="0">
                <a:latin typeface="Malgun Gothic" pitchFamily="34" charset="-127"/>
                <a:ea typeface="Malgun Gothic" pitchFamily="34" charset="-127"/>
              </a:rPr>
              <a:t>電子相關產業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的學生，除了選擇資訊工程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、 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電子工程、電機工程外，也可選擇數學或物理等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基礎學系</a:t>
            </a: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   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想要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進</a:t>
            </a:r>
            <a:r>
              <a:rPr lang="zh-TW" altLang="en-US" sz="2800" b="1" u="sng" dirty="0" smtClean="0">
                <a:latin typeface="Malgun Gothic" pitchFamily="34" charset="-127"/>
                <a:ea typeface="Malgun Gothic" pitchFamily="34" charset="-127"/>
              </a:rPr>
              <a:t>材料科學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的同學，化學、化工或物理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等科系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都是材料的基礎。</a:t>
            </a:r>
            <a:endParaRPr lang="en-US" altLang="zh-TW" sz="2800" b="1" dirty="0" smtClean="0">
              <a:solidFill>
                <a:srgbClr val="0070C0"/>
              </a:solidFill>
              <a:latin typeface="Malgun Gothic" pitchFamily="34" charset="-127"/>
              <a:ea typeface="Malgun Gothic" pitchFamily="34" charset="-127"/>
            </a:endParaRPr>
          </a:p>
          <a:p>
            <a:pPr>
              <a:buFontTx/>
              <a:buNone/>
            </a:pPr>
            <a:endParaRPr lang="en-US" altLang="zh-TW" sz="28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sz="28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Google Shape;420;p62"/>
          <p:cNvSpPr/>
          <p:nvPr/>
        </p:nvSpPr>
        <p:spPr>
          <a:xfrm rot="1098381">
            <a:off x="5507551" y="226366"/>
            <a:ext cx="2123415" cy="1464373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505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換條路，</a:t>
            </a:r>
            <a:endParaRPr lang="en-US" altLang="zh-TW" sz="18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一樣到達目的地</a:t>
            </a:r>
            <a:endParaRPr lang="en-US" sz="18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9983A-2421-441D-8C5D-1391C0BF3673}" type="slidenum">
              <a:rPr lang="en-US" altLang="zh-TW" smtClean="0"/>
              <a:pPr/>
              <a:t>29</a:t>
            </a:fld>
            <a:endParaRPr lang="en-US" altLang="zh-TW"/>
          </a:p>
        </p:txBody>
      </p:sp>
      <p:sp>
        <p:nvSpPr>
          <p:cNvPr id="3" name="矩形 2"/>
          <p:cNvSpPr/>
          <p:nvPr/>
        </p:nvSpPr>
        <p:spPr>
          <a:xfrm>
            <a:off x="814387" y="828674"/>
            <a:ext cx="751522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第二個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用途</a:t>
            </a:r>
            <a:endParaRPr lang="en-US" altLang="zh-TW" sz="28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zh-TW" altLang="en-US" sz="28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進入</a:t>
            </a:r>
            <a:r>
              <a:rPr lang="zh-TW" altLang="en-US" sz="28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大學後，可選擇相關學程、輔系、雙主修，乃至爭取進入研究所：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例如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: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想從事</a:t>
            </a:r>
            <a:r>
              <a:rPr lang="zh-TW" altLang="en-US" sz="2800" b="1" u="sng" dirty="0" smtClean="0">
                <a:latin typeface="Malgun Gothic" pitchFamily="34" charset="-127"/>
                <a:ea typeface="Malgun Gothic" pitchFamily="34" charset="-127"/>
              </a:rPr>
              <a:t>醫藥科技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相關工作，但考試表現不夠理想，也可以先選擇化學、生命科學等基礎學系，學習相關知識後，有利於研究所的進修規劃 。科系是人訂的，路是自己走出來的。</a:t>
            </a:r>
            <a:endParaRPr lang="zh-TW" altLang="en-US" sz="2800" b="1" dirty="0"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7"/>
          <p:cNvSpPr txBox="1"/>
          <p:nvPr/>
        </p:nvSpPr>
        <p:spPr>
          <a:xfrm>
            <a:off x="809199" y="5637288"/>
            <a:ext cx="75891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600" dirty="0">
              <a:solidFill>
                <a:srgbClr val="00839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grpSp>
        <p:nvGrpSpPr>
          <p:cNvPr id="2" name="群組 4"/>
          <p:cNvGrpSpPr/>
          <p:nvPr/>
        </p:nvGrpSpPr>
        <p:grpSpPr>
          <a:xfrm>
            <a:off x="0" y="2582862"/>
            <a:ext cx="2953063" cy="3841686"/>
            <a:chOff x="980050" y="2110802"/>
            <a:chExt cx="2809875" cy="3592486"/>
          </a:xfrm>
        </p:grpSpPr>
        <p:sp>
          <p:nvSpPr>
            <p:cNvPr id="237" name="Google Shape;237;p47"/>
            <p:cNvSpPr/>
            <p:nvPr/>
          </p:nvSpPr>
          <p:spPr>
            <a:xfrm>
              <a:off x="1700096" y="3814733"/>
              <a:ext cx="1369800" cy="876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265" y="45896"/>
                  </a:moveTo>
                  <a:lnTo>
                    <a:pt x="0" y="58007"/>
                  </a:lnTo>
                  <a:lnTo>
                    <a:pt x="29081" y="120000"/>
                  </a:lnTo>
                  <a:lnTo>
                    <a:pt x="120000" y="72031"/>
                  </a:lnTo>
                  <a:lnTo>
                    <a:pt x="120000" y="0"/>
                  </a:lnTo>
                  <a:lnTo>
                    <a:pt x="33265" y="45896"/>
                  </a:lnTo>
                  <a:close/>
                </a:path>
              </a:pathLst>
            </a:custGeom>
            <a:solidFill>
              <a:srgbClr val="677E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7"/>
            <p:cNvSpPr/>
            <p:nvPr/>
          </p:nvSpPr>
          <p:spPr>
            <a:xfrm>
              <a:off x="1518406" y="2110802"/>
              <a:ext cx="1770300" cy="2245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9323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AACF2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239" name="Google Shape;239;p47"/>
            <p:cNvSpPr/>
            <p:nvPr/>
          </p:nvSpPr>
          <p:spPr>
            <a:xfrm>
              <a:off x="2032030" y="4189760"/>
              <a:ext cx="1037700" cy="501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21414" y="35916"/>
                  </a:lnTo>
                  <a:lnTo>
                    <a:pt x="55622" y="36194"/>
                  </a:lnTo>
                  <a:lnTo>
                    <a:pt x="89158" y="3341"/>
                  </a:lnTo>
                  <a:lnTo>
                    <a:pt x="91582" y="0"/>
                  </a:lnTo>
                  <a:lnTo>
                    <a:pt x="119999" y="36194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7F9B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7"/>
            <p:cNvSpPr/>
            <p:nvPr/>
          </p:nvSpPr>
          <p:spPr>
            <a:xfrm>
              <a:off x="2217214" y="4189760"/>
              <a:ext cx="606900" cy="795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4"/>
                  </a:moveTo>
                  <a:lnTo>
                    <a:pt x="58963" y="119999"/>
                  </a:lnTo>
                  <a:lnTo>
                    <a:pt x="120000" y="0"/>
                  </a:lnTo>
                  <a:lnTo>
                    <a:pt x="0" y="22664"/>
                  </a:lnTo>
                  <a:close/>
                </a:path>
              </a:pathLst>
            </a:custGeom>
            <a:solidFill>
              <a:srgbClr val="BEE82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7"/>
            <p:cNvSpPr txBox="1"/>
            <p:nvPr/>
          </p:nvSpPr>
          <p:spPr>
            <a:xfrm>
              <a:off x="1574837" y="3012990"/>
              <a:ext cx="1657500" cy="8436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感興趣且確認通過檢定</a:t>
              </a:r>
              <a:endParaRPr sz="22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</p:txBody>
        </p:sp>
        <p:pic>
          <p:nvPicPr>
            <p:cNvPr id="252" name="Google Shape;252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80050" y="5103213"/>
              <a:ext cx="2809875" cy="600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47"/>
            <p:cNvSpPr/>
            <p:nvPr/>
          </p:nvSpPr>
          <p:spPr>
            <a:xfrm>
              <a:off x="2129131" y="2253941"/>
              <a:ext cx="548889" cy="658688"/>
            </a:xfrm>
            <a:custGeom>
              <a:avLst/>
              <a:gdLst/>
              <a:ahLst/>
              <a:cxnLst/>
              <a:rect l="0" t="0" r="0" b="0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群組 5"/>
          <p:cNvGrpSpPr/>
          <p:nvPr/>
        </p:nvGrpSpPr>
        <p:grpSpPr>
          <a:xfrm>
            <a:off x="2208219" y="1869581"/>
            <a:ext cx="2732081" cy="3747690"/>
            <a:chOff x="3314375" y="2214329"/>
            <a:chExt cx="2809875" cy="3488959"/>
          </a:xfrm>
        </p:grpSpPr>
        <p:sp>
          <p:nvSpPr>
            <p:cNvPr id="241" name="Google Shape;241;p47"/>
            <p:cNvSpPr/>
            <p:nvPr/>
          </p:nvSpPr>
          <p:spPr>
            <a:xfrm>
              <a:off x="3868541" y="3814733"/>
              <a:ext cx="1369800" cy="876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265" y="45896"/>
                  </a:moveTo>
                  <a:lnTo>
                    <a:pt x="0" y="58007"/>
                  </a:lnTo>
                  <a:lnTo>
                    <a:pt x="29081" y="120000"/>
                  </a:lnTo>
                  <a:lnTo>
                    <a:pt x="120000" y="72031"/>
                  </a:lnTo>
                  <a:lnTo>
                    <a:pt x="120000" y="0"/>
                  </a:lnTo>
                  <a:lnTo>
                    <a:pt x="33265" y="45896"/>
                  </a:lnTo>
                  <a:close/>
                </a:path>
              </a:pathLst>
            </a:custGeom>
            <a:solidFill>
              <a:srgbClr val="005F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47"/>
            <p:cNvSpPr/>
            <p:nvPr/>
          </p:nvSpPr>
          <p:spPr>
            <a:xfrm>
              <a:off x="3686850" y="2469933"/>
              <a:ext cx="1770300" cy="2245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9323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1AB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7"/>
            <p:cNvSpPr/>
            <p:nvPr/>
          </p:nvSpPr>
          <p:spPr>
            <a:xfrm>
              <a:off x="4200474" y="4189760"/>
              <a:ext cx="1037700" cy="501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21414" y="35916"/>
                  </a:lnTo>
                  <a:lnTo>
                    <a:pt x="55622" y="36194"/>
                  </a:lnTo>
                  <a:lnTo>
                    <a:pt x="89158" y="3341"/>
                  </a:lnTo>
                  <a:lnTo>
                    <a:pt x="91582" y="0"/>
                  </a:lnTo>
                  <a:lnTo>
                    <a:pt x="119999" y="36194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0083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7"/>
            <p:cNvSpPr/>
            <p:nvPr/>
          </p:nvSpPr>
          <p:spPr>
            <a:xfrm>
              <a:off x="4385657" y="4189760"/>
              <a:ext cx="606900" cy="795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4"/>
                  </a:moveTo>
                  <a:lnTo>
                    <a:pt x="58963" y="119999"/>
                  </a:lnTo>
                  <a:lnTo>
                    <a:pt x="120000" y="0"/>
                  </a:lnTo>
                  <a:lnTo>
                    <a:pt x="0" y="22664"/>
                  </a:lnTo>
                  <a:close/>
                </a:path>
              </a:pathLst>
            </a:custGeom>
            <a:solidFill>
              <a:srgbClr val="01CC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7"/>
            <p:cNvSpPr txBox="1"/>
            <p:nvPr/>
          </p:nvSpPr>
          <p:spPr>
            <a:xfrm>
              <a:off x="3713891" y="2853010"/>
              <a:ext cx="1657500" cy="29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優勢科目縮小倍率有利系別範圍</a:t>
              </a:r>
              <a:endParaRPr sz="22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</p:txBody>
        </p:sp>
        <p:pic>
          <p:nvPicPr>
            <p:cNvPr id="253" name="Google Shape;253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14375" y="5103213"/>
              <a:ext cx="2809875" cy="600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" name="Google Shape;257;p47"/>
            <p:cNvSpPr/>
            <p:nvPr/>
          </p:nvSpPr>
          <p:spPr>
            <a:xfrm>
              <a:off x="4186940" y="2214329"/>
              <a:ext cx="770118" cy="737185"/>
            </a:xfrm>
            <a:custGeom>
              <a:avLst/>
              <a:gdLst/>
              <a:ahLst/>
              <a:cxnLst/>
              <a:rect l="0" t="0" r="0" b="0"/>
              <a:pathLst>
                <a:path w="22192" h="21243" extrusionOk="0">
                  <a:moveTo>
                    <a:pt x="17812" y="512"/>
                  </a:moveTo>
                  <a:lnTo>
                    <a:pt x="17909" y="585"/>
                  </a:lnTo>
                  <a:lnTo>
                    <a:pt x="17958" y="609"/>
                  </a:lnTo>
                  <a:lnTo>
                    <a:pt x="18031" y="634"/>
                  </a:lnTo>
                  <a:lnTo>
                    <a:pt x="18201" y="634"/>
                  </a:lnTo>
                  <a:lnTo>
                    <a:pt x="18396" y="658"/>
                  </a:lnTo>
                  <a:lnTo>
                    <a:pt x="18566" y="682"/>
                  </a:lnTo>
                  <a:lnTo>
                    <a:pt x="18712" y="755"/>
                  </a:lnTo>
                  <a:lnTo>
                    <a:pt x="18858" y="828"/>
                  </a:lnTo>
                  <a:lnTo>
                    <a:pt x="19004" y="926"/>
                  </a:lnTo>
                  <a:lnTo>
                    <a:pt x="19126" y="1023"/>
                  </a:lnTo>
                  <a:lnTo>
                    <a:pt x="19248" y="1145"/>
                  </a:lnTo>
                  <a:lnTo>
                    <a:pt x="19345" y="1266"/>
                  </a:lnTo>
                  <a:lnTo>
                    <a:pt x="19442" y="1388"/>
                  </a:lnTo>
                  <a:lnTo>
                    <a:pt x="19491" y="1558"/>
                  </a:lnTo>
                  <a:lnTo>
                    <a:pt x="19540" y="1704"/>
                  </a:lnTo>
                  <a:lnTo>
                    <a:pt x="19564" y="1874"/>
                  </a:lnTo>
                  <a:lnTo>
                    <a:pt x="19564" y="2045"/>
                  </a:lnTo>
                  <a:lnTo>
                    <a:pt x="19564" y="2239"/>
                  </a:lnTo>
                  <a:lnTo>
                    <a:pt x="19515" y="2410"/>
                  </a:lnTo>
                  <a:lnTo>
                    <a:pt x="19467" y="2580"/>
                  </a:lnTo>
                  <a:lnTo>
                    <a:pt x="19394" y="2750"/>
                  </a:lnTo>
                  <a:lnTo>
                    <a:pt x="19296" y="2896"/>
                  </a:lnTo>
                  <a:lnTo>
                    <a:pt x="19199" y="3018"/>
                  </a:lnTo>
                  <a:lnTo>
                    <a:pt x="19077" y="3140"/>
                  </a:lnTo>
                  <a:lnTo>
                    <a:pt x="18956" y="3237"/>
                  </a:lnTo>
                  <a:lnTo>
                    <a:pt x="18810" y="3334"/>
                  </a:lnTo>
                  <a:lnTo>
                    <a:pt x="18664" y="3407"/>
                  </a:lnTo>
                  <a:lnTo>
                    <a:pt x="18347" y="3529"/>
                  </a:lnTo>
                  <a:lnTo>
                    <a:pt x="18031" y="3602"/>
                  </a:lnTo>
                  <a:lnTo>
                    <a:pt x="17690" y="3651"/>
                  </a:lnTo>
                  <a:lnTo>
                    <a:pt x="17350" y="3651"/>
                  </a:lnTo>
                  <a:lnTo>
                    <a:pt x="17423" y="3553"/>
                  </a:lnTo>
                  <a:lnTo>
                    <a:pt x="17666" y="3213"/>
                  </a:lnTo>
                  <a:lnTo>
                    <a:pt x="17885" y="2823"/>
                  </a:lnTo>
                  <a:lnTo>
                    <a:pt x="17982" y="2629"/>
                  </a:lnTo>
                  <a:lnTo>
                    <a:pt x="18055" y="2410"/>
                  </a:lnTo>
                  <a:lnTo>
                    <a:pt x="18128" y="2215"/>
                  </a:lnTo>
                  <a:lnTo>
                    <a:pt x="18153" y="2020"/>
                  </a:lnTo>
                  <a:lnTo>
                    <a:pt x="18153" y="1947"/>
                  </a:lnTo>
                  <a:lnTo>
                    <a:pt x="18104" y="1899"/>
                  </a:lnTo>
                  <a:lnTo>
                    <a:pt x="18080" y="1850"/>
                  </a:lnTo>
                  <a:lnTo>
                    <a:pt x="18007" y="1826"/>
                  </a:lnTo>
                  <a:lnTo>
                    <a:pt x="17958" y="1801"/>
                  </a:lnTo>
                  <a:lnTo>
                    <a:pt x="17885" y="1801"/>
                  </a:lnTo>
                  <a:lnTo>
                    <a:pt x="17836" y="1826"/>
                  </a:lnTo>
                  <a:lnTo>
                    <a:pt x="17788" y="1874"/>
                  </a:lnTo>
                  <a:lnTo>
                    <a:pt x="17666" y="2020"/>
                  </a:lnTo>
                  <a:lnTo>
                    <a:pt x="17569" y="2191"/>
                  </a:lnTo>
                  <a:lnTo>
                    <a:pt x="17374" y="2556"/>
                  </a:lnTo>
                  <a:lnTo>
                    <a:pt x="17179" y="2896"/>
                  </a:lnTo>
                  <a:lnTo>
                    <a:pt x="16985" y="3261"/>
                  </a:lnTo>
                  <a:lnTo>
                    <a:pt x="16912" y="3067"/>
                  </a:lnTo>
                  <a:lnTo>
                    <a:pt x="16839" y="2848"/>
                  </a:lnTo>
                  <a:lnTo>
                    <a:pt x="16766" y="2653"/>
                  </a:lnTo>
                  <a:lnTo>
                    <a:pt x="16741" y="2458"/>
                  </a:lnTo>
                  <a:lnTo>
                    <a:pt x="16717" y="2239"/>
                  </a:lnTo>
                  <a:lnTo>
                    <a:pt x="16717" y="2020"/>
                  </a:lnTo>
                  <a:lnTo>
                    <a:pt x="16741" y="1801"/>
                  </a:lnTo>
                  <a:lnTo>
                    <a:pt x="16766" y="1582"/>
                  </a:lnTo>
                  <a:lnTo>
                    <a:pt x="16814" y="1436"/>
                  </a:lnTo>
                  <a:lnTo>
                    <a:pt x="16887" y="1315"/>
                  </a:lnTo>
                  <a:lnTo>
                    <a:pt x="16960" y="1169"/>
                  </a:lnTo>
                  <a:lnTo>
                    <a:pt x="17033" y="1047"/>
                  </a:lnTo>
                  <a:lnTo>
                    <a:pt x="17252" y="828"/>
                  </a:lnTo>
                  <a:lnTo>
                    <a:pt x="17496" y="658"/>
                  </a:lnTo>
                  <a:lnTo>
                    <a:pt x="17642" y="585"/>
                  </a:lnTo>
                  <a:lnTo>
                    <a:pt x="17812" y="512"/>
                  </a:lnTo>
                  <a:close/>
                  <a:moveTo>
                    <a:pt x="5111" y="1582"/>
                  </a:moveTo>
                  <a:lnTo>
                    <a:pt x="5159" y="1655"/>
                  </a:lnTo>
                  <a:lnTo>
                    <a:pt x="5232" y="1704"/>
                  </a:lnTo>
                  <a:lnTo>
                    <a:pt x="5305" y="1728"/>
                  </a:lnTo>
                  <a:lnTo>
                    <a:pt x="5403" y="1704"/>
                  </a:lnTo>
                  <a:lnTo>
                    <a:pt x="5573" y="1655"/>
                  </a:lnTo>
                  <a:lnTo>
                    <a:pt x="5719" y="1631"/>
                  </a:lnTo>
                  <a:lnTo>
                    <a:pt x="5987" y="1631"/>
                  </a:lnTo>
                  <a:lnTo>
                    <a:pt x="6133" y="1680"/>
                  </a:lnTo>
                  <a:lnTo>
                    <a:pt x="6230" y="1753"/>
                  </a:lnTo>
                  <a:lnTo>
                    <a:pt x="6352" y="1850"/>
                  </a:lnTo>
                  <a:lnTo>
                    <a:pt x="6473" y="1996"/>
                  </a:lnTo>
                  <a:lnTo>
                    <a:pt x="6595" y="2264"/>
                  </a:lnTo>
                  <a:lnTo>
                    <a:pt x="6717" y="2531"/>
                  </a:lnTo>
                  <a:lnTo>
                    <a:pt x="6790" y="2799"/>
                  </a:lnTo>
                  <a:lnTo>
                    <a:pt x="6838" y="3091"/>
                  </a:lnTo>
                  <a:lnTo>
                    <a:pt x="6887" y="3286"/>
                  </a:lnTo>
                  <a:lnTo>
                    <a:pt x="6887" y="3456"/>
                  </a:lnTo>
                  <a:lnTo>
                    <a:pt x="6863" y="3626"/>
                  </a:lnTo>
                  <a:lnTo>
                    <a:pt x="6814" y="3797"/>
                  </a:lnTo>
                  <a:lnTo>
                    <a:pt x="6765" y="3943"/>
                  </a:lnTo>
                  <a:lnTo>
                    <a:pt x="6692" y="4064"/>
                  </a:lnTo>
                  <a:lnTo>
                    <a:pt x="6595" y="4186"/>
                  </a:lnTo>
                  <a:lnTo>
                    <a:pt x="6473" y="4308"/>
                  </a:lnTo>
                  <a:lnTo>
                    <a:pt x="6303" y="4040"/>
                  </a:lnTo>
                  <a:lnTo>
                    <a:pt x="6133" y="3797"/>
                  </a:lnTo>
                  <a:lnTo>
                    <a:pt x="5987" y="3529"/>
                  </a:lnTo>
                  <a:lnTo>
                    <a:pt x="5865" y="3261"/>
                  </a:lnTo>
                  <a:lnTo>
                    <a:pt x="5816" y="3164"/>
                  </a:lnTo>
                  <a:lnTo>
                    <a:pt x="5719" y="2994"/>
                  </a:lnTo>
                  <a:lnTo>
                    <a:pt x="5670" y="2921"/>
                  </a:lnTo>
                  <a:lnTo>
                    <a:pt x="5597" y="2872"/>
                  </a:lnTo>
                  <a:lnTo>
                    <a:pt x="5524" y="2848"/>
                  </a:lnTo>
                  <a:lnTo>
                    <a:pt x="5476" y="2896"/>
                  </a:lnTo>
                  <a:lnTo>
                    <a:pt x="5403" y="2969"/>
                  </a:lnTo>
                  <a:lnTo>
                    <a:pt x="5378" y="3067"/>
                  </a:lnTo>
                  <a:lnTo>
                    <a:pt x="5378" y="3164"/>
                  </a:lnTo>
                  <a:lnTo>
                    <a:pt x="5378" y="3261"/>
                  </a:lnTo>
                  <a:lnTo>
                    <a:pt x="5451" y="3456"/>
                  </a:lnTo>
                  <a:lnTo>
                    <a:pt x="5524" y="3626"/>
                  </a:lnTo>
                  <a:lnTo>
                    <a:pt x="5768" y="4089"/>
                  </a:lnTo>
                  <a:lnTo>
                    <a:pt x="6035" y="4551"/>
                  </a:lnTo>
                  <a:lnTo>
                    <a:pt x="5768" y="4624"/>
                  </a:lnTo>
                  <a:lnTo>
                    <a:pt x="5451" y="4648"/>
                  </a:lnTo>
                  <a:lnTo>
                    <a:pt x="5257" y="4648"/>
                  </a:lnTo>
                  <a:lnTo>
                    <a:pt x="5086" y="4624"/>
                  </a:lnTo>
                  <a:lnTo>
                    <a:pt x="4940" y="4600"/>
                  </a:lnTo>
                  <a:lnTo>
                    <a:pt x="4794" y="4551"/>
                  </a:lnTo>
                  <a:lnTo>
                    <a:pt x="4673" y="4478"/>
                  </a:lnTo>
                  <a:lnTo>
                    <a:pt x="4551" y="4381"/>
                  </a:lnTo>
                  <a:lnTo>
                    <a:pt x="4429" y="4308"/>
                  </a:lnTo>
                  <a:lnTo>
                    <a:pt x="4356" y="4186"/>
                  </a:lnTo>
                  <a:lnTo>
                    <a:pt x="4259" y="4064"/>
                  </a:lnTo>
                  <a:lnTo>
                    <a:pt x="4186" y="3943"/>
                  </a:lnTo>
                  <a:lnTo>
                    <a:pt x="4137" y="3821"/>
                  </a:lnTo>
                  <a:lnTo>
                    <a:pt x="4089" y="3675"/>
                  </a:lnTo>
                  <a:lnTo>
                    <a:pt x="4064" y="3505"/>
                  </a:lnTo>
                  <a:lnTo>
                    <a:pt x="4064" y="3359"/>
                  </a:lnTo>
                  <a:lnTo>
                    <a:pt x="4064" y="3188"/>
                  </a:lnTo>
                  <a:lnTo>
                    <a:pt x="4089" y="3018"/>
                  </a:lnTo>
                  <a:lnTo>
                    <a:pt x="4137" y="2775"/>
                  </a:lnTo>
                  <a:lnTo>
                    <a:pt x="4210" y="2556"/>
                  </a:lnTo>
                  <a:lnTo>
                    <a:pt x="4308" y="2337"/>
                  </a:lnTo>
                  <a:lnTo>
                    <a:pt x="4429" y="2142"/>
                  </a:lnTo>
                  <a:lnTo>
                    <a:pt x="4551" y="1972"/>
                  </a:lnTo>
                  <a:lnTo>
                    <a:pt x="4721" y="1801"/>
                  </a:lnTo>
                  <a:lnTo>
                    <a:pt x="4916" y="1680"/>
                  </a:lnTo>
                  <a:lnTo>
                    <a:pt x="5111" y="1582"/>
                  </a:lnTo>
                  <a:close/>
                  <a:moveTo>
                    <a:pt x="12532" y="7544"/>
                  </a:moveTo>
                  <a:lnTo>
                    <a:pt x="12264" y="7568"/>
                  </a:lnTo>
                  <a:lnTo>
                    <a:pt x="11997" y="7593"/>
                  </a:lnTo>
                  <a:lnTo>
                    <a:pt x="11753" y="7641"/>
                  </a:lnTo>
                  <a:lnTo>
                    <a:pt x="11486" y="7690"/>
                  </a:lnTo>
                  <a:lnTo>
                    <a:pt x="11218" y="7763"/>
                  </a:lnTo>
                  <a:lnTo>
                    <a:pt x="10975" y="7885"/>
                  </a:lnTo>
                  <a:lnTo>
                    <a:pt x="10926" y="7933"/>
                  </a:lnTo>
                  <a:lnTo>
                    <a:pt x="10926" y="8006"/>
                  </a:lnTo>
                  <a:lnTo>
                    <a:pt x="10975" y="8055"/>
                  </a:lnTo>
                  <a:lnTo>
                    <a:pt x="11048" y="8079"/>
                  </a:lnTo>
                  <a:lnTo>
                    <a:pt x="11315" y="8055"/>
                  </a:lnTo>
                  <a:lnTo>
                    <a:pt x="11583" y="8031"/>
                  </a:lnTo>
                  <a:lnTo>
                    <a:pt x="11875" y="7982"/>
                  </a:lnTo>
                  <a:lnTo>
                    <a:pt x="12143" y="7933"/>
                  </a:lnTo>
                  <a:lnTo>
                    <a:pt x="12386" y="7909"/>
                  </a:lnTo>
                  <a:lnTo>
                    <a:pt x="12605" y="7909"/>
                  </a:lnTo>
                  <a:lnTo>
                    <a:pt x="12824" y="7885"/>
                  </a:lnTo>
                  <a:lnTo>
                    <a:pt x="12946" y="7860"/>
                  </a:lnTo>
                  <a:lnTo>
                    <a:pt x="13043" y="7787"/>
                  </a:lnTo>
                  <a:lnTo>
                    <a:pt x="13067" y="7763"/>
                  </a:lnTo>
                  <a:lnTo>
                    <a:pt x="13092" y="7714"/>
                  </a:lnTo>
                  <a:lnTo>
                    <a:pt x="13067" y="7690"/>
                  </a:lnTo>
                  <a:lnTo>
                    <a:pt x="13043" y="7641"/>
                  </a:lnTo>
                  <a:lnTo>
                    <a:pt x="12921" y="7593"/>
                  </a:lnTo>
                  <a:lnTo>
                    <a:pt x="12800" y="7544"/>
                  </a:lnTo>
                  <a:close/>
                  <a:moveTo>
                    <a:pt x="20002" y="10026"/>
                  </a:moveTo>
                  <a:lnTo>
                    <a:pt x="20172" y="10050"/>
                  </a:lnTo>
                  <a:lnTo>
                    <a:pt x="20367" y="10074"/>
                  </a:lnTo>
                  <a:lnTo>
                    <a:pt x="20537" y="10099"/>
                  </a:lnTo>
                  <a:lnTo>
                    <a:pt x="20708" y="10172"/>
                  </a:lnTo>
                  <a:lnTo>
                    <a:pt x="20854" y="10245"/>
                  </a:lnTo>
                  <a:lnTo>
                    <a:pt x="21024" y="10342"/>
                  </a:lnTo>
                  <a:lnTo>
                    <a:pt x="21194" y="10439"/>
                  </a:lnTo>
                  <a:lnTo>
                    <a:pt x="21316" y="10585"/>
                  </a:lnTo>
                  <a:lnTo>
                    <a:pt x="21438" y="10707"/>
                  </a:lnTo>
                  <a:lnTo>
                    <a:pt x="21511" y="10877"/>
                  </a:lnTo>
                  <a:lnTo>
                    <a:pt x="21584" y="11023"/>
                  </a:lnTo>
                  <a:lnTo>
                    <a:pt x="21608" y="11194"/>
                  </a:lnTo>
                  <a:lnTo>
                    <a:pt x="21632" y="11364"/>
                  </a:lnTo>
                  <a:lnTo>
                    <a:pt x="21632" y="11534"/>
                  </a:lnTo>
                  <a:lnTo>
                    <a:pt x="21608" y="11705"/>
                  </a:lnTo>
                  <a:lnTo>
                    <a:pt x="21559" y="11875"/>
                  </a:lnTo>
                  <a:lnTo>
                    <a:pt x="21511" y="12021"/>
                  </a:lnTo>
                  <a:lnTo>
                    <a:pt x="21438" y="12191"/>
                  </a:lnTo>
                  <a:lnTo>
                    <a:pt x="21340" y="12337"/>
                  </a:lnTo>
                  <a:lnTo>
                    <a:pt x="21219" y="12483"/>
                  </a:lnTo>
                  <a:lnTo>
                    <a:pt x="21097" y="12605"/>
                  </a:lnTo>
                  <a:lnTo>
                    <a:pt x="20951" y="12702"/>
                  </a:lnTo>
                  <a:lnTo>
                    <a:pt x="20805" y="12800"/>
                  </a:lnTo>
                  <a:lnTo>
                    <a:pt x="20635" y="12873"/>
                  </a:lnTo>
                  <a:lnTo>
                    <a:pt x="20489" y="12921"/>
                  </a:lnTo>
                  <a:lnTo>
                    <a:pt x="20343" y="12970"/>
                  </a:lnTo>
                  <a:lnTo>
                    <a:pt x="20172" y="12994"/>
                  </a:lnTo>
                  <a:lnTo>
                    <a:pt x="20026" y="12994"/>
                  </a:lnTo>
                  <a:lnTo>
                    <a:pt x="19856" y="12970"/>
                  </a:lnTo>
                  <a:lnTo>
                    <a:pt x="19710" y="12946"/>
                  </a:lnTo>
                  <a:lnTo>
                    <a:pt x="19540" y="12897"/>
                  </a:lnTo>
                  <a:lnTo>
                    <a:pt x="19394" y="12848"/>
                  </a:lnTo>
                  <a:lnTo>
                    <a:pt x="19248" y="12775"/>
                  </a:lnTo>
                  <a:lnTo>
                    <a:pt x="19126" y="12678"/>
                  </a:lnTo>
                  <a:lnTo>
                    <a:pt x="18980" y="12581"/>
                  </a:lnTo>
                  <a:lnTo>
                    <a:pt x="18858" y="12459"/>
                  </a:lnTo>
                  <a:lnTo>
                    <a:pt x="18761" y="12337"/>
                  </a:lnTo>
                  <a:lnTo>
                    <a:pt x="18664" y="12216"/>
                  </a:lnTo>
                  <a:lnTo>
                    <a:pt x="18566" y="12070"/>
                  </a:lnTo>
                  <a:lnTo>
                    <a:pt x="18493" y="11899"/>
                  </a:lnTo>
                  <a:lnTo>
                    <a:pt x="18445" y="11729"/>
                  </a:lnTo>
                  <a:lnTo>
                    <a:pt x="18420" y="11583"/>
                  </a:lnTo>
                  <a:lnTo>
                    <a:pt x="19783" y="11753"/>
                  </a:lnTo>
                  <a:lnTo>
                    <a:pt x="19880" y="11753"/>
                  </a:lnTo>
                  <a:lnTo>
                    <a:pt x="19953" y="11705"/>
                  </a:lnTo>
                  <a:lnTo>
                    <a:pt x="20002" y="11632"/>
                  </a:lnTo>
                  <a:lnTo>
                    <a:pt x="20026" y="11534"/>
                  </a:lnTo>
                  <a:lnTo>
                    <a:pt x="20002" y="11437"/>
                  </a:lnTo>
                  <a:lnTo>
                    <a:pt x="19953" y="11364"/>
                  </a:lnTo>
                  <a:lnTo>
                    <a:pt x="19880" y="11291"/>
                  </a:lnTo>
                  <a:lnTo>
                    <a:pt x="19783" y="11267"/>
                  </a:lnTo>
                  <a:lnTo>
                    <a:pt x="18420" y="11096"/>
                  </a:lnTo>
                  <a:lnTo>
                    <a:pt x="18493" y="10804"/>
                  </a:lnTo>
                  <a:lnTo>
                    <a:pt x="18615" y="10512"/>
                  </a:lnTo>
                  <a:lnTo>
                    <a:pt x="18883" y="10415"/>
                  </a:lnTo>
                  <a:lnTo>
                    <a:pt x="19126" y="10293"/>
                  </a:lnTo>
                  <a:lnTo>
                    <a:pt x="19369" y="10172"/>
                  </a:lnTo>
                  <a:lnTo>
                    <a:pt x="19637" y="10074"/>
                  </a:lnTo>
                  <a:lnTo>
                    <a:pt x="19832" y="10050"/>
                  </a:lnTo>
                  <a:lnTo>
                    <a:pt x="20002" y="10026"/>
                  </a:lnTo>
                  <a:close/>
                  <a:moveTo>
                    <a:pt x="11048" y="6838"/>
                  </a:moveTo>
                  <a:lnTo>
                    <a:pt x="11267" y="6863"/>
                  </a:lnTo>
                  <a:lnTo>
                    <a:pt x="11510" y="6887"/>
                  </a:lnTo>
                  <a:lnTo>
                    <a:pt x="11729" y="6936"/>
                  </a:lnTo>
                  <a:lnTo>
                    <a:pt x="11559" y="6960"/>
                  </a:lnTo>
                  <a:lnTo>
                    <a:pt x="11364" y="7009"/>
                  </a:lnTo>
                  <a:lnTo>
                    <a:pt x="11169" y="7057"/>
                  </a:lnTo>
                  <a:lnTo>
                    <a:pt x="10975" y="7155"/>
                  </a:lnTo>
                  <a:lnTo>
                    <a:pt x="10902" y="7228"/>
                  </a:lnTo>
                  <a:lnTo>
                    <a:pt x="10853" y="7301"/>
                  </a:lnTo>
                  <a:lnTo>
                    <a:pt x="10853" y="7325"/>
                  </a:lnTo>
                  <a:lnTo>
                    <a:pt x="10950" y="7349"/>
                  </a:lnTo>
                  <a:lnTo>
                    <a:pt x="11048" y="7374"/>
                  </a:lnTo>
                  <a:lnTo>
                    <a:pt x="11242" y="7349"/>
                  </a:lnTo>
                  <a:lnTo>
                    <a:pt x="11632" y="7252"/>
                  </a:lnTo>
                  <a:lnTo>
                    <a:pt x="11972" y="7203"/>
                  </a:lnTo>
                  <a:lnTo>
                    <a:pt x="12167" y="7179"/>
                  </a:lnTo>
                  <a:lnTo>
                    <a:pt x="12313" y="7106"/>
                  </a:lnTo>
                  <a:lnTo>
                    <a:pt x="12532" y="7203"/>
                  </a:lnTo>
                  <a:lnTo>
                    <a:pt x="12727" y="7325"/>
                  </a:lnTo>
                  <a:lnTo>
                    <a:pt x="12921" y="7447"/>
                  </a:lnTo>
                  <a:lnTo>
                    <a:pt x="13116" y="7568"/>
                  </a:lnTo>
                  <a:lnTo>
                    <a:pt x="13286" y="7714"/>
                  </a:lnTo>
                  <a:lnTo>
                    <a:pt x="13457" y="7885"/>
                  </a:lnTo>
                  <a:lnTo>
                    <a:pt x="13627" y="8055"/>
                  </a:lnTo>
                  <a:lnTo>
                    <a:pt x="13773" y="8250"/>
                  </a:lnTo>
                  <a:lnTo>
                    <a:pt x="13530" y="8225"/>
                  </a:lnTo>
                  <a:lnTo>
                    <a:pt x="13311" y="8225"/>
                  </a:lnTo>
                  <a:lnTo>
                    <a:pt x="12848" y="8274"/>
                  </a:lnTo>
                  <a:lnTo>
                    <a:pt x="12459" y="8347"/>
                  </a:lnTo>
                  <a:lnTo>
                    <a:pt x="12070" y="8420"/>
                  </a:lnTo>
                  <a:lnTo>
                    <a:pt x="11705" y="8566"/>
                  </a:lnTo>
                  <a:lnTo>
                    <a:pt x="11534" y="8663"/>
                  </a:lnTo>
                  <a:lnTo>
                    <a:pt x="11364" y="8761"/>
                  </a:lnTo>
                  <a:lnTo>
                    <a:pt x="11340" y="8785"/>
                  </a:lnTo>
                  <a:lnTo>
                    <a:pt x="11340" y="8834"/>
                  </a:lnTo>
                  <a:lnTo>
                    <a:pt x="11364" y="8858"/>
                  </a:lnTo>
                  <a:lnTo>
                    <a:pt x="11388" y="8882"/>
                  </a:lnTo>
                  <a:lnTo>
                    <a:pt x="11753" y="8834"/>
                  </a:lnTo>
                  <a:lnTo>
                    <a:pt x="12118" y="8761"/>
                  </a:lnTo>
                  <a:lnTo>
                    <a:pt x="12483" y="8688"/>
                  </a:lnTo>
                  <a:lnTo>
                    <a:pt x="12848" y="8663"/>
                  </a:lnTo>
                  <a:lnTo>
                    <a:pt x="13432" y="8663"/>
                  </a:lnTo>
                  <a:lnTo>
                    <a:pt x="13749" y="8688"/>
                  </a:lnTo>
                  <a:lnTo>
                    <a:pt x="13895" y="8663"/>
                  </a:lnTo>
                  <a:lnTo>
                    <a:pt x="14016" y="8663"/>
                  </a:lnTo>
                  <a:lnTo>
                    <a:pt x="14187" y="9028"/>
                  </a:lnTo>
                  <a:lnTo>
                    <a:pt x="13773" y="9053"/>
                  </a:lnTo>
                  <a:lnTo>
                    <a:pt x="13359" y="9101"/>
                  </a:lnTo>
                  <a:lnTo>
                    <a:pt x="12994" y="9150"/>
                  </a:lnTo>
                  <a:lnTo>
                    <a:pt x="12605" y="9199"/>
                  </a:lnTo>
                  <a:lnTo>
                    <a:pt x="12240" y="9296"/>
                  </a:lnTo>
                  <a:lnTo>
                    <a:pt x="12070" y="9369"/>
                  </a:lnTo>
                  <a:lnTo>
                    <a:pt x="11899" y="9466"/>
                  </a:lnTo>
                  <a:lnTo>
                    <a:pt x="11875" y="9490"/>
                  </a:lnTo>
                  <a:lnTo>
                    <a:pt x="11875" y="9539"/>
                  </a:lnTo>
                  <a:lnTo>
                    <a:pt x="11899" y="9563"/>
                  </a:lnTo>
                  <a:lnTo>
                    <a:pt x="11948" y="9588"/>
                  </a:lnTo>
                  <a:lnTo>
                    <a:pt x="12337" y="9588"/>
                  </a:lnTo>
                  <a:lnTo>
                    <a:pt x="12751" y="9539"/>
                  </a:lnTo>
                  <a:lnTo>
                    <a:pt x="13140" y="9466"/>
                  </a:lnTo>
                  <a:lnTo>
                    <a:pt x="13530" y="9417"/>
                  </a:lnTo>
                  <a:lnTo>
                    <a:pt x="13919" y="9417"/>
                  </a:lnTo>
                  <a:lnTo>
                    <a:pt x="14333" y="9393"/>
                  </a:lnTo>
                  <a:lnTo>
                    <a:pt x="14381" y="9661"/>
                  </a:lnTo>
                  <a:lnTo>
                    <a:pt x="14406" y="9904"/>
                  </a:lnTo>
                  <a:lnTo>
                    <a:pt x="14138" y="9831"/>
                  </a:lnTo>
                  <a:lnTo>
                    <a:pt x="13870" y="9782"/>
                  </a:lnTo>
                  <a:lnTo>
                    <a:pt x="13578" y="9782"/>
                  </a:lnTo>
                  <a:lnTo>
                    <a:pt x="13286" y="9807"/>
                  </a:lnTo>
                  <a:lnTo>
                    <a:pt x="12994" y="9855"/>
                  </a:lnTo>
                  <a:lnTo>
                    <a:pt x="12727" y="9904"/>
                  </a:lnTo>
                  <a:lnTo>
                    <a:pt x="12459" y="10001"/>
                  </a:lnTo>
                  <a:lnTo>
                    <a:pt x="12216" y="10099"/>
                  </a:lnTo>
                  <a:lnTo>
                    <a:pt x="12191" y="10123"/>
                  </a:lnTo>
                  <a:lnTo>
                    <a:pt x="12191" y="10172"/>
                  </a:lnTo>
                  <a:lnTo>
                    <a:pt x="12216" y="10196"/>
                  </a:lnTo>
                  <a:lnTo>
                    <a:pt x="12240" y="10220"/>
                  </a:lnTo>
                  <a:lnTo>
                    <a:pt x="12848" y="10196"/>
                  </a:lnTo>
                  <a:lnTo>
                    <a:pt x="13457" y="10196"/>
                  </a:lnTo>
                  <a:lnTo>
                    <a:pt x="13943" y="10220"/>
                  </a:lnTo>
                  <a:lnTo>
                    <a:pt x="14430" y="10220"/>
                  </a:lnTo>
                  <a:lnTo>
                    <a:pt x="14430" y="10464"/>
                  </a:lnTo>
                  <a:lnTo>
                    <a:pt x="14406" y="10707"/>
                  </a:lnTo>
                  <a:lnTo>
                    <a:pt x="14187" y="10634"/>
                  </a:lnTo>
                  <a:lnTo>
                    <a:pt x="13968" y="10610"/>
                  </a:lnTo>
                  <a:lnTo>
                    <a:pt x="13505" y="10561"/>
                  </a:lnTo>
                  <a:lnTo>
                    <a:pt x="13189" y="10512"/>
                  </a:lnTo>
                  <a:lnTo>
                    <a:pt x="12824" y="10464"/>
                  </a:lnTo>
                  <a:lnTo>
                    <a:pt x="12654" y="10464"/>
                  </a:lnTo>
                  <a:lnTo>
                    <a:pt x="12483" y="10488"/>
                  </a:lnTo>
                  <a:lnTo>
                    <a:pt x="12337" y="10537"/>
                  </a:lnTo>
                  <a:lnTo>
                    <a:pt x="12191" y="10610"/>
                  </a:lnTo>
                  <a:lnTo>
                    <a:pt x="12191" y="10634"/>
                  </a:lnTo>
                  <a:lnTo>
                    <a:pt x="12313" y="10731"/>
                  </a:lnTo>
                  <a:lnTo>
                    <a:pt x="12459" y="10804"/>
                  </a:lnTo>
                  <a:lnTo>
                    <a:pt x="12629" y="10853"/>
                  </a:lnTo>
                  <a:lnTo>
                    <a:pt x="12775" y="10877"/>
                  </a:lnTo>
                  <a:lnTo>
                    <a:pt x="13140" y="10926"/>
                  </a:lnTo>
                  <a:lnTo>
                    <a:pt x="13457" y="10950"/>
                  </a:lnTo>
                  <a:lnTo>
                    <a:pt x="13870" y="11048"/>
                  </a:lnTo>
                  <a:lnTo>
                    <a:pt x="14114" y="11072"/>
                  </a:lnTo>
                  <a:lnTo>
                    <a:pt x="14333" y="11072"/>
                  </a:lnTo>
                  <a:lnTo>
                    <a:pt x="14235" y="11340"/>
                  </a:lnTo>
                  <a:lnTo>
                    <a:pt x="14138" y="11607"/>
                  </a:lnTo>
                  <a:lnTo>
                    <a:pt x="14016" y="11851"/>
                  </a:lnTo>
                  <a:lnTo>
                    <a:pt x="13870" y="12094"/>
                  </a:lnTo>
                  <a:lnTo>
                    <a:pt x="13846" y="11997"/>
                  </a:lnTo>
                  <a:lnTo>
                    <a:pt x="13797" y="11899"/>
                  </a:lnTo>
                  <a:lnTo>
                    <a:pt x="13724" y="11826"/>
                  </a:lnTo>
                  <a:lnTo>
                    <a:pt x="13627" y="11778"/>
                  </a:lnTo>
                  <a:lnTo>
                    <a:pt x="13432" y="11680"/>
                  </a:lnTo>
                  <a:lnTo>
                    <a:pt x="13238" y="11607"/>
                  </a:lnTo>
                  <a:lnTo>
                    <a:pt x="12946" y="11534"/>
                  </a:lnTo>
                  <a:lnTo>
                    <a:pt x="12654" y="11486"/>
                  </a:lnTo>
                  <a:lnTo>
                    <a:pt x="12362" y="11486"/>
                  </a:lnTo>
                  <a:lnTo>
                    <a:pt x="12070" y="11510"/>
                  </a:lnTo>
                  <a:lnTo>
                    <a:pt x="12045" y="11534"/>
                  </a:lnTo>
                  <a:lnTo>
                    <a:pt x="12045" y="11559"/>
                  </a:lnTo>
                  <a:lnTo>
                    <a:pt x="12045" y="11607"/>
                  </a:lnTo>
                  <a:lnTo>
                    <a:pt x="12070" y="11632"/>
                  </a:lnTo>
                  <a:lnTo>
                    <a:pt x="12678" y="11826"/>
                  </a:lnTo>
                  <a:lnTo>
                    <a:pt x="12970" y="11948"/>
                  </a:lnTo>
                  <a:lnTo>
                    <a:pt x="13262" y="12070"/>
                  </a:lnTo>
                  <a:lnTo>
                    <a:pt x="13481" y="12191"/>
                  </a:lnTo>
                  <a:lnTo>
                    <a:pt x="13627" y="12240"/>
                  </a:lnTo>
                  <a:lnTo>
                    <a:pt x="13749" y="12240"/>
                  </a:lnTo>
                  <a:lnTo>
                    <a:pt x="13505" y="12556"/>
                  </a:lnTo>
                  <a:lnTo>
                    <a:pt x="13189" y="12362"/>
                  </a:lnTo>
                  <a:lnTo>
                    <a:pt x="12605" y="12021"/>
                  </a:lnTo>
                  <a:lnTo>
                    <a:pt x="12289" y="11899"/>
                  </a:lnTo>
                  <a:lnTo>
                    <a:pt x="12143" y="11851"/>
                  </a:lnTo>
                  <a:lnTo>
                    <a:pt x="11972" y="11802"/>
                  </a:lnTo>
                  <a:lnTo>
                    <a:pt x="11924" y="11802"/>
                  </a:lnTo>
                  <a:lnTo>
                    <a:pt x="11899" y="11826"/>
                  </a:lnTo>
                  <a:lnTo>
                    <a:pt x="11875" y="11875"/>
                  </a:lnTo>
                  <a:lnTo>
                    <a:pt x="11899" y="11924"/>
                  </a:lnTo>
                  <a:lnTo>
                    <a:pt x="12070" y="12118"/>
                  </a:lnTo>
                  <a:lnTo>
                    <a:pt x="12264" y="12289"/>
                  </a:lnTo>
                  <a:lnTo>
                    <a:pt x="12483" y="12435"/>
                  </a:lnTo>
                  <a:lnTo>
                    <a:pt x="12727" y="12581"/>
                  </a:lnTo>
                  <a:lnTo>
                    <a:pt x="13140" y="12873"/>
                  </a:lnTo>
                  <a:lnTo>
                    <a:pt x="12800" y="13116"/>
                  </a:lnTo>
                  <a:lnTo>
                    <a:pt x="12629" y="12946"/>
                  </a:lnTo>
                  <a:lnTo>
                    <a:pt x="12435" y="12800"/>
                  </a:lnTo>
                  <a:lnTo>
                    <a:pt x="12289" y="12702"/>
                  </a:lnTo>
                  <a:lnTo>
                    <a:pt x="12143" y="12605"/>
                  </a:lnTo>
                  <a:lnTo>
                    <a:pt x="12045" y="12581"/>
                  </a:lnTo>
                  <a:lnTo>
                    <a:pt x="11972" y="12556"/>
                  </a:lnTo>
                  <a:lnTo>
                    <a:pt x="11875" y="12556"/>
                  </a:lnTo>
                  <a:lnTo>
                    <a:pt x="11802" y="12581"/>
                  </a:lnTo>
                  <a:lnTo>
                    <a:pt x="11753" y="12629"/>
                  </a:lnTo>
                  <a:lnTo>
                    <a:pt x="11753" y="12678"/>
                  </a:lnTo>
                  <a:lnTo>
                    <a:pt x="11802" y="12824"/>
                  </a:lnTo>
                  <a:lnTo>
                    <a:pt x="11875" y="12921"/>
                  </a:lnTo>
                  <a:lnTo>
                    <a:pt x="12118" y="13116"/>
                  </a:lnTo>
                  <a:lnTo>
                    <a:pt x="12240" y="13238"/>
                  </a:lnTo>
                  <a:lnTo>
                    <a:pt x="12362" y="13359"/>
                  </a:lnTo>
                  <a:lnTo>
                    <a:pt x="11997" y="13505"/>
                  </a:lnTo>
                  <a:lnTo>
                    <a:pt x="11826" y="13554"/>
                  </a:lnTo>
                  <a:lnTo>
                    <a:pt x="11680" y="13384"/>
                  </a:lnTo>
                  <a:lnTo>
                    <a:pt x="11510" y="13213"/>
                  </a:lnTo>
                  <a:lnTo>
                    <a:pt x="11315" y="13067"/>
                  </a:lnTo>
                  <a:lnTo>
                    <a:pt x="11121" y="12946"/>
                  </a:lnTo>
                  <a:lnTo>
                    <a:pt x="11072" y="12946"/>
                  </a:lnTo>
                  <a:lnTo>
                    <a:pt x="11023" y="12970"/>
                  </a:lnTo>
                  <a:lnTo>
                    <a:pt x="10999" y="12994"/>
                  </a:lnTo>
                  <a:lnTo>
                    <a:pt x="10999" y="13043"/>
                  </a:lnTo>
                  <a:lnTo>
                    <a:pt x="11072" y="13213"/>
                  </a:lnTo>
                  <a:lnTo>
                    <a:pt x="11145" y="13359"/>
                  </a:lnTo>
                  <a:lnTo>
                    <a:pt x="11364" y="13651"/>
                  </a:lnTo>
                  <a:lnTo>
                    <a:pt x="11169" y="13651"/>
                  </a:lnTo>
                  <a:lnTo>
                    <a:pt x="11072" y="13481"/>
                  </a:lnTo>
                  <a:lnTo>
                    <a:pt x="10999" y="13286"/>
                  </a:lnTo>
                  <a:lnTo>
                    <a:pt x="10950" y="13213"/>
                  </a:lnTo>
                  <a:lnTo>
                    <a:pt x="10877" y="13165"/>
                  </a:lnTo>
                  <a:lnTo>
                    <a:pt x="10780" y="13116"/>
                  </a:lnTo>
                  <a:lnTo>
                    <a:pt x="10731" y="13116"/>
                  </a:lnTo>
                  <a:lnTo>
                    <a:pt x="10707" y="13140"/>
                  </a:lnTo>
                  <a:lnTo>
                    <a:pt x="10658" y="13213"/>
                  </a:lnTo>
                  <a:lnTo>
                    <a:pt x="10634" y="13311"/>
                  </a:lnTo>
                  <a:lnTo>
                    <a:pt x="10634" y="13408"/>
                  </a:lnTo>
                  <a:lnTo>
                    <a:pt x="10658" y="13481"/>
                  </a:lnTo>
                  <a:lnTo>
                    <a:pt x="10683" y="13627"/>
                  </a:lnTo>
                  <a:lnTo>
                    <a:pt x="10415" y="13603"/>
                  </a:lnTo>
                  <a:lnTo>
                    <a:pt x="10172" y="13530"/>
                  </a:lnTo>
                  <a:lnTo>
                    <a:pt x="9904" y="13457"/>
                  </a:lnTo>
                  <a:lnTo>
                    <a:pt x="9661" y="13359"/>
                  </a:lnTo>
                  <a:lnTo>
                    <a:pt x="9442" y="13238"/>
                  </a:lnTo>
                  <a:lnTo>
                    <a:pt x="9198" y="13092"/>
                  </a:lnTo>
                  <a:lnTo>
                    <a:pt x="8979" y="12946"/>
                  </a:lnTo>
                  <a:lnTo>
                    <a:pt x="8785" y="12775"/>
                  </a:lnTo>
                  <a:lnTo>
                    <a:pt x="8590" y="12581"/>
                  </a:lnTo>
                  <a:lnTo>
                    <a:pt x="8420" y="12386"/>
                  </a:lnTo>
                  <a:lnTo>
                    <a:pt x="8249" y="12167"/>
                  </a:lnTo>
                  <a:lnTo>
                    <a:pt x="8103" y="11948"/>
                  </a:lnTo>
                  <a:lnTo>
                    <a:pt x="7957" y="11705"/>
                  </a:lnTo>
                  <a:lnTo>
                    <a:pt x="7836" y="11461"/>
                  </a:lnTo>
                  <a:lnTo>
                    <a:pt x="7738" y="11218"/>
                  </a:lnTo>
                  <a:lnTo>
                    <a:pt x="7665" y="10950"/>
                  </a:lnTo>
                  <a:lnTo>
                    <a:pt x="7592" y="10610"/>
                  </a:lnTo>
                  <a:lnTo>
                    <a:pt x="7568" y="10245"/>
                  </a:lnTo>
                  <a:lnTo>
                    <a:pt x="7568" y="9880"/>
                  </a:lnTo>
                  <a:lnTo>
                    <a:pt x="7617" y="9539"/>
                  </a:lnTo>
                  <a:lnTo>
                    <a:pt x="7714" y="9174"/>
                  </a:lnTo>
                  <a:lnTo>
                    <a:pt x="7811" y="8834"/>
                  </a:lnTo>
                  <a:lnTo>
                    <a:pt x="7957" y="8517"/>
                  </a:lnTo>
                  <a:lnTo>
                    <a:pt x="8152" y="8201"/>
                  </a:lnTo>
                  <a:lnTo>
                    <a:pt x="8274" y="8006"/>
                  </a:lnTo>
                  <a:lnTo>
                    <a:pt x="8444" y="7812"/>
                  </a:lnTo>
                  <a:lnTo>
                    <a:pt x="8590" y="7641"/>
                  </a:lnTo>
                  <a:lnTo>
                    <a:pt x="8785" y="7471"/>
                  </a:lnTo>
                  <a:lnTo>
                    <a:pt x="9150" y="7179"/>
                  </a:lnTo>
                  <a:lnTo>
                    <a:pt x="9539" y="6936"/>
                  </a:lnTo>
                  <a:lnTo>
                    <a:pt x="9588" y="6984"/>
                  </a:lnTo>
                  <a:lnTo>
                    <a:pt x="9661" y="7033"/>
                  </a:lnTo>
                  <a:lnTo>
                    <a:pt x="9758" y="7057"/>
                  </a:lnTo>
                  <a:lnTo>
                    <a:pt x="9855" y="7033"/>
                  </a:lnTo>
                  <a:lnTo>
                    <a:pt x="10074" y="6960"/>
                  </a:lnTo>
                  <a:lnTo>
                    <a:pt x="10318" y="6911"/>
                  </a:lnTo>
                  <a:lnTo>
                    <a:pt x="10561" y="6863"/>
                  </a:lnTo>
                  <a:lnTo>
                    <a:pt x="10804" y="6863"/>
                  </a:lnTo>
                  <a:lnTo>
                    <a:pt x="11048" y="6838"/>
                  </a:lnTo>
                  <a:close/>
                  <a:moveTo>
                    <a:pt x="2166" y="12410"/>
                  </a:moveTo>
                  <a:lnTo>
                    <a:pt x="2385" y="12435"/>
                  </a:lnTo>
                  <a:lnTo>
                    <a:pt x="2556" y="12483"/>
                  </a:lnTo>
                  <a:lnTo>
                    <a:pt x="2726" y="12605"/>
                  </a:lnTo>
                  <a:lnTo>
                    <a:pt x="2872" y="12727"/>
                  </a:lnTo>
                  <a:lnTo>
                    <a:pt x="3018" y="12897"/>
                  </a:lnTo>
                  <a:lnTo>
                    <a:pt x="3140" y="13092"/>
                  </a:lnTo>
                  <a:lnTo>
                    <a:pt x="2312" y="13530"/>
                  </a:lnTo>
                  <a:lnTo>
                    <a:pt x="2166" y="13603"/>
                  </a:lnTo>
                  <a:lnTo>
                    <a:pt x="1947" y="13773"/>
                  </a:lnTo>
                  <a:lnTo>
                    <a:pt x="1826" y="13846"/>
                  </a:lnTo>
                  <a:lnTo>
                    <a:pt x="1753" y="13943"/>
                  </a:lnTo>
                  <a:lnTo>
                    <a:pt x="1728" y="14041"/>
                  </a:lnTo>
                  <a:lnTo>
                    <a:pt x="1753" y="14065"/>
                  </a:lnTo>
                  <a:lnTo>
                    <a:pt x="1777" y="14089"/>
                  </a:lnTo>
                  <a:lnTo>
                    <a:pt x="1899" y="14162"/>
                  </a:lnTo>
                  <a:lnTo>
                    <a:pt x="2045" y="14162"/>
                  </a:lnTo>
                  <a:lnTo>
                    <a:pt x="2191" y="14114"/>
                  </a:lnTo>
                  <a:lnTo>
                    <a:pt x="2337" y="14065"/>
                  </a:lnTo>
                  <a:lnTo>
                    <a:pt x="2629" y="13919"/>
                  </a:lnTo>
                  <a:lnTo>
                    <a:pt x="2872" y="13773"/>
                  </a:lnTo>
                  <a:lnTo>
                    <a:pt x="3334" y="13530"/>
                  </a:lnTo>
                  <a:lnTo>
                    <a:pt x="3407" y="13895"/>
                  </a:lnTo>
                  <a:lnTo>
                    <a:pt x="3432" y="14235"/>
                  </a:lnTo>
                  <a:lnTo>
                    <a:pt x="3407" y="14381"/>
                  </a:lnTo>
                  <a:lnTo>
                    <a:pt x="3383" y="14552"/>
                  </a:lnTo>
                  <a:lnTo>
                    <a:pt x="3334" y="14698"/>
                  </a:lnTo>
                  <a:lnTo>
                    <a:pt x="3261" y="14819"/>
                  </a:lnTo>
                  <a:lnTo>
                    <a:pt x="3188" y="14941"/>
                  </a:lnTo>
                  <a:lnTo>
                    <a:pt x="3067" y="15063"/>
                  </a:lnTo>
                  <a:lnTo>
                    <a:pt x="2969" y="15160"/>
                  </a:lnTo>
                  <a:lnTo>
                    <a:pt x="2848" y="15233"/>
                  </a:lnTo>
                  <a:lnTo>
                    <a:pt x="2702" y="15330"/>
                  </a:lnTo>
                  <a:lnTo>
                    <a:pt x="2580" y="15379"/>
                  </a:lnTo>
                  <a:lnTo>
                    <a:pt x="2288" y="15476"/>
                  </a:lnTo>
                  <a:lnTo>
                    <a:pt x="2118" y="15476"/>
                  </a:lnTo>
                  <a:lnTo>
                    <a:pt x="1972" y="15501"/>
                  </a:lnTo>
                  <a:lnTo>
                    <a:pt x="1826" y="15476"/>
                  </a:lnTo>
                  <a:lnTo>
                    <a:pt x="1655" y="15452"/>
                  </a:lnTo>
                  <a:lnTo>
                    <a:pt x="1509" y="15403"/>
                  </a:lnTo>
                  <a:lnTo>
                    <a:pt x="1363" y="15355"/>
                  </a:lnTo>
                  <a:lnTo>
                    <a:pt x="1242" y="15282"/>
                  </a:lnTo>
                  <a:lnTo>
                    <a:pt x="1120" y="15184"/>
                  </a:lnTo>
                  <a:lnTo>
                    <a:pt x="1023" y="15087"/>
                  </a:lnTo>
                  <a:lnTo>
                    <a:pt x="925" y="14965"/>
                  </a:lnTo>
                  <a:lnTo>
                    <a:pt x="779" y="14722"/>
                  </a:lnTo>
                  <a:lnTo>
                    <a:pt x="658" y="14430"/>
                  </a:lnTo>
                  <a:lnTo>
                    <a:pt x="609" y="14138"/>
                  </a:lnTo>
                  <a:lnTo>
                    <a:pt x="609" y="13822"/>
                  </a:lnTo>
                  <a:lnTo>
                    <a:pt x="658" y="13530"/>
                  </a:lnTo>
                  <a:lnTo>
                    <a:pt x="706" y="13384"/>
                  </a:lnTo>
                  <a:lnTo>
                    <a:pt x="779" y="13238"/>
                  </a:lnTo>
                  <a:lnTo>
                    <a:pt x="852" y="13092"/>
                  </a:lnTo>
                  <a:lnTo>
                    <a:pt x="950" y="12970"/>
                  </a:lnTo>
                  <a:lnTo>
                    <a:pt x="1193" y="12727"/>
                  </a:lnTo>
                  <a:lnTo>
                    <a:pt x="1436" y="12532"/>
                  </a:lnTo>
                  <a:lnTo>
                    <a:pt x="1509" y="12581"/>
                  </a:lnTo>
                  <a:lnTo>
                    <a:pt x="1582" y="12605"/>
                  </a:lnTo>
                  <a:lnTo>
                    <a:pt x="1655" y="12605"/>
                  </a:lnTo>
                  <a:lnTo>
                    <a:pt x="1728" y="12581"/>
                  </a:lnTo>
                  <a:lnTo>
                    <a:pt x="1972" y="12459"/>
                  </a:lnTo>
                  <a:lnTo>
                    <a:pt x="2166" y="12410"/>
                  </a:lnTo>
                  <a:close/>
                  <a:moveTo>
                    <a:pt x="10950" y="17496"/>
                  </a:moveTo>
                  <a:lnTo>
                    <a:pt x="11194" y="17569"/>
                  </a:lnTo>
                  <a:lnTo>
                    <a:pt x="11413" y="17666"/>
                  </a:lnTo>
                  <a:lnTo>
                    <a:pt x="11632" y="17812"/>
                  </a:lnTo>
                  <a:lnTo>
                    <a:pt x="11802" y="17958"/>
                  </a:lnTo>
                  <a:lnTo>
                    <a:pt x="11948" y="18153"/>
                  </a:lnTo>
                  <a:lnTo>
                    <a:pt x="12094" y="18372"/>
                  </a:lnTo>
                  <a:lnTo>
                    <a:pt x="12167" y="18615"/>
                  </a:lnTo>
                  <a:lnTo>
                    <a:pt x="12240" y="18883"/>
                  </a:lnTo>
                  <a:lnTo>
                    <a:pt x="12240" y="19077"/>
                  </a:lnTo>
                  <a:lnTo>
                    <a:pt x="12240" y="19248"/>
                  </a:lnTo>
                  <a:lnTo>
                    <a:pt x="12216" y="19418"/>
                  </a:lnTo>
                  <a:lnTo>
                    <a:pt x="12167" y="19588"/>
                  </a:lnTo>
                  <a:lnTo>
                    <a:pt x="12094" y="19734"/>
                  </a:lnTo>
                  <a:lnTo>
                    <a:pt x="12021" y="19880"/>
                  </a:lnTo>
                  <a:lnTo>
                    <a:pt x="11924" y="20002"/>
                  </a:lnTo>
                  <a:lnTo>
                    <a:pt x="11826" y="20124"/>
                  </a:lnTo>
                  <a:lnTo>
                    <a:pt x="11705" y="20245"/>
                  </a:lnTo>
                  <a:lnTo>
                    <a:pt x="11559" y="20343"/>
                  </a:lnTo>
                  <a:lnTo>
                    <a:pt x="11413" y="20416"/>
                  </a:lnTo>
                  <a:lnTo>
                    <a:pt x="11267" y="20489"/>
                  </a:lnTo>
                  <a:lnTo>
                    <a:pt x="11121" y="20562"/>
                  </a:lnTo>
                  <a:lnTo>
                    <a:pt x="10950" y="20610"/>
                  </a:lnTo>
                  <a:lnTo>
                    <a:pt x="10780" y="20635"/>
                  </a:lnTo>
                  <a:lnTo>
                    <a:pt x="10610" y="20659"/>
                  </a:lnTo>
                  <a:lnTo>
                    <a:pt x="10439" y="20635"/>
                  </a:lnTo>
                  <a:lnTo>
                    <a:pt x="10293" y="20610"/>
                  </a:lnTo>
                  <a:lnTo>
                    <a:pt x="10147" y="20586"/>
                  </a:lnTo>
                  <a:lnTo>
                    <a:pt x="10001" y="20513"/>
                  </a:lnTo>
                  <a:lnTo>
                    <a:pt x="9855" y="20464"/>
                  </a:lnTo>
                  <a:lnTo>
                    <a:pt x="9734" y="20367"/>
                  </a:lnTo>
                  <a:lnTo>
                    <a:pt x="9612" y="20270"/>
                  </a:lnTo>
                  <a:lnTo>
                    <a:pt x="9515" y="20148"/>
                  </a:lnTo>
                  <a:lnTo>
                    <a:pt x="9320" y="19905"/>
                  </a:lnTo>
                  <a:lnTo>
                    <a:pt x="9198" y="19637"/>
                  </a:lnTo>
                  <a:lnTo>
                    <a:pt x="9101" y="19345"/>
                  </a:lnTo>
                  <a:lnTo>
                    <a:pt x="9101" y="19175"/>
                  </a:lnTo>
                  <a:lnTo>
                    <a:pt x="9077" y="19029"/>
                  </a:lnTo>
                  <a:lnTo>
                    <a:pt x="9101" y="18883"/>
                  </a:lnTo>
                  <a:lnTo>
                    <a:pt x="9125" y="18712"/>
                  </a:lnTo>
                  <a:lnTo>
                    <a:pt x="9174" y="18566"/>
                  </a:lnTo>
                  <a:lnTo>
                    <a:pt x="9247" y="18420"/>
                  </a:lnTo>
                  <a:lnTo>
                    <a:pt x="9417" y="18177"/>
                  </a:lnTo>
                  <a:lnTo>
                    <a:pt x="9612" y="17934"/>
                  </a:lnTo>
                  <a:lnTo>
                    <a:pt x="9782" y="17812"/>
                  </a:lnTo>
                  <a:lnTo>
                    <a:pt x="9953" y="17690"/>
                  </a:lnTo>
                  <a:lnTo>
                    <a:pt x="10147" y="17617"/>
                  </a:lnTo>
                  <a:lnTo>
                    <a:pt x="10342" y="17544"/>
                  </a:lnTo>
                  <a:lnTo>
                    <a:pt x="10342" y="17544"/>
                  </a:lnTo>
                  <a:lnTo>
                    <a:pt x="10318" y="18323"/>
                  </a:lnTo>
                  <a:lnTo>
                    <a:pt x="10342" y="18688"/>
                  </a:lnTo>
                  <a:lnTo>
                    <a:pt x="10342" y="18883"/>
                  </a:lnTo>
                  <a:lnTo>
                    <a:pt x="10391" y="19053"/>
                  </a:lnTo>
                  <a:lnTo>
                    <a:pt x="10439" y="19150"/>
                  </a:lnTo>
                  <a:lnTo>
                    <a:pt x="10488" y="19199"/>
                  </a:lnTo>
                  <a:lnTo>
                    <a:pt x="10561" y="19223"/>
                  </a:lnTo>
                  <a:lnTo>
                    <a:pt x="10707" y="19223"/>
                  </a:lnTo>
                  <a:lnTo>
                    <a:pt x="10756" y="19199"/>
                  </a:lnTo>
                  <a:lnTo>
                    <a:pt x="10829" y="19150"/>
                  </a:lnTo>
                  <a:lnTo>
                    <a:pt x="10853" y="19053"/>
                  </a:lnTo>
                  <a:lnTo>
                    <a:pt x="10926" y="18688"/>
                  </a:lnTo>
                  <a:lnTo>
                    <a:pt x="10950" y="18299"/>
                  </a:lnTo>
                  <a:lnTo>
                    <a:pt x="10950" y="17885"/>
                  </a:lnTo>
                  <a:lnTo>
                    <a:pt x="10950" y="17496"/>
                  </a:lnTo>
                  <a:close/>
                  <a:moveTo>
                    <a:pt x="17861" y="1"/>
                  </a:moveTo>
                  <a:lnTo>
                    <a:pt x="17715" y="25"/>
                  </a:lnTo>
                  <a:lnTo>
                    <a:pt x="17447" y="98"/>
                  </a:lnTo>
                  <a:lnTo>
                    <a:pt x="17204" y="171"/>
                  </a:lnTo>
                  <a:lnTo>
                    <a:pt x="17009" y="293"/>
                  </a:lnTo>
                  <a:lnTo>
                    <a:pt x="16839" y="415"/>
                  </a:lnTo>
                  <a:lnTo>
                    <a:pt x="16668" y="585"/>
                  </a:lnTo>
                  <a:lnTo>
                    <a:pt x="16522" y="755"/>
                  </a:lnTo>
                  <a:lnTo>
                    <a:pt x="16401" y="950"/>
                  </a:lnTo>
                  <a:lnTo>
                    <a:pt x="16303" y="1145"/>
                  </a:lnTo>
                  <a:lnTo>
                    <a:pt x="16230" y="1363"/>
                  </a:lnTo>
                  <a:lnTo>
                    <a:pt x="16157" y="1558"/>
                  </a:lnTo>
                  <a:lnTo>
                    <a:pt x="16109" y="1801"/>
                  </a:lnTo>
                  <a:lnTo>
                    <a:pt x="16084" y="2020"/>
                  </a:lnTo>
                  <a:lnTo>
                    <a:pt x="16084" y="2239"/>
                  </a:lnTo>
                  <a:lnTo>
                    <a:pt x="16109" y="2483"/>
                  </a:lnTo>
                  <a:lnTo>
                    <a:pt x="16157" y="2702"/>
                  </a:lnTo>
                  <a:lnTo>
                    <a:pt x="16206" y="2921"/>
                  </a:lnTo>
                  <a:lnTo>
                    <a:pt x="16352" y="3334"/>
                  </a:lnTo>
                  <a:lnTo>
                    <a:pt x="16449" y="3578"/>
                  </a:lnTo>
                  <a:lnTo>
                    <a:pt x="16571" y="3821"/>
                  </a:lnTo>
                  <a:lnTo>
                    <a:pt x="16206" y="4259"/>
                  </a:lnTo>
                  <a:lnTo>
                    <a:pt x="15792" y="4697"/>
                  </a:lnTo>
                  <a:lnTo>
                    <a:pt x="15062" y="5378"/>
                  </a:lnTo>
                  <a:lnTo>
                    <a:pt x="14308" y="6060"/>
                  </a:lnTo>
                  <a:lnTo>
                    <a:pt x="13773" y="6522"/>
                  </a:lnTo>
                  <a:lnTo>
                    <a:pt x="13651" y="6644"/>
                  </a:lnTo>
                  <a:lnTo>
                    <a:pt x="13530" y="6765"/>
                  </a:lnTo>
                  <a:lnTo>
                    <a:pt x="13432" y="6911"/>
                  </a:lnTo>
                  <a:lnTo>
                    <a:pt x="13384" y="7057"/>
                  </a:lnTo>
                  <a:lnTo>
                    <a:pt x="13043" y="6838"/>
                  </a:lnTo>
                  <a:lnTo>
                    <a:pt x="12678" y="6644"/>
                  </a:lnTo>
                  <a:lnTo>
                    <a:pt x="12289" y="6498"/>
                  </a:lnTo>
                  <a:lnTo>
                    <a:pt x="11899" y="6400"/>
                  </a:lnTo>
                  <a:lnTo>
                    <a:pt x="11510" y="6303"/>
                  </a:lnTo>
                  <a:lnTo>
                    <a:pt x="11096" y="6279"/>
                  </a:lnTo>
                  <a:lnTo>
                    <a:pt x="10683" y="6279"/>
                  </a:lnTo>
                  <a:lnTo>
                    <a:pt x="10269" y="6327"/>
                  </a:lnTo>
                  <a:lnTo>
                    <a:pt x="10245" y="6303"/>
                  </a:lnTo>
                  <a:lnTo>
                    <a:pt x="9977" y="6303"/>
                  </a:lnTo>
                  <a:lnTo>
                    <a:pt x="9758" y="6352"/>
                  </a:lnTo>
                  <a:lnTo>
                    <a:pt x="9563" y="6400"/>
                  </a:lnTo>
                  <a:lnTo>
                    <a:pt x="9369" y="6473"/>
                  </a:lnTo>
                  <a:lnTo>
                    <a:pt x="9174" y="6546"/>
                  </a:lnTo>
                  <a:lnTo>
                    <a:pt x="8979" y="6668"/>
                  </a:lnTo>
                  <a:lnTo>
                    <a:pt x="8639" y="6911"/>
                  </a:lnTo>
                  <a:lnTo>
                    <a:pt x="8468" y="6668"/>
                  </a:lnTo>
                  <a:lnTo>
                    <a:pt x="8274" y="6425"/>
                  </a:lnTo>
                  <a:lnTo>
                    <a:pt x="7884" y="5987"/>
                  </a:lnTo>
                  <a:lnTo>
                    <a:pt x="6838" y="4770"/>
                  </a:lnTo>
                  <a:lnTo>
                    <a:pt x="6984" y="4648"/>
                  </a:lnTo>
                  <a:lnTo>
                    <a:pt x="7106" y="4502"/>
                  </a:lnTo>
                  <a:lnTo>
                    <a:pt x="7252" y="4308"/>
                  </a:lnTo>
                  <a:lnTo>
                    <a:pt x="7349" y="4113"/>
                  </a:lnTo>
                  <a:lnTo>
                    <a:pt x="7398" y="3894"/>
                  </a:lnTo>
                  <a:lnTo>
                    <a:pt x="7446" y="3675"/>
                  </a:lnTo>
                  <a:lnTo>
                    <a:pt x="7446" y="3456"/>
                  </a:lnTo>
                  <a:lnTo>
                    <a:pt x="7446" y="3213"/>
                  </a:lnTo>
                  <a:lnTo>
                    <a:pt x="7422" y="2994"/>
                  </a:lnTo>
                  <a:lnTo>
                    <a:pt x="7373" y="2775"/>
                  </a:lnTo>
                  <a:lnTo>
                    <a:pt x="7252" y="2312"/>
                  </a:lnTo>
                  <a:lnTo>
                    <a:pt x="7154" y="2093"/>
                  </a:lnTo>
                  <a:lnTo>
                    <a:pt x="7057" y="1899"/>
                  </a:lnTo>
                  <a:lnTo>
                    <a:pt x="6936" y="1704"/>
                  </a:lnTo>
                  <a:lnTo>
                    <a:pt x="6814" y="1509"/>
                  </a:lnTo>
                  <a:lnTo>
                    <a:pt x="6644" y="1339"/>
                  </a:lnTo>
                  <a:lnTo>
                    <a:pt x="6473" y="1193"/>
                  </a:lnTo>
                  <a:lnTo>
                    <a:pt x="6254" y="1072"/>
                  </a:lnTo>
                  <a:lnTo>
                    <a:pt x="6035" y="1023"/>
                  </a:lnTo>
                  <a:lnTo>
                    <a:pt x="5792" y="999"/>
                  </a:lnTo>
                  <a:lnTo>
                    <a:pt x="5573" y="1047"/>
                  </a:lnTo>
                  <a:lnTo>
                    <a:pt x="5354" y="999"/>
                  </a:lnTo>
                  <a:lnTo>
                    <a:pt x="5135" y="999"/>
                  </a:lnTo>
                  <a:lnTo>
                    <a:pt x="4940" y="1047"/>
                  </a:lnTo>
                  <a:lnTo>
                    <a:pt x="4770" y="1096"/>
                  </a:lnTo>
                  <a:lnTo>
                    <a:pt x="4575" y="1193"/>
                  </a:lnTo>
                  <a:lnTo>
                    <a:pt x="4429" y="1290"/>
                  </a:lnTo>
                  <a:lnTo>
                    <a:pt x="4259" y="1436"/>
                  </a:lnTo>
                  <a:lnTo>
                    <a:pt x="4113" y="1582"/>
                  </a:lnTo>
                  <a:lnTo>
                    <a:pt x="3991" y="1753"/>
                  </a:lnTo>
                  <a:lnTo>
                    <a:pt x="3870" y="1923"/>
                  </a:lnTo>
                  <a:lnTo>
                    <a:pt x="3772" y="2118"/>
                  </a:lnTo>
                  <a:lnTo>
                    <a:pt x="3675" y="2288"/>
                  </a:lnTo>
                  <a:lnTo>
                    <a:pt x="3602" y="2507"/>
                  </a:lnTo>
                  <a:lnTo>
                    <a:pt x="3529" y="2702"/>
                  </a:lnTo>
                  <a:lnTo>
                    <a:pt x="3505" y="2896"/>
                  </a:lnTo>
                  <a:lnTo>
                    <a:pt x="3480" y="3091"/>
                  </a:lnTo>
                  <a:lnTo>
                    <a:pt x="3456" y="3334"/>
                  </a:lnTo>
                  <a:lnTo>
                    <a:pt x="3480" y="3578"/>
                  </a:lnTo>
                  <a:lnTo>
                    <a:pt x="3529" y="3821"/>
                  </a:lnTo>
                  <a:lnTo>
                    <a:pt x="3578" y="4016"/>
                  </a:lnTo>
                  <a:lnTo>
                    <a:pt x="3675" y="4235"/>
                  </a:lnTo>
                  <a:lnTo>
                    <a:pt x="3772" y="4405"/>
                  </a:lnTo>
                  <a:lnTo>
                    <a:pt x="3894" y="4575"/>
                  </a:lnTo>
                  <a:lnTo>
                    <a:pt x="4040" y="4721"/>
                  </a:lnTo>
                  <a:lnTo>
                    <a:pt x="4210" y="4867"/>
                  </a:lnTo>
                  <a:lnTo>
                    <a:pt x="4381" y="4965"/>
                  </a:lnTo>
                  <a:lnTo>
                    <a:pt x="4575" y="5062"/>
                  </a:lnTo>
                  <a:lnTo>
                    <a:pt x="4770" y="5135"/>
                  </a:lnTo>
                  <a:lnTo>
                    <a:pt x="4989" y="5208"/>
                  </a:lnTo>
                  <a:lnTo>
                    <a:pt x="5232" y="5232"/>
                  </a:lnTo>
                  <a:lnTo>
                    <a:pt x="5719" y="5232"/>
                  </a:lnTo>
                  <a:lnTo>
                    <a:pt x="5889" y="5184"/>
                  </a:lnTo>
                  <a:lnTo>
                    <a:pt x="6084" y="5159"/>
                  </a:lnTo>
                  <a:lnTo>
                    <a:pt x="6400" y="5038"/>
                  </a:lnTo>
                  <a:lnTo>
                    <a:pt x="6838" y="5573"/>
                  </a:lnTo>
                  <a:lnTo>
                    <a:pt x="7276" y="6084"/>
                  </a:lnTo>
                  <a:lnTo>
                    <a:pt x="7738" y="6692"/>
                  </a:lnTo>
                  <a:lnTo>
                    <a:pt x="7982" y="6984"/>
                  </a:lnTo>
                  <a:lnTo>
                    <a:pt x="8103" y="7106"/>
                  </a:lnTo>
                  <a:lnTo>
                    <a:pt x="8249" y="7228"/>
                  </a:lnTo>
                  <a:lnTo>
                    <a:pt x="7982" y="7520"/>
                  </a:lnTo>
                  <a:lnTo>
                    <a:pt x="7738" y="7812"/>
                  </a:lnTo>
                  <a:lnTo>
                    <a:pt x="7519" y="8152"/>
                  </a:lnTo>
                  <a:lnTo>
                    <a:pt x="7325" y="8517"/>
                  </a:lnTo>
                  <a:lnTo>
                    <a:pt x="7179" y="8907"/>
                  </a:lnTo>
                  <a:lnTo>
                    <a:pt x="7081" y="9320"/>
                  </a:lnTo>
                  <a:lnTo>
                    <a:pt x="7009" y="9734"/>
                  </a:lnTo>
                  <a:lnTo>
                    <a:pt x="7009" y="10147"/>
                  </a:lnTo>
                  <a:lnTo>
                    <a:pt x="7009" y="10561"/>
                  </a:lnTo>
                  <a:lnTo>
                    <a:pt x="7081" y="10975"/>
                  </a:lnTo>
                  <a:lnTo>
                    <a:pt x="7154" y="11340"/>
                  </a:lnTo>
                  <a:lnTo>
                    <a:pt x="6984" y="11364"/>
                  </a:lnTo>
                  <a:lnTo>
                    <a:pt x="6814" y="11413"/>
                  </a:lnTo>
                  <a:lnTo>
                    <a:pt x="6449" y="11559"/>
                  </a:lnTo>
                  <a:lnTo>
                    <a:pt x="5792" y="11851"/>
                  </a:lnTo>
                  <a:lnTo>
                    <a:pt x="4916" y="12216"/>
                  </a:lnTo>
                  <a:lnTo>
                    <a:pt x="4064" y="12605"/>
                  </a:lnTo>
                  <a:lnTo>
                    <a:pt x="3602" y="12848"/>
                  </a:lnTo>
                  <a:lnTo>
                    <a:pt x="3432" y="12629"/>
                  </a:lnTo>
                  <a:lnTo>
                    <a:pt x="3261" y="12435"/>
                  </a:lnTo>
                  <a:lnTo>
                    <a:pt x="3091" y="12264"/>
                  </a:lnTo>
                  <a:lnTo>
                    <a:pt x="2872" y="12118"/>
                  </a:lnTo>
                  <a:lnTo>
                    <a:pt x="2653" y="12021"/>
                  </a:lnTo>
                  <a:lnTo>
                    <a:pt x="2434" y="11948"/>
                  </a:lnTo>
                  <a:lnTo>
                    <a:pt x="2191" y="11924"/>
                  </a:lnTo>
                  <a:lnTo>
                    <a:pt x="1923" y="11948"/>
                  </a:lnTo>
                  <a:lnTo>
                    <a:pt x="1777" y="11924"/>
                  </a:lnTo>
                  <a:lnTo>
                    <a:pt x="1631" y="11948"/>
                  </a:lnTo>
                  <a:lnTo>
                    <a:pt x="1461" y="11972"/>
                  </a:lnTo>
                  <a:lnTo>
                    <a:pt x="1315" y="12045"/>
                  </a:lnTo>
                  <a:lnTo>
                    <a:pt x="1023" y="12191"/>
                  </a:lnTo>
                  <a:lnTo>
                    <a:pt x="804" y="12386"/>
                  </a:lnTo>
                  <a:lnTo>
                    <a:pt x="633" y="12532"/>
                  </a:lnTo>
                  <a:lnTo>
                    <a:pt x="487" y="12678"/>
                  </a:lnTo>
                  <a:lnTo>
                    <a:pt x="366" y="12848"/>
                  </a:lnTo>
                  <a:lnTo>
                    <a:pt x="268" y="13043"/>
                  </a:lnTo>
                  <a:lnTo>
                    <a:pt x="171" y="13238"/>
                  </a:lnTo>
                  <a:lnTo>
                    <a:pt x="98" y="13432"/>
                  </a:lnTo>
                  <a:lnTo>
                    <a:pt x="49" y="13651"/>
                  </a:lnTo>
                  <a:lnTo>
                    <a:pt x="25" y="13846"/>
                  </a:lnTo>
                  <a:lnTo>
                    <a:pt x="1" y="14089"/>
                  </a:lnTo>
                  <a:lnTo>
                    <a:pt x="25" y="14308"/>
                  </a:lnTo>
                  <a:lnTo>
                    <a:pt x="74" y="14503"/>
                  </a:lnTo>
                  <a:lnTo>
                    <a:pt x="122" y="14722"/>
                  </a:lnTo>
                  <a:lnTo>
                    <a:pt x="195" y="14917"/>
                  </a:lnTo>
                  <a:lnTo>
                    <a:pt x="317" y="15087"/>
                  </a:lnTo>
                  <a:lnTo>
                    <a:pt x="439" y="15257"/>
                  </a:lnTo>
                  <a:lnTo>
                    <a:pt x="560" y="15428"/>
                  </a:lnTo>
                  <a:lnTo>
                    <a:pt x="706" y="15574"/>
                  </a:lnTo>
                  <a:lnTo>
                    <a:pt x="877" y="15695"/>
                  </a:lnTo>
                  <a:lnTo>
                    <a:pt x="1071" y="15817"/>
                  </a:lnTo>
                  <a:lnTo>
                    <a:pt x="1242" y="15914"/>
                  </a:lnTo>
                  <a:lnTo>
                    <a:pt x="1436" y="15987"/>
                  </a:lnTo>
                  <a:lnTo>
                    <a:pt x="1655" y="16036"/>
                  </a:lnTo>
                  <a:lnTo>
                    <a:pt x="1850" y="16085"/>
                  </a:lnTo>
                  <a:lnTo>
                    <a:pt x="2312" y="16085"/>
                  </a:lnTo>
                  <a:lnTo>
                    <a:pt x="2531" y="16036"/>
                  </a:lnTo>
                  <a:lnTo>
                    <a:pt x="2726" y="15963"/>
                  </a:lnTo>
                  <a:lnTo>
                    <a:pt x="2921" y="15890"/>
                  </a:lnTo>
                  <a:lnTo>
                    <a:pt x="3091" y="15793"/>
                  </a:lnTo>
                  <a:lnTo>
                    <a:pt x="3237" y="15671"/>
                  </a:lnTo>
                  <a:lnTo>
                    <a:pt x="3383" y="15525"/>
                  </a:lnTo>
                  <a:lnTo>
                    <a:pt x="3529" y="15355"/>
                  </a:lnTo>
                  <a:lnTo>
                    <a:pt x="3626" y="15184"/>
                  </a:lnTo>
                  <a:lnTo>
                    <a:pt x="3724" y="15014"/>
                  </a:lnTo>
                  <a:lnTo>
                    <a:pt x="3797" y="14819"/>
                  </a:lnTo>
                  <a:lnTo>
                    <a:pt x="3870" y="14625"/>
                  </a:lnTo>
                  <a:lnTo>
                    <a:pt x="3918" y="14406"/>
                  </a:lnTo>
                  <a:lnTo>
                    <a:pt x="3918" y="14211"/>
                  </a:lnTo>
                  <a:lnTo>
                    <a:pt x="3943" y="13992"/>
                  </a:lnTo>
                  <a:lnTo>
                    <a:pt x="3918" y="13773"/>
                  </a:lnTo>
                  <a:lnTo>
                    <a:pt x="3870" y="13530"/>
                  </a:lnTo>
                  <a:lnTo>
                    <a:pt x="3797" y="13311"/>
                  </a:lnTo>
                  <a:lnTo>
                    <a:pt x="4502" y="12970"/>
                  </a:lnTo>
                  <a:lnTo>
                    <a:pt x="5378" y="12581"/>
                  </a:lnTo>
                  <a:lnTo>
                    <a:pt x="6254" y="12216"/>
                  </a:lnTo>
                  <a:lnTo>
                    <a:pt x="6522" y="12118"/>
                  </a:lnTo>
                  <a:lnTo>
                    <a:pt x="6790" y="12021"/>
                  </a:lnTo>
                  <a:lnTo>
                    <a:pt x="7081" y="11924"/>
                  </a:lnTo>
                  <a:lnTo>
                    <a:pt x="7203" y="11851"/>
                  </a:lnTo>
                  <a:lnTo>
                    <a:pt x="7325" y="11778"/>
                  </a:lnTo>
                  <a:lnTo>
                    <a:pt x="7422" y="12021"/>
                  </a:lnTo>
                  <a:lnTo>
                    <a:pt x="7544" y="12240"/>
                  </a:lnTo>
                  <a:lnTo>
                    <a:pt x="7690" y="12459"/>
                  </a:lnTo>
                  <a:lnTo>
                    <a:pt x="7836" y="12678"/>
                  </a:lnTo>
                  <a:lnTo>
                    <a:pt x="8006" y="12873"/>
                  </a:lnTo>
                  <a:lnTo>
                    <a:pt x="8176" y="13043"/>
                  </a:lnTo>
                  <a:lnTo>
                    <a:pt x="8371" y="13213"/>
                  </a:lnTo>
                  <a:lnTo>
                    <a:pt x="8566" y="13384"/>
                  </a:lnTo>
                  <a:lnTo>
                    <a:pt x="8785" y="13530"/>
                  </a:lnTo>
                  <a:lnTo>
                    <a:pt x="9004" y="13651"/>
                  </a:lnTo>
                  <a:lnTo>
                    <a:pt x="9223" y="13773"/>
                  </a:lnTo>
                  <a:lnTo>
                    <a:pt x="9466" y="13870"/>
                  </a:lnTo>
                  <a:lnTo>
                    <a:pt x="9685" y="13968"/>
                  </a:lnTo>
                  <a:lnTo>
                    <a:pt x="9928" y="14041"/>
                  </a:lnTo>
                  <a:lnTo>
                    <a:pt x="10196" y="14114"/>
                  </a:lnTo>
                  <a:lnTo>
                    <a:pt x="10439" y="14162"/>
                  </a:lnTo>
                  <a:lnTo>
                    <a:pt x="10391" y="14308"/>
                  </a:lnTo>
                  <a:lnTo>
                    <a:pt x="10366" y="14454"/>
                  </a:lnTo>
                  <a:lnTo>
                    <a:pt x="10342" y="14844"/>
                  </a:lnTo>
                  <a:lnTo>
                    <a:pt x="10342" y="15209"/>
                  </a:lnTo>
                  <a:lnTo>
                    <a:pt x="10342" y="15963"/>
                  </a:lnTo>
                  <a:lnTo>
                    <a:pt x="10342" y="16936"/>
                  </a:lnTo>
                  <a:lnTo>
                    <a:pt x="10220" y="16961"/>
                  </a:lnTo>
                  <a:lnTo>
                    <a:pt x="10147" y="16985"/>
                  </a:lnTo>
                  <a:lnTo>
                    <a:pt x="10099" y="17034"/>
                  </a:lnTo>
                  <a:lnTo>
                    <a:pt x="10074" y="17082"/>
                  </a:lnTo>
                  <a:lnTo>
                    <a:pt x="10050" y="17155"/>
                  </a:lnTo>
                  <a:lnTo>
                    <a:pt x="9758" y="17253"/>
                  </a:lnTo>
                  <a:lnTo>
                    <a:pt x="9490" y="17399"/>
                  </a:lnTo>
                  <a:lnTo>
                    <a:pt x="9247" y="17569"/>
                  </a:lnTo>
                  <a:lnTo>
                    <a:pt x="9028" y="17763"/>
                  </a:lnTo>
                  <a:lnTo>
                    <a:pt x="8833" y="18007"/>
                  </a:lnTo>
                  <a:lnTo>
                    <a:pt x="8687" y="18299"/>
                  </a:lnTo>
                  <a:lnTo>
                    <a:pt x="8590" y="18591"/>
                  </a:lnTo>
                  <a:lnTo>
                    <a:pt x="8517" y="18907"/>
                  </a:lnTo>
                  <a:lnTo>
                    <a:pt x="8517" y="19126"/>
                  </a:lnTo>
                  <a:lnTo>
                    <a:pt x="8517" y="19345"/>
                  </a:lnTo>
                  <a:lnTo>
                    <a:pt x="8566" y="19564"/>
                  </a:lnTo>
                  <a:lnTo>
                    <a:pt x="8614" y="19783"/>
                  </a:lnTo>
                  <a:lnTo>
                    <a:pt x="8712" y="19978"/>
                  </a:lnTo>
                  <a:lnTo>
                    <a:pt x="8809" y="20172"/>
                  </a:lnTo>
                  <a:lnTo>
                    <a:pt x="8931" y="20343"/>
                  </a:lnTo>
                  <a:lnTo>
                    <a:pt x="9052" y="20513"/>
                  </a:lnTo>
                  <a:lnTo>
                    <a:pt x="9198" y="20659"/>
                  </a:lnTo>
                  <a:lnTo>
                    <a:pt x="9369" y="20805"/>
                  </a:lnTo>
                  <a:lnTo>
                    <a:pt x="9563" y="20927"/>
                  </a:lnTo>
                  <a:lnTo>
                    <a:pt x="9758" y="21024"/>
                  </a:lnTo>
                  <a:lnTo>
                    <a:pt x="9953" y="21121"/>
                  </a:lnTo>
                  <a:lnTo>
                    <a:pt x="10147" y="21170"/>
                  </a:lnTo>
                  <a:lnTo>
                    <a:pt x="10366" y="21219"/>
                  </a:lnTo>
                  <a:lnTo>
                    <a:pt x="10610" y="21243"/>
                  </a:lnTo>
                  <a:lnTo>
                    <a:pt x="10853" y="21243"/>
                  </a:lnTo>
                  <a:lnTo>
                    <a:pt x="11072" y="21194"/>
                  </a:lnTo>
                  <a:lnTo>
                    <a:pt x="11291" y="21146"/>
                  </a:lnTo>
                  <a:lnTo>
                    <a:pt x="11486" y="21073"/>
                  </a:lnTo>
                  <a:lnTo>
                    <a:pt x="11680" y="20975"/>
                  </a:lnTo>
                  <a:lnTo>
                    <a:pt x="11875" y="20854"/>
                  </a:lnTo>
                  <a:lnTo>
                    <a:pt x="12045" y="20708"/>
                  </a:lnTo>
                  <a:lnTo>
                    <a:pt x="12191" y="20537"/>
                  </a:lnTo>
                  <a:lnTo>
                    <a:pt x="12313" y="20367"/>
                  </a:lnTo>
                  <a:lnTo>
                    <a:pt x="12435" y="20172"/>
                  </a:lnTo>
                  <a:lnTo>
                    <a:pt x="12532" y="19978"/>
                  </a:lnTo>
                  <a:lnTo>
                    <a:pt x="12629" y="19783"/>
                  </a:lnTo>
                  <a:lnTo>
                    <a:pt x="12678" y="19564"/>
                  </a:lnTo>
                  <a:lnTo>
                    <a:pt x="12727" y="19345"/>
                  </a:lnTo>
                  <a:lnTo>
                    <a:pt x="12751" y="19126"/>
                  </a:lnTo>
                  <a:lnTo>
                    <a:pt x="12751" y="18883"/>
                  </a:lnTo>
                  <a:lnTo>
                    <a:pt x="12727" y="18712"/>
                  </a:lnTo>
                  <a:lnTo>
                    <a:pt x="12678" y="18518"/>
                  </a:lnTo>
                  <a:lnTo>
                    <a:pt x="12629" y="18347"/>
                  </a:lnTo>
                  <a:lnTo>
                    <a:pt x="12581" y="18177"/>
                  </a:lnTo>
                  <a:lnTo>
                    <a:pt x="12483" y="18031"/>
                  </a:lnTo>
                  <a:lnTo>
                    <a:pt x="12386" y="17885"/>
                  </a:lnTo>
                  <a:lnTo>
                    <a:pt x="12289" y="17739"/>
                  </a:lnTo>
                  <a:lnTo>
                    <a:pt x="12167" y="17617"/>
                  </a:lnTo>
                  <a:lnTo>
                    <a:pt x="11899" y="17374"/>
                  </a:lnTo>
                  <a:lnTo>
                    <a:pt x="11607" y="17180"/>
                  </a:lnTo>
                  <a:lnTo>
                    <a:pt x="11267" y="17058"/>
                  </a:lnTo>
                  <a:lnTo>
                    <a:pt x="10926" y="16961"/>
                  </a:lnTo>
                  <a:lnTo>
                    <a:pt x="10926" y="16717"/>
                  </a:lnTo>
                  <a:lnTo>
                    <a:pt x="10926" y="15598"/>
                  </a:lnTo>
                  <a:lnTo>
                    <a:pt x="10926" y="15014"/>
                  </a:lnTo>
                  <a:lnTo>
                    <a:pt x="10902" y="14649"/>
                  </a:lnTo>
                  <a:lnTo>
                    <a:pt x="10926" y="14454"/>
                  </a:lnTo>
                  <a:lnTo>
                    <a:pt x="10926" y="14381"/>
                  </a:lnTo>
                  <a:lnTo>
                    <a:pt x="10975" y="14308"/>
                  </a:lnTo>
                  <a:lnTo>
                    <a:pt x="10999" y="14211"/>
                  </a:lnTo>
                  <a:lnTo>
                    <a:pt x="11413" y="14187"/>
                  </a:lnTo>
                  <a:lnTo>
                    <a:pt x="11826" y="14114"/>
                  </a:lnTo>
                  <a:lnTo>
                    <a:pt x="11924" y="14114"/>
                  </a:lnTo>
                  <a:lnTo>
                    <a:pt x="11997" y="14089"/>
                  </a:lnTo>
                  <a:lnTo>
                    <a:pt x="12021" y="14065"/>
                  </a:lnTo>
                  <a:lnTo>
                    <a:pt x="12264" y="13992"/>
                  </a:lnTo>
                  <a:lnTo>
                    <a:pt x="12483" y="13919"/>
                  </a:lnTo>
                  <a:lnTo>
                    <a:pt x="12727" y="13822"/>
                  </a:lnTo>
                  <a:lnTo>
                    <a:pt x="12946" y="13700"/>
                  </a:lnTo>
                  <a:lnTo>
                    <a:pt x="13140" y="13578"/>
                  </a:lnTo>
                  <a:lnTo>
                    <a:pt x="13335" y="13432"/>
                  </a:lnTo>
                  <a:lnTo>
                    <a:pt x="13530" y="13286"/>
                  </a:lnTo>
                  <a:lnTo>
                    <a:pt x="13700" y="13116"/>
                  </a:lnTo>
                  <a:lnTo>
                    <a:pt x="13822" y="13140"/>
                  </a:lnTo>
                  <a:lnTo>
                    <a:pt x="13870" y="13116"/>
                  </a:lnTo>
                  <a:lnTo>
                    <a:pt x="13919" y="13067"/>
                  </a:lnTo>
                  <a:lnTo>
                    <a:pt x="13943" y="13043"/>
                  </a:lnTo>
                  <a:lnTo>
                    <a:pt x="13943" y="12970"/>
                  </a:lnTo>
                  <a:lnTo>
                    <a:pt x="13919" y="12921"/>
                  </a:lnTo>
                  <a:lnTo>
                    <a:pt x="14089" y="12727"/>
                  </a:lnTo>
                  <a:lnTo>
                    <a:pt x="14235" y="12508"/>
                  </a:lnTo>
                  <a:lnTo>
                    <a:pt x="14381" y="12289"/>
                  </a:lnTo>
                  <a:lnTo>
                    <a:pt x="14503" y="12045"/>
                  </a:lnTo>
                  <a:lnTo>
                    <a:pt x="14625" y="11802"/>
                  </a:lnTo>
                  <a:lnTo>
                    <a:pt x="14722" y="11559"/>
                  </a:lnTo>
                  <a:lnTo>
                    <a:pt x="14795" y="11315"/>
                  </a:lnTo>
                  <a:lnTo>
                    <a:pt x="14868" y="11048"/>
                  </a:lnTo>
                  <a:lnTo>
                    <a:pt x="14989" y="11096"/>
                  </a:lnTo>
                  <a:lnTo>
                    <a:pt x="15135" y="11145"/>
                  </a:lnTo>
                  <a:lnTo>
                    <a:pt x="15403" y="11169"/>
                  </a:lnTo>
                  <a:lnTo>
                    <a:pt x="16912" y="11364"/>
                  </a:lnTo>
                  <a:lnTo>
                    <a:pt x="17885" y="11510"/>
                  </a:lnTo>
                  <a:lnTo>
                    <a:pt x="17909" y="11753"/>
                  </a:lnTo>
                  <a:lnTo>
                    <a:pt x="17982" y="11997"/>
                  </a:lnTo>
                  <a:lnTo>
                    <a:pt x="18055" y="12264"/>
                  </a:lnTo>
                  <a:lnTo>
                    <a:pt x="18177" y="12483"/>
                  </a:lnTo>
                  <a:lnTo>
                    <a:pt x="18299" y="12678"/>
                  </a:lnTo>
                  <a:lnTo>
                    <a:pt x="18445" y="12848"/>
                  </a:lnTo>
                  <a:lnTo>
                    <a:pt x="18615" y="13019"/>
                  </a:lnTo>
                  <a:lnTo>
                    <a:pt x="18785" y="13140"/>
                  </a:lnTo>
                  <a:lnTo>
                    <a:pt x="18956" y="13262"/>
                  </a:lnTo>
                  <a:lnTo>
                    <a:pt x="19150" y="13359"/>
                  </a:lnTo>
                  <a:lnTo>
                    <a:pt x="19345" y="13432"/>
                  </a:lnTo>
                  <a:lnTo>
                    <a:pt x="19564" y="13481"/>
                  </a:lnTo>
                  <a:lnTo>
                    <a:pt x="19759" y="13505"/>
                  </a:lnTo>
                  <a:lnTo>
                    <a:pt x="19978" y="13530"/>
                  </a:lnTo>
                  <a:lnTo>
                    <a:pt x="20197" y="13530"/>
                  </a:lnTo>
                  <a:lnTo>
                    <a:pt x="20416" y="13505"/>
                  </a:lnTo>
                  <a:lnTo>
                    <a:pt x="20610" y="13457"/>
                  </a:lnTo>
                  <a:lnTo>
                    <a:pt x="20829" y="13384"/>
                  </a:lnTo>
                  <a:lnTo>
                    <a:pt x="21024" y="13311"/>
                  </a:lnTo>
                  <a:lnTo>
                    <a:pt x="21219" y="13189"/>
                  </a:lnTo>
                  <a:lnTo>
                    <a:pt x="21413" y="13067"/>
                  </a:lnTo>
                  <a:lnTo>
                    <a:pt x="21608" y="12921"/>
                  </a:lnTo>
                  <a:lnTo>
                    <a:pt x="21754" y="12751"/>
                  </a:lnTo>
                  <a:lnTo>
                    <a:pt x="21876" y="12581"/>
                  </a:lnTo>
                  <a:lnTo>
                    <a:pt x="21973" y="12386"/>
                  </a:lnTo>
                  <a:lnTo>
                    <a:pt x="22070" y="12191"/>
                  </a:lnTo>
                  <a:lnTo>
                    <a:pt x="22119" y="11997"/>
                  </a:lnTo>
                  <a:lnTo>
                    <a:pt x="22168" y="11778"/>
                  </a:lnTo>
                  <a:lnTo>
                    <a:pt x="22192" y="11583"/>
                  </a:lnTo>
                  <a:lnTo>
                    <a:pt x="22192" y="11364"/>
                  </a:lnTo>
                  <a:lnTo>
                    <a:pt x="22143" y="11145"/>
                  </a:lnTo>
                  <a:lnTo>
                    <a:pt x="22095" y="10926"/>
                  </a:lnTo>
                  <a:lnTo>
                    <a:pt x="22022" y="10731"/>
                  </a:lnTo>
                  <a:lnTo>
                    <a:pt x="21949" y="10537"/>
                  </a:lnTo>
                  <a:lnTo>
                    <a:pt x="21827" y="10342"/>
                  </a:lnTo>
                  <a:lnTo>
                    <a:pt x="21681" y="10172"/>
                  </a:lnTo>
                  <a:lnTo>
                    <a:pt x="21559" y="10050"/>
                  </a:lnTo>
                  <a:lnTo>
                    <a:pt x="21413" y="9928"/>
                  </a:lnTo>
                  <a:lnTo>
                    <a:pt x="21267" y="9831"/>
                  </a:lnTo>
                  <a:lnTo>
                    <a:pt x="21121" y="9734"/>
                  </a:lnTo>
                  <a:lnTo>
                    <a:pt x="20951" y="9661"/>
                  </a:lnTo>
                  <a:lnTo>
                    <a:pt x="20781" y="9612"/>
                  </a:lnTo>
                  <a:lnTo>
                    <a:pt x="20416" y="9515"/>
                  </a:lnTo>
                  <a:lnTo>
                    <a:pt x="20026" y="9466"/>
                  </a:lnTo>
                  <a:lnTo>
                    <a:pt x="19661" y="9490"/>
                  </a:lnTo>
                  <a:lnTo>
                    <a:pt x="19467" y="9515"/>
                  </a:lnTo>
                  <a:lnTo>
                    <a:pt x="19296" y="9563"/>
                  </a:lnTo>
                  <a:lnTo>
                    <a:pt x="19126" y="9636"/>
                  </a:lnTo>
                  <a:lnTo>
                    <a:pt x="18956" y="9709"/>
                  </a:lnTo>
                  <a:lnTo>
                    <a:pt x="18931" y="9709"/>
                  </a:lnTo>
                  <a:lnTo>
                    <a:pt x="18737" y="9807"/>
                  </a:lnTo>
                  <a:lnTo>
                    <a:pt x="18542" y="9928"/>
                  </a:lnTo>
                  <a:lnTo>
                    <a:pt x="18372" y="10074"/>
                  </a:lnTo>
                  <a:lnTo>
                    <a:pt x="18250" y="10245"/>
                  </a:lnTo>
                  <a:lnTo>
                    <a:pt x="18128" y="10415"/>
                  </a:lnTo>
                  <a:lnTo>
                    <a:pt x="18031" y="10610"/>
                  </a:lnTo>
                  <a:lnTo>
                    <a:pt x="17958" y="10804"/>
                  </a:lnTo>
                  <a:lnTo>
                    <a:pt x="17909" y="11023"/>
                  </a:lnTo>
                  <a:lnTo>
                    <a:pt x="16595" y="10853"/>
                  </a:lnTo>
                  <a:lnTo>
                    <a:pt x="15890" y="10756"/>
                  </a:lnTo>
                  <a:lnTo>
                    <a:pt x="15354" y="10707"/>
                  </a:lnTo>
                  <a:lnTo>
                    <a:pt x="15111" y="10683"/>
                  </a:lnTo>
                  <a:lnTo>
                    <a:pt x="14917" y="10707"/>
                  </a:lnTo>
                  <a:lnTo>
                    <a:pt x="14941" y="10366"/>
                  </a:lnTo>
                  <a:lnTo>
                    <a:pt x="14941" y="10001"/>
                  </a:lnTo>
                  <a:lnTo>
                    <a:pt x="14917" y="9636"/>
                  </a:lnTo>
                  <a:lnTo>
                    <a:pt x="14844" y="9296"/>
                  </a:lnTo>
                  <a:lnTo>
                    <a:pt x="14892" y="9247"/>
                  </a:lnTo>
                  <a:lnTo>
                    <a:pt x="14892" y="9223"/>
                  </a:lnTo>
                  <a:lnTo>
                    <a:pt x="14868" y="9174"/>
                  </a:lnTo>
                  <a:lnTo>
                    <a:pt x="14844" y="9150"/>
                  </a:lnTo>
                  <a:lnTo>
                    <a:pt x="14819" y="9126"/>
                  </a:lnTo>
                  <a:lnTo>
                    <a:pt x="14722" y="8858"/>
                  </a:lnTo>
                  <a:lnTo>
                    <a:pt x="14625" y="8590"/>
                  </a:lnTo>
                  <a:lnTo>
                    <a:pt x="14503" y="8323"/>
                  </a:lnTo>
                  <a:lnTo>
                    <a:pt x="14357" y="8079"/>
                  </a:lnTo>
                  <a:lnTo>
                    <a:pt x="14187" y="7860"/>
                  </a:lnTo>
                  <a:lnTo>
                    <a:pt x="14016" y="7641"/>
                  </a:lnTo>
                  <a:lnTo>
                    <a:pt x="13822" y="7447"/>
                  </a:lnTo>
                  <a:lnTo>
                    <a:pt x="13627" y="7252"/>
                  </a:lnTo>
                  <a:lnTo>
                    <a:pt x="13773" y="7179"/>
                  </a:lnTo>
                  <a:lnTo>
                    <a:pt x="13919" y="7106"/>
                  </a:lnTo>
                  <a:lnTo>
                    <a:pt x="14187" y="6887"/>
                  </a:lnTo>
                  <a:lnTo>
                    <a:pt x="14673" y="6425"/>
                  </a:lnTo>
                  <a:lnTo>
                    <a:pt x="15500" y="5695"/>
                  </a:lnTo>
                  <a:lnTo>
                    <a:pt x="15890" y="5330"/>
                  </a:lnTo>
                  <a:lnTo>
                    <a:pt x="16279" y="4940"/>
                  </a:lnTo>
                  <a:lnTo>
                    <a:pt x="16620" y="4600"/>
                  </a:lnTo>
                  <a:lnTo>
                    <a:pt x="16912" y="4235"/>
                  </a:lnTo>
                  <a:lnTo>
                    <a:pt x="17106" y="4283"/>
                  </a:lnTo>
                  <a:lnTo>
                    <a:pt x="17666" y="4283"/>
                  </a:lnTo>
                  <a:lnTo>
                    <a:pt x="17909" y="4259"/>
                  </a:lnTo>
                  <a:lnTo>
                    <a:pt x="18128" y="4235"/>
                  </a:lnTo>
                  <a:lnTo>
                    <a:pt x="18347" y="4162"/>
                  </a:lnTo>
                  <a:lnTo>
                    <a:pt x="18566" y="4089"/>
                  </a:lnTo>
                  <a:lnTo>
                    <a:pt x="18785" y="3991"/>
                  </a:lnTo>
                  <a:lnTo>
                    <a:pt x="18980" y="3894"/>
                  </a:lnTo>
                  <a:lnTo>
                    <a:pt x="19150" y="3772"/>
                  </a:lnTo>
                  <a:lnTo>
                    <a:pt x="19345" y="3626"/>
                  </a:lnTo>
                  <a:lnTo>
                    <a:pt x="19491" y="3480"/>
                  </a:lnTo>
                  <a:lnTo>
                    <a:pt x="19637" y="3310"/>
                  </a:lnTo>
                  <a:lnTo>
                    <a:pt x="19783" y="3140"/>
                  </a:lnTo>
                  <a:lnTo>
                    <a:pt x="19880" y="2945"/>
                  </a:lnTo>
                  <a:lnTo>
                    <a:pt x="19978" y="2726"/>
                  </a:lnTo>
                  <a:lnTo>
                    <a:pt x="20051" y="2531"/>
                  </a:lnTo>
                  <a:lnTo>
                    <a:pt x="20124" y="2288"/>
                  </a:lnTo>
                  <a:lnTo>
                    <a:pt x="20148" y="2069"/>
                  </a:lnTo>
                  <a:lnTo>
                    <a:pt x="20172" y="1874"/>
                  </a:lnTo>
                  <a:lnTo>
                    <a:pt x="20148" y="1680"/>
                  </a:lnTo>
                  <a:lnTo>
                    <a:pt x="20099" y="1485"/>
                  </a:lnTo>
                  <a:lnTo>
                    <a:pt x="20051" y="1290"/>
                  </a:lnTo>
                  <a:lnTo>
                    <a:pt x="19953" y="1120"/>
                  </a:lnTo>
                  <a:lnTo>
                    <a:pt x="19856" y="974"/>
                  </a:lnTo>
                  <a:lnTo>
                    <a:pt x="19759" y="804"/>
                  </a:lnTo>
                  <a:lnTo>
                    <a:pt x="19613" y="682"/>
                  </a:lnTo>
                  <a:lnTo>
                    <a:pt x="19467" y="536"/>
                  </a:lnTo>
                  <a:lnTo>
                    <a:pt x="19321" y="415"/>
                  </a:lnTo>
                  <a:lnTo>
                    <a:pt x="19150" y="317"/>
                  </a:lnTo>
                  <a:lnTo>
                    <a:pt x="18980" y="244"/>
                  </a:lnTo>
                  <a:lnTo>
                    <a:pt x="18810" y="171"/>
                  </a:lnTo>
                  <a:lnTo>
                    <a:pt x="18615" y="123"/>
                  </a:lnTo>
                  <a:lnTo>
                    <a:pt x="18420" y="74"/>
                  </a:lnTo>
                  <a:lnTo>
                    <a:pt x="18226" y="74"/>
                  </a:lnTo>
                  <a:lnTo>
                    <a:pt x="18104" y="25"/>
                  </a:lnTo>
                  <a:lnTo>
                    <a:pt x="179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9" name="Google Shape;259;p4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sz="1200">
              <a:solidFill>
                <a:srgbClr val="979CB8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grpSp>
        <p:nvGrpSpPr>
          <p:cNvPr id="4" name="群組 44"/>
          <p:cNvGrpSpPr/>
          <p:nvPr/>
        </p:nvGrpSpPr>
        <p:grpSpPr>
          <a:xfrm>
            <a:off x="6349687" y="958850"/>
            <a:ext cx="3118163" cy="3860801"/>
            <a:chOff x="6292537" y="1587500"/>
            <a:chExt cx="3118163" cy="3860801"/>
          </a:xfrm>
        </p:grpSpPr>
        <p:grpSp>
          <p:nvGrpSpPr>
            <p:cNvPr id="5" name="群組 4"/>
            <p:cNvGrpSpPr/>
            <p:nvPr/>
          </p:nvGrpSpPr>
          <p:grpSpPr>
            <a:xfrm>
              <a:off x="6292537" y="1587500"/>
              <a:ext cx="3118163" cy="3860801"/>
              <a:chOff x="980050" y="1623884"/>
              <a:chExt cx="2809875" cy="4079404"/>
            </a:xfrm>
          </p:grpSpPr>
          <p:sp>
            <p:nvSpPr>
              <p:cNvPr id="32" name="Google Shape;237;p47"/>
              <p:cNvSpPr/>
              <p:nvPr/>
            </p:nvSpPr>
            <p:spPr>
              <a:xfrm>
                <a:off x="1322432" y="3603439"/>
                <a:ext cx="1369800" cy="8769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265" y="45896"/>
                    </a:moveTo>
                    <a:lnTo>
                      <a:pt x="0" y="58007"/>
                    </a:lnTo>
                    <a:lnTo>
                      <a:pt x="29081" y="120000"/>
                    </a:lnTo>
                    <a:lnTo>
                      <a:pt x="120000" y="72031"/>
                    </a:lnTo>
                    <a:lnTo>
                      <a:pt x="120000" y="0"/>
                    </a:lnTo>
                    <a:lnTo>
                      <a:pt x="33265" y="45896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  <a:alpha val="84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38;p47"/>
              <p:cNvSpPr/>
              <p:nvPr/>
            </p:nvSpPr>
            <p:spPr>
              <a:xfrm>
                <a:off x="1217594" y="1623884"/>
                <a:ext cx="1585669" cy="25093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0" y="120000"/>
                    </a:lnTo>
                    <a:lnTo>
                      <a:pt x="120000" y="93236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240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endParaRPr>
              </a:p>
            </p:txBody>
          </p:sp>
          <p:sp>
            <p:nvSpPr>
              <p:cNvPr id="34" name="Google Shape;239;p47"/>
              <p:cNvSpPr/>
              <p:nvPr/>
            </p:nvSpPr>
            <p:spPr>
              <a:xfrm>
                <a:off x="1688699" y="3966591"/>
                <a:ext cx="1037700" cy="5019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1414" y="35916"/>
                    </a:lnTo>
                    <a:lnTo>
                      <a:pt x="55622" y="36194"/>
                    </a:lnTo>
                    <a:lnTo>
                      <a:pt x="89158" y="3341"/>
                    </a:lnTo>
                    <a:lnTo>
                      <a:pt x="91582" y="0"/>
                    </a:lnTo>
                    <a:lnTo>
                      <a:pt x="119999" y="36194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  <a:alpha val="36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40;p47"/>
              <p:cNvSpPr/>
              <p:nvPr/>
            </p:nvSpPr>
            <p:spPr>
              <a:xfrm>
                <a:off x="1862439" y="3954714"/>
                <a:ext cx="606900" cy="795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22664"/>
                    </a:moveTo>
                    <a:lnTo>
                      <a:pt x="58963" y="119999"/>
                    </a:lnTo>
                    <a:lnTo>
                      <a:pt x="120000" y="0"/>
                    </a:lnTo>
                    <a:lnTo>
                      <a:pt x="0" y="22664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49;p47"/>
              <p:cNvSpPr txBox="1"/>
              <p:nvPr/>
            </p:nvSpPr>
            <p:spPr>
              <a:xfrm>
                <a:off x="1277284" y="2600877"/>
                <a:ext cx="1471204" cy="1021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altLang="en-US" sz="2200" b="1" i="0" u="none" strike="noStrike" cap="none" dirty="0" smtClean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Shadows Into Light"/>
                    <a:sym typeface="Shadows Into Light"/>
                  </a:rPr>
                  <a:t>審慎評估</a:t>
                </a:r>
                <a:endParaRPr lang="en-US" altLang="zh-TW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altLang="en-US" sz="2200" b="1" i="0" u="none" strike="noStrike" cap="none" dirty="0" smtClean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Shadows Into Light"/>
                    <a:sym typeface="Shadows Into Light"/>
                  </a:rPr>
                  <a:t>決定</a:t>
                </a:r>
                <a:endParaRPr lang="en-US" altLang="zh-TW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altLang="zh-TW" sz="2200" b="1" i="0" u="none" strike="noStrike" cap="none" dirty="0" smtClean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Shadows Into Light"/>
                    <a:sym typeface="Shadows Into Light"/>
                  </a:rPr>
                  <a:t>6</a:t>
                </a:r>
                <a:r>
                  <a:rPr lang="zh-TW" altLang="en-US" sz="2200" b="1" i="0" u="none" strike="noStrike" cap="none" dirty="0" smtClean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Shadows Into Light"/>
                    <a:sym typeface="Shadows Into Light"/>
                  </a:rPr>
                  <a:t>個志願</a:t>
                </a:r>
                <a:endParaRPr sz="2200" b="1" i="0" u="none" strike="noStrike" cap="none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endParaRPr>
              </a:p>
            </p:txBody>
          </p:sp>
          <p:pic>
            <p:nvPicPr>
              <p:cNvPr id="37" name="Google Shape;252;p4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980050" y="5103213"/>
                <a:ext cx="2809875" cy="6000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9" name="太陽 38"/>
            <p:cNvSpPr/>
            <p:nvPr/>
          </p:nvSpPr>
          <p:spPr>
            <a:xfrm>
              <a:off x="7112000" y="1701800"/>
              <a:ext cx="723900" cy="647700"/>
            </a:xfrm>
            <a:prstGeom prst="sun">
              <a:avLst/>
            </a:pr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250" y="1721375"/>
            <a:ext cx="748466" cy="629662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4158669" y="1428751"/>
            <a:ext cx="2927932" cy="4032945"/>
            <a:chOff x="5482838" y="2110802"/>
            <a:chExt cx="2809875" cy="3592486"/>
          </a:xfrm>
        </p:grpSpPr>
        <p:sp>
          <p:nvSpPr>
            <p:cNvPr id="245" name="Google Shape;245;p47"/>
            <p:cNvSpPr/>
            <p:nvPr/>
          </p:nvSpPr>
          <p:spPr>
            <a:xfrm>
              <a:off x="6036984" y="3814733"/>
              <a:ext cx="1369800" cy="876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265" y="45896"/>
                  </a:moveTo>
                  <a:lnTo>
                    <a:pt x="0" y="58007"/>
                  </a:lnTo>
                  <a:lnTo>
                    <a:pt x="29081" y="120000"/>
                  </a:lnTo>
                  <a:lnTo>
                    <a:pt x="120000" y="72031"/>
                  </a:lnTo>
                  <a:lnTo>
                    <a:pt x="120000" y="0"/>
                  </a:lnTo>
                  <a:lnTo>
                    <a:pt x="33265" y="45896"/>
                  </a:lnTo>
                  <a:close/>
                </a:path>
              </a:pathLst>
            </a:custGeom>
            <a:solidFill>
              <a:srgbClr val="9B6B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7"/>
            <p:cNvSpPr/>
            <p:nvPr/>
          </p:nvSpPr>
          <p:spPr>
            <a:xfrm>
              <a:off x="5855294" y="2110802"/>
              <a:ext cx="1770300" cy="2245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9323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9AC0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47"/>
            <p:cNvSpPr/>
            <p:nvPr/>
          </p:nvSpPr>
          <p:spPr>
            <a:xfrm>
              <a:off x="6368918" y="4189760"/>
              <a:ext cx="1037700" cy="501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21414" y="35916"/>
                  </a:lnTo>
                  <a:lnTo>
                    <a:pt x="55622" y="36194"/>
                  </a:lnTo>
                  <a:lnTo>
                    <a:pt x="89158" y="3341"/>
                  </a:lnTo>
                  <a:lnTo>
                    <a:pt x="91582" y="0"/>
                  </a:lnTo>
                  <a:lnTo>
                    <a:pt x="119999" y="36194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C4870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7"/>
            <p:cNvSpPr/>
            <p:nvPr/>
          </p:nvSpPr>
          <p:spPr>
            <a:xfrm>
              <a:off x="6554102" y="4189760"/>
              <a:ext cx="606900" cy="795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4"/>
                  </a:moveTo>
                  <a:lnTo>
                    <a:pt x="58963" y="119999"/>
                  </a:lnTo>
                  <a:lnTo>
                    <a:pt x="120000" y="0"/>
                  </a:lnTo>
                  <a:lnTo>
                    <a:pt x="0" y="22664"/>
                  </a:lnTo>
                  <a:close/>
                </a:path>
              </a:pathLst>
            </a:custGeom>
            <a:solidFill>
              <a:srgbClr val="FFB008">
                <a:alpha val="939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7"/>
            <p:cNvSpPr txBox="1"/>
            <p:nvPr/>
          </p:nvSpPr>
          <p:spPr>
            <a:xfrm>
              <a:off x="5743656" y="3014425"/>
              <a:ext cx="1794930" cy="3015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轉換</a:t>
              </a:r>
              <a:r>
                <a:rPr lang="en-US" altLang="zh-TW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108</a:t>
              </a:r>
              <a:r>
                <a:rPr lang="zh-TW" altLang="en-US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級分評估過篩可能</a:t>
              </a:r>
              <a:endParaRPr sz="22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</p:txBody>
        </p:sp>
        <p:pic>
          <p:nvPicPr>
            <p:cNvPr id="254" name="Google Shape;254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82838" y="5103213"/>
              <a:ext cx="2809875" cy="6000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title" idx="4294967295"/>
          </p:nvPr>
        </p:nvSpPr>
        <p:spPr>
          <a:xfrm>
            <a:off x="1058863" y="0"/>
            <a:ext cx="7086600" cy="5905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dirty="0" smtClean="0">
                <a:solidFill>
                  <a:srgbClr val="E23867"/>
                </a:solidFill>
                <a:latin typeface="Malgun Gothic" pitchFamily="34" charset="-127"/>
                <a:ea typeface="Malgun Gothic" pitchFamily="34" charset="-127"/>
              </a:rPr>
              <a:t>聚焦</a:t>
            </a:r>
            <a:r>
              <a:rPr lang="en-US" altLang="zh-TW" b="1" dirty="0" smtClean="0">
                <a:solidFill>
                  <a:srgbClr val="E23867"/>
                </a:solidFill>
                <a:latin typeface="Malgun Gothic" pitchFamily="34" charset="-127"/>
                <a:ea typeface="Malgun Gothic" pitchFamily="34" charset="-127"/>
              </a:rPr>
              <a:t>6</a:t>
            </a:r>
            <a:r>
              <a:rPr lang="zh-TW" altLang="en-US" b="1" dirty="0" smtClean="0">
                <a:solidFill>
                  <a:srgbClr val="E23867"/>
                </a:solidFill>
                <a:latin typeface="Malgun Gothic" pitchFamily="34" charset="-127"/>
                <a:ea typeface="Malgun Gothic" pitchFamily="34" charset="-127"/>
              </a:rPr>
              <a:t>系的考量</a:t>
            </a:r>
            <a:r>
              <a:rPr lang="en-US" altLang="zh-TW" b="1" dirty="0" smtClean="0">
                <a:solidFill>
                  <a:srgbClr val="E23867"/>
                </a:solidFill>
                <a:latin typeface="Malgun Gothic" pitchFamily="34" charset="-127"/>
                <a:ea typeface="Malgun Gothic" pitchFamily="34" charset="-127"/>
              </a:rPr>
              <a:t>-</a:t>
            </a:r>
            <a:r>
              <a:rPr lang="zh-TW" altLang="en-US" b="1" dirty="0" smtClean="0">
                <a:solidFill>
                  <a:srgbClr val="E23867"/>
                </a:solidFill>
                <a:latin typeface="Malgun Gothic" pitchFamily="34" charset="-127"/>
                <a:ea typeface="Malgun Gothic" pitchFamily="34" charset="-127"/>
              </a:rPr>
              <a:t>成績相關因素</a:t>
            </a:r>
            <a:endParaRPr b="1" dirty="0">
              <a:solidFill>
                <a:srgbClr val="E23867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80" name="Google Shape;180;p40"/>
          <p:cNvSpPr txBox="1">
            <a:spLocks noGrp="1"/>
          </p:cNvSpPr>
          <p:nvPr>
            <p:ph type="body" idx="4294967295"/>
          </p:nvPr>
        </p:nvSpPr>
        <p:spPr>
          <a:xfrm>
            <a:off x="814388" y="800099"/>
            <a:ext cx="7629525" cy="46783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繁星、申請、指考應一併評估考量。</a:t>
            </a: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 lvl="0">
              <a:lnSpc>
                <a:spcPct val="150000"/>
              </a:lnSpc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參考往年過篩級分，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評估</a:t>
            </a: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 lvl="1">
              <a:lnSpc>
                <a:spcPct val="150000"/>
              </a:lnSpc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夢幻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--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分數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低於往年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;</a:t>
            </a:r>
          </a:p>
          <a:p>
            <a:pPr lvl="1">
              <a:lnSpc>
                <a:spcPct val="150000"/>
              </a:lnSpc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理想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(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追求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)--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剛好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一致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;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或正負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1-2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級</a:t>
            </a: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 lvl="1">
              <a:lnSpc>
                <a:spcPct val="150000"/>
              </a:lnSpc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安全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--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分數高於去年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級以上</a:t>
            </a: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 lvl="1">
              <a:lnSpc>
                <a:spcPct val="150000"/>
              </a:lnSpc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是否有目標停損點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?</a:t>
            </a:r>
          </a:p>
          <a:p>
            <a:pPr lvl="1">
              <a:lnSpc>
                <a:spcPct val="150000"/>
              </a:lnSpc>
            </a:pP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6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志願校系類型差異大小與考量</a:t>
            </a: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 lvl="1">
              <a:lnSpc>
                <a:spcPct val="150000"/>
              </a:lnSpc>
            </a:pPr>
            <a:r>
              <a:rPr lang="zh-TW" altLang="en-US" sz="2800" b="1" dirty="0" smtClean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鐘擺</a:t>
            </a:r>
            <a:r>
              <a:rPr lang="zh-TW" altLang="en-US" sz="2800" b="1" dirty="0" smtClean="0">
                <a:solidFill>
                  <a:srgbClr val="002060"/>
                </a:solidFill>
                <a:latin typeface="Malgun Gothic" pitchFamily="34" charset="-127"/>
                <a:ea typeface="Malgun Gothic" pitchFamily="34" charset="-127"/>
              </a:rPr>
              <a:t>效應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-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人數增減、倍率改變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…</a:t>
            </a: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 lang="en"/>
          </a:p>
        </p:txBody>
      </p:sp>
      <p:sp>
        <p:nvSpPr>
          <p:cNvPr id="3" name="矩形 2"/>
          <p:cNvSpPr/>
          <p:nvPr/>
        </p:nvSpPr>
        <p:spPr>
          <a:xfrm>
            <a:off x="1028699" y="800100"/>
            <a:ext cx="78724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3200" b="1" dirty="0" smtClean="0">
                <a:latin typeface="Malgun Gothic" pitchFamily="34" charset="-127"/>
                <a:ea typeface="Malgun Gothic" pitchFamily="34" charset="-127"/>
              </a:rPr>
              <a:t>錄取機率</a:t>
            </a:r>
            <a:r>
              <a:rPr lang="en-US" altLang="zh-TW" sz="3200" b="1" dirty="0" smtClean="0">
                <a:latin typeface="Malgun Gothic" pitchFamily="34" charset="-127"/>
                <a:ea typeface="Malgun Gothic" pitchFamily="34" charset="-127"/>
              </a:rPr>
              <a:t>(</a:t>
            </a:r>
            <a:r>
              <a:rPr lang="zh-TW" altLang="en-US" sz="3200" b="1" dirty="0" smtClean="0">
                <a:latin typeface="Malgun Gothic" pitchFamily="34" charset="-127"/>
                <a:ea typeface="Malgun Gothic" pitchFamily="34" charset="-127"/>
              </a:rPr>
              <a:t>名額分配</a:t>
            </a:r>
            <a:r>
              <a:rPr lang="en-US" altLang="zh-TW" sz="3200" b="1" dirty="0" smtClean="0">
                <a:latin typeface="Malgun Gothic" pitchFamily="34" charset="-127"/>
                <a:ea typeface="Malgun Gothic" pitchFamily="34" charset="-127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zh-TW" altLang="en-US" sz="3200" b="1" dirty="0" smtClean="0">
                <a:latin typeface="Malgun Gothic" pitchFamily="34" charset="-127"/>
                <a:ea typeface="Malgun Gothic" pitchFamily="34" charset="-127"/>
                <a:hlinkClick r:id="rId2" action="ppaction://hlinksldjump"/>
              </a:rPr>
              <a:t>第二階段計分、指定項目甄試方式是否有利</a:t>
            </a:r>
            <a:endParaRPr lang="en-US" altLang="zh-TW" sz="3200" b="1" dirty="0" smtClean="0">
              <a:latin typeface="Malgun Gothic" pitchFamily="34" charset="-127"/>
              <a:ea typeface="Malgun Gothic" pitchFamily="34" charset="-127"/>
              <a:hlinkClick r:id="rId3"/>
            </a:endParaRPr>
          </a:p>
          <a:p>
            <a:pPr lvl="1">
              <a:lnSpc>
                <a:spcPct val="150000"/>
              </a:lnSpc>
            </a:pPr>
            <a:r>
              <a:rPr lang="zh-TW" altLang="en-US" sz="3200" b="1" dirty="0" smtClean="0">
                <a:latin typeface="Malgun Gothic" pitchFamily="34" charset="-127"/>
                <a:ea typeface="Malgun Gothic" pitchFamily="34" charset="-127"/>
                <a:hlinkClick r:id="rId4"/>
              </a:rPr>
              <a:t>參考去年最低分發人數，評估備取上可能</a:t>
            </a:r>
            <a:r>
              <a:rPr lang="en-US" altLang="zh-TW" sz="3200" b="1" dirty="0" smtClean="0">
                <a:latin typeface="Malgun Gothic" pitchFamily="34" charset="-127"/>
                <a:ea typeface="Malgun Gothic" pitchFamily="34" charset="-127"/>
              </a:rPr>
              <a:t/>
            </a:r>
            <a:br>
              <a:rPr lang="en-US" altLang="zh-TW" sz="3200" b="1" dirty="0" smtClean="0">
                <a:latin typeface="Malgun Gothic" pitchFamily="34" charset="-127"/>
                <a:ea typeface="Malgun Gothic" pitchFamily="34" charset="-127"/>
              </a:rPr>
            </a:br>
            <a:endParaRPr lang="zh-TW" altLang="en-US" sz="3200" b="1" dirty="0"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027950" y="114300"/>
            <a:ext cx="7088100" cy="1308175"/>
          </a:xfrm>
        </p:spPr>
        <p:txBody>
          <a:bodyPr/>
          <a:lstStyle/>
          <a:p>
            <a:r>
              <a:rPr lang="zh-TW" altLang="en-US" sz="2400" dirty="0" smtClean="0">
                <a:solidFill>
                  <a:srgbClr val="C00000"/>
                </a:solidFill>
                <a:latin typeface="華康儷粗圓(P)" pitchFamily="34" charset="-120"/>
                <a:ea typeface="華康儷粗圓(P)" pitchFamily="34" charset="-120"/>
              </a:rPr>
              <a:t>不同的甄試設計及成績比例</a:t>
            </a:r>
            <a:r>
              <a:rPr lang="en-US" altLang="zh-TW" sz="2400" dirty="0" smtClean="0">
                <a:solidFill>
                  <a:srgbClr val="C00000"/>
                </a:solidFill>
                <a:latin typeface="華康儷粗圓(P)" pitchFamily="34" charset="-120"/>
                <a:ea typeface="華康儷粗圓(P)" pitchFamily="34" charset="-120"/>
              </a:rPr>
              <a:t/>
            </a:r>
            <a:br>
              <a:rPr lang="en-US" altLang="zh-TW" sz="2400" dirty="0" smtClean="0">
                <a:solidFill>
                  <a:srgbClr val="C00000"/>
                </a:solidFill>
                <a:latin typeface="華康儷粗圓(P)" pitchFamily="34" charset="-120"/>
                <a:ea typeface="華康儷粗圓(P)" pitchFamily="34" charset="-120"/>
              </a:rPr>
            </a:br>
            <a:r>
              <a:rPr lang="zh-TW" altLang="en-US" sz="2400" dirty="0" smtClean="0">
                <a:solidFill>
                  <a:srgbClr val="C00000"/>
                </a:solidFill>
                <a:latin typeface="華康儷粗圓(P)" pitchFamily="34" charset="-120"/>
                <a:ea typeface="華康儷粗圓(P)" pitchFamily="34" charset="-120"/>
              </a:rPr>
              <a:t>反應校系選才的差異</a:t>
            </a:r>
            <a:br>
              <a:rPr lang="zh-TW" altLang="en-US" sz="2400" dirty="0" smtClean="0">
                <a:solidFill>
                  <a:srgbClr val="C00000"/>
                </a:solidFill>
                <a:latin typeface="華康儷粗圓(P)" pitchFamily="34" charset="-120"/>
                <a:ea typeface="華康儷粗圓(P)" pitchFamily="34" charset="-120"/>
              </a:rPr>
            </a:br>
            <a:r>
              <a:rPr lang="zh-TW" altLang="en-US" sz="2400" dirty="0" smtClean="0">
                <a:solidFill>
                  <a:srgbClr val="C00000"/>
                </a:solidFill>
                <a:latin typeface="華康儷粗圓(P)" pitchFamily="34" charset="-120"/>
                <a:ea typeface="華康儷粗圓(P)" pitchFamily="34" charset="-120"/>
              </a:rPr>
              <a:t>以國立大學</a:t>
            </a:r>
            <a:r>
              <a:rPr lang="zh-TW" altLang="en-US" sz="2400" dirty="0" smtClean="0">
                <a:solidFill>
                  <a:srgbClr val="C00000"/>
                </a:solidFill>
              </a:rPr>
              <a:t>電機工程學系為例</a:t>
            </a:r>
            <a:endParaRPr lang="zh-TW" altLang="en-US" sz="2400" dirty="0">
              <a:solidFill>
                <a:srgbClr val="C0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lang="en"/>
          </a:p>
        </p:txBody>
      </p:sp>
      <p:pic>
        <p:nvPicPr>
          <p:cNvPr id="5" name="圖片 4" descr="擷取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518920"/>
            <a:ext cx="7645400" cy="23164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圖片 6" descr="擷取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" y="4157980"/>
            <a:ext cx="7663180" cy="2407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title" idx="4294967295"/>
          </p:nvPr>
        </p:nvSpPr>
        <p:spPr>
          <a:xfrm>
            <a:off x="1301750" y="-190499"/>
            <a:ext cx="7086600" cy="9096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聚焦</a:t>
            </a:r>
            <a:r>
              <a:rPr lang="en-US" altLang="zh-TW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6</a:t>
            </a:r>
            <a:r>
              <a:rPr lang="zh-TW" altLang="en-US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系的考量</a:t>
            </a:r>
            <a:r>
              <a:rPr lang="en-US" altLang="zh-TW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--</a:t>
            </a:r>
            <a:r>
              <a:rPr lang="zh-TW" altLang="en-US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大學規定</a:t>
            </a:r>
            <a:endParaRPr b="1" dirty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80" name="Google Shape;180;p40"/>
          <p:cNvSpPr txBox="1">
            <a:spLocks noGrp="1"/>
          </p:cNvSpPr>
          <p:nvPr>
            <p:ph type="body" idx="4294967295"/>
          </p:nvPr>
        </p:nvSpPr>
        <p:spPr>
          <a:xfrm>
            <a:off x="0" y="771525"/>
            <a:ext cx="8443913" cy="5915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 indent="-540000">
              <a:lnSpc>
                <a:spcPct val="150000"/>
              </a:lnSpc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  <a:hlinkClick r:id="rId3"/>
              </a:rPr>
              <a:t>指定項目日期是否撞期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—</a:t>
            </a:r>
          </a:p>
          <a:p>
            <a:pPr lvl="2" indent="-540000">
              <a:lnSpc>
                <a:spcPct val="150000"/>
              </a:lnSpc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台大部份系組於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109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年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4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月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19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日下午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辦理數學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、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物理、化學、生物四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科共同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筆試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。</a:t>
            </a: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 lvl="2" indent="-540000">
              <a:lnSpc>
                <a:spcPct val="150000"/>
              </a:lnSpc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清大動力機械工程系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4/19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指定項目甄試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筆試</a:t>
            </a: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 lvl="2" indent="-540000">
              <a:lnSpc>
                <a:spcPct val="150000"/>
              </a:lnSpc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同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校的各系亦會有自己的甄選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(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筆試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)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時間</a:t>
            </a:r>
            <a:endParaRPr lang="en-US" altLang="zh-TW" sz="2400" b="1" dirty="0" smtClean="0">
              <a:latin typeface="Malgun Gothic" pitchFamily="34" charset="-127"/>
              <a:ea typeface="Malgun Gothic" pitchFamily="34" charset="-127"/>
            </a:endParaRPr>
          </a:p>
          <a:p>
            <a:pPr lvl="1"/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 lang="en"/>
          </a:p>
        </p:txBody>
      </p:sp>
      <p:sp>
        <p:nvSpPr>
          <p:cNvPr id="3" name="矩形 2"/>
          <p:cNvSpPr/>
          <p:nvPr/>
        </p:nvSpPr>
        <p:spPr>
          <a:xfrm>
            <a:off x="1114425" y="1131570"/>
            <a:ext cx="705802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indent="-540000">
              <a:lnSpc>
                <a:spcPct val="150000"/>
              </a:lnSpc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補充說明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:</a:t>
            </a:r>
            <a:r>
              <a:rPr lang="zh-TW" altLang="en-US" sz="2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共同筆試</a:t>
            </a:r>
            <a:endParaRPr lang="en-US" altLang="zh-TW" sz="2800" b="1" dirty="0" smtClean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  <a:p>
            <a:pPr lvl="2" indent="-540000">
              <a:lnSpc>
                <a:spcPct val="150000"/>
              </a:lnSpc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學系第二階段中筆試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科目如有「採用本校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或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B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組共同試題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」，綜合筆試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(A)(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數學、物理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)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、綜合筆試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(B)(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物理、化學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)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即表示考生參加共同考試筆試之成績可供該學系組採用，若報考採用共同試題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1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系組以上，該筆試成績將分送採用之所有學系使用。</a:t>
            </a: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title" idx="4294967295"/>
          </p:nvPr>
        </p:nvSpPr>
        <p:spPr>
          <a:xfrm>
            <a:off x="1130300" y="0"/>
            <a:ext cx="7086600" cy="6953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聚焦</a:t>
            </a:r>
            <a:r>
              <a:rPr lang="en-US" altLang="zh-TW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6</a:t>
            </a:r>
            <a:r>
              <a:rPr lang="zh-TW" altLang="en-US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系的考量</a:t>
            </a:r>
            <a:r>
              <a:rPr lang="en-US" altLang="zh-TW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-</a:t>
            </a:r>
            <a:r>
              <a:rPr lang="zh-TW" altLang="en-US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大學規定之相關因素</a:t>
            </a:r>
            <a:endParaRPr b="1" dirty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80" name="Google Shape;180;p40"/>
          <p:cNvSpPr txBox="1">
            <a:spLocks noGrp="1"/>
          </p:cNvSpPr>
          <p:nvPr>
            <p:ph type="body" idx="4294967295"/>
          </p:nvPr>
        </p:nvSpPr>
        <p:spPr>
          <a:xfrm>
            <a:off x="885824" y="957263"/>
            <a:ext cx="7585075" cy="4937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>
              <a:lnSpc>
                <a:spcPct val="150000"/>
              </a:lnSpc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可否彈性調整口試順序</a:t>
            </a: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 lvl="2">
              <a:lnSpc>
                <a:spcPct val="150000"/>
              </a:lnSpc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  <a:hlinkClick r:id="rId3"/>
              </a:rPr>
              <a:t>師大教育系</a:t>
            </a: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 lvl="2">
              <a:lnSpc>
                <a:spcPct val="150000"/>
              </a:lnSpc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  <a:hlinkClick r:id="rId4"/>
              </a:rPr>
              <a:t>成大測量及空間資訊學系</a:t>
            </a: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 lvl="1">
              <a:lnSpc>
                <a:spcPct val="150000"/>
              </a:lnSpc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  <a:hlinkClick r:id="rId5"/>
              </a:rPr>
              <a:t>轉系規定</a:t>
            </a: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 lvl="1">
              <a:lnSpc>
                <a:spcPct val="150000"/>
              </a:lnSpc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  <a:hlinkClick r:id="rId5"/>
              </a:rPr>
              <a:t>校內部分系組聯合分發</a:t>
            </a:r>
            <a:r>
              <a:rPr lang="en-US" altLang="zh-TW" sz="2800" b="1" dirty="0" smtClean="0">
                <a:latin typeface="Malgun Gothic" pitchFamily="34" charset="-127"/>
                <a:ea typeface="Malgun Gothic" pitchFamily="34" charset="-127"/>
              </a:rPr>
              <a:t>:</a:t>
            </a: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</a:rPr>
              <a:t>台大為例</a:t>
            </a: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 lvl="1">
              <a:lnSpc>
                <a:spcPct val="150000"/>
              </a:lnSpc>
            </a:pPr>
            <a:r>
              <a:rPr lang="zh-TW" altLang="en-US" sz="2800" b="1" dirty="0" smtClean="0">
                <a:latin typeface="Malgun Gothic" pitchFamily="34" charset="-127"/>
                <a:ea typeface="Malgun Gothic" pitchFamily="34" charset="-127"/>
                <a:hlinkClick r:id="rId6"/>
              </a:rPr>
              <a:t>新增、更名、停招校系。</a:t>
            </a:r>
            <a:endParaRPr lang="en-US" altLang="zh-TW" sz="2800" b="1" dirty="0" smtClean="0">
              <a:latin typeface="Malgun Gothic" pitchFamily="34" charset="-127"/>
              <a:ea typeface="Malgun Gothic" pitchFamily="34" charset="-127"/>
            </a:endParaRPr>
          </a:p>
          <a:p>
            <a:pPr lvl="1"/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lvl="1"/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title" idx="4294967295"/>
          </p:nvPr>
        </p:nvSpPr>
        <p:spPr>
          <a:xfrm>
            <a:off x="1116012" y="0"/>
            <a:ext cx="7086600" cy="7048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聚焦</a:t>
            </a:r>
            <a:r>
              <a:rPr lang="en-US" altLang="zh-TW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6</a:t>
            </a:r>
            <a:r>
              <a:rPr lang="zh-TW" altLang="en-US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系的考量</a:t>
            </a:r>
            <a:r>
              <a:rPr lang="en-US" altLang="zh-TW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-</a:t>
            </a:r>
            <a:r>
              <a:rPr lang="zh-TW" altLang="en-US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外在職涯發展相關因素</a:t>
            </a:r>
            <a:endParaRPr b="1" dirty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0" y="728663"/>
            <a:ext cx="9144000" cy="6129337"/>
            <a:chOff x="1295400" y="1085850"/>
            <a:chExt cx="6959600" cy="52197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5400" y="1085850"/>
              <a:ext cx="6959600" cy="5219700"/>
            </a:xfrm>
            <a:prstGeom prst="rect">
              <a:avLst/>
            </a:prstGeom>
            <a:noFill/>
          </p:spPr>
        </p:pic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3452813" y="1187449"/>
              <a:ext cx="3406642" cy="1368425"/>
            </a:xfrm>
            <a:prstGeom prst="wedgeRoundRectCallout">
              <a:avLst>
                <a:gd name="adj1" fmla="val -78486"/>
                <a:gd name="adj2" fmla="val -34801"/>
                <a:gd name="adj3" fmla="val 16667"/>
              </a:avLst>
            </a:prstGeom>
            <a:solidFill>
              <a:schemeClr val="bg1"/>
            </a:solidFill>
            <a:ln w="444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l"/>
              <a:r>
                <a:rPr kumimoji="0" lang="en-US" altLang="zh-TW" sz="1800" dirty="0">
                  <a:ea typeface="華康儷粗圓(P)" pitchFamily="34" charset="-120"/>
                </a:rPr>
                <a:t>1111</a:t>
              </a:r>
              <a:r>
                <a:rPr kumimoji="0" lang="zh-TW" altLang="en-US" sz="1800" dirty="0">
                  <a:ea typeface="華康儷粗圓(P)" pitchFamily="34" charset="-120"/>
                </a:rPr>
                <a:t>人力銀行網站</a:t>
              </a:r>
            </a:p>
            <a:p>
              <a:pPr marL="342900" indent="-342900" algn="l"/>
              <a:r>
                <a:rPr kumimoji="0" lang="zh-TW" altLang="en-US" sz="1800" dirty="0">
                  <a:ea typeface="華康儷粗圓(P)" pitchFamily="34" charset="-120"/>
                </a:rPr>
                <a:t>職業介紹</a:t>
              </a:r>
              <a:r>
                <a:rPr lang="zh-TW" altLang="en-US" sz="1800" dirty="0">
                  <a:ea typeface="華康儷粗圓(P)" pitchFamily="34" charset="-120"/>
                </a:rPr>
                <a:t>與</a:t>
              </a:r>
            </a:p>
            <a:p>
              <a:pPr marL="342900" indent="-342900" algn="l"/>
              <a:r>
                <a:rPr lang="zh-TW" altLang="en-US" sz="1800" dirty="0">
                  <a:ea typeface="華康儷粗圓(P)" pitchFamily="34" charset="-120"/>
                </a:rPr>
                <a:t>產業等資訊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title" idx="4294967295"/>
          </p:nvPr>
        </p:nvSpPr>
        <p:spPr>
          <a:xfrm>
            <a:off x="1058863" y="185738"/>
            <a:ext cx="7086600" cy="6095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聚焦</a:t>
            </a:r>
            <a:r>
              <a:rPr lang="en-US" altLang="zh-TW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6</a:t>
            </a:r>
            <a:r>
              <a:rPr lang="zh-TW" altLang="en-US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系的考量</a:t>
            </a:r>
            <a:r>
              <a:rPr lang="en-US" altLang="zh-TW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-</a:t>
            </a:r>
            <a:r>
              <a:rPr lang="zh-TW" altLang="en-US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外在職涯發展相關因素</a:t>
            </a:r>
            <a:endParaRPr b="1" dirty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5650" y="714374"/>
            <a:ext cx="5649276" cy="5586413"/>
          </a:xfrm>
          <a:prstGeom prst="rect">
            <a:avLst/>
          </a:prstGeom>
          <a:noFill/>
        </p:spPr>
      </p:pic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2651249" y="1320578"/>
            <a:ext cx="4233739" cy="881283"/>
          </a:xfrm>
          <a:prstGeom prst="wedgeRoundRectCallout">
            <a:avLst>
              <a:gd name="adj1" fmla="val -59500"/>
              <a:gd name="adj2" fmla="val 17833"/>
              <a:gd name="adj3" fmla="val 16667"/>
            </a:avLst>
          </a:prstGeom>
          <a:solidFill>
            <a:schemeClr val="bg1"/>
          </a:solidFill>
          <a:ln w="444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/>
            <a:r>
              <a:rPr lang="en-US" altLang="zh-TW" sz="1800" dirty="0">
                <a:ea typeface="華康儷粗圓" pitchFamily="49" charset="-120"/>
              </a:rPr>
              <a:t>104</a:t>
            </a:r>
            <a:r>
              <a:rPr lang="zh-TW" altLang="en-US" sz="1800" dirty="0">
                <a:ea typeface="華康儷粗圓" pitchFamily="49" charset="-120"/>
              </a:rPr>
              <a:t>人力銀行網站</a:t>
            </a:r>
          </a:p>
          <a:p>
            <a:pPr marL="342900" indent="-342900" algn="l"/>
            <a:r>
              <a:rPr lang="zh-TW" altLang="en-US" sz="1800" dirty="0" smtClean="0">
                <a:ea typeface="華康儷粗圓" pitchFamily="49" charset="-120"/>
              </a:rPr>
              <a:t>自我</a:t>
            </a:r>
            <a:r>
              <a:rPr lang="zh-TW" altLang="en-US" sz="1800" dirty="0">
                <a:ea typeface="華康儷粗圓" pitchFamily="49" charset="-120"/>
              </a:rPr>
              <a:t>探索、大學校</a:t>
            </a:r>
            <a:r>
              <a:rPr lang="zh-TW" altLang="en-US" sz="1800" dirty="0" smtClean="0">
                <a:ea typeface="華康儷粗圓" pitchFamily="49" charset="-120"/>
              </a:rPr>
              <a:t>系、</a:t>
            </a:r>
            <a:r>
              <a:rPr lang="zh-TW" altLang="en-US" sz="1800" dirty="0">
                <a:ea typeface="華康儷粗圓" pitchFamily="49" charset="-120"/>
              </a:rPr>
              <a:t>工作與</a:t>
            </a:r>
            <a:r>
              <a:rPr lang="zh-TW" altLang="en-US" sz="1800" dirty="0" smtClean="0">
                <a:ea typeface="華康儷粗圓" pitchFamily="49" charset="-120"/>
              </a:rPr>
              <a:t>產業資訊</a:t>
            </a:r>
            <a:endParaRPr lang="zh-TW" altLang="en-US" sz="1800" dirty="0">
              <a:ea typeface="華康儷粗圓" pitchFamily="49" charset="-12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8033" y="2300288"/>
            <a:ext cx="5334000" cy="4405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title" idx="4294967295"/>
          </p:nvPr>
        </p:nvSpPr>
        <p:spPr>
          <a:xfrm>
            <a:off x="1058862" y="0"/>
            <a:ext cx="70866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聚焦</a:t>
            </a:r>
            <a:r>
              <a:rPr lang="en-US" altLang="zh-TW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6</a:t>
            </a:r>
            <a:r>
              <a:rPr lang="zh-TW" altLang="en-US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系的考量</a:t>
            </a:r>
            <a:r>
              <a:rPr lang="en-US" altLang="zh-TW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-</a:t>
            </a:r>
            <a:r>
              <a:rPr lang="zh-TW" altLang="en-US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外在職涯發展相關因素</a:t>
            </a:r>
            <a:endParaRPr b="1" dirty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/>
          <a:srcRect l="5937" t="11481" r="8542" b="5000"/>
          <a:stretch>
            <a:fillRect/>
          </a:stretch>
        </p:blipFill>
        <p:spPr bwMode="auto">
          <a:xfrm>
            <a:off x="795847" y="785813"/>
            <a:ext cx="7767913" cy="5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6657975" y="2178050"/>
            <a:ext cx="2486025" cy="1368425"/>
          </a:xfrm>
          <a:prstGeom prst="wedgeRoundRectCallout">
            <a:avLst>
              <a:gd name="adj1" fmla="val -50000"/>
              <a:gd name="adj2" fmla="val 96634"/>
              <a:gd name="adj3" fmla="val 16667"/>
            </a:avLst>
          </a:prstGeom>
          <a:solidFill>
            <a:schemeClr val="bg1"/>
          </a:solidFill>
          <a:ln w="444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/>
            <a:r>
              <a:rPr lang="en-US" altLang="zh-TW" sz="2400">
                <a:ea typeface="華康儷粗圓(P)" pitchFamily="34" charset="-120"/>
              </a:rPr>
              <a:t>Urschool</a:t>
            </a:r>
            <a:r>
              <a:rPr lang="zh-TW" altLang="en-US" sz="2400">
                <a:ea typeface="華康儷粗圓(P)" pitchFamily="34" charset="-120"/>
              </a:rPr>
              <a:t>網站</a:t>
            </a:r>
          </a:p>
          <a:p>
            <a:pPr marL="342900" indent="-342900" algn="l"/>
            <a:r>
              <a:rPr lang="zh-TW" altLang="en-US" sz="2400">
                <a:ea typeface="華康儷粗圓(P)" pitchFamily="34" charset="-120"/>
              </a:rPr>
              <a:t>學長姐第一手的</a:t>
            </a:r>
          </a:p>
          <a:p>
            <a:pPr marL="342900" indent="-342900" algn="l"/>
            <a:r>
              <a:rPr lang="zh-TW" altLang="en-US" sz="2400">
                <a:ea typeface="華康儷粗圓(P)" pitchFamily="34" charset="-120"/>
              </a:rPr>
              <a:t>就學經驗分享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8229600" cy="896938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</a:rPr>
              <a:t>給同學們的提醒</a:t>
            </a:r>
            <a:endParaRPr lang="en-US" altLang="zh-TW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186819" name="Rectangle 3"/>
          <p:cNvSpPr>
            <a:spLocks noGrp="1" noChangeArrowheads="1"/>
          </p:cNvSpPr>
          <p:nvPr>
            <p:ph idx="1"/>
          </p:nvPr>
        </p:nvSpPr>
        <p:spPr>
          <a:xfrm>
            <a:off x="800100" y="800100"/>
            <a:ext cx="7404100" cy="5397500"/>
          </a:xfrm>
          <a:noFill/>
          <a:ln w="63500">
            <a:solidFill>
              <a:schemeClr val="bg1"/>
            </a:solidFill>
          </a:ln>
        </p:spPr>
        <p:txBody>
          <a:bodyPr/>
          <a:lstStyle/>
          <a:p>
            <a:pPr>
              <a:buFont typeface="Wingdings" pitchFamily="2" charset="2"/>
              <a:buChar char="n"/>
            </a:pPr>
            <a:r>
              <a:rPr lang="en-US" altLang="zh-TW" sz="28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6</a:t>
            </a:r>
            <a:r>
              <a:rPr lang="zh-TW" altLang="zh-TW" sz="28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系不需要排志願序</a:t>
            </a:r>
            <a:r>
              <a:rPr lang="zh-TW" altLang="en-US" sz="28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。</a:t>
            </a:r>
            <a:endParaRPr lang="en-US" altLang="zh-TW" sz="2800" b="1" dirty="0" smtClean="0">
              <a:solidFill>
                <a:srgbClr val="7030A0"/>
              </a:solidFill>
              <a:latin typeface="Malgun Gothic" pitchFamily="34" charset="-127"/>
              <a:ea typeface="Malgun Gothic" pitchFamily="34" charset="-127"/>
            </a:endParaRPr>
          </a:p>
          <a:p>
            <a:pPr>
              <a:buFont typeface="Wingdings" pitchFamily="2" charset="2"/>
              <a:buChar char="n"/>
            </a:pPr>
            <a:r>
              <a:rPr lang="zh-TW" altLang="en-US" sz="28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落點只能評估過一階的機率，</a:t>
            </a:r>
            <a:r>
              <a:rPr lang="zh-TW" altLang="zh-TW" sz="28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過第一階段不等於上了</a:t>
            </a:r>
            <a:r>
              <a:rPr lang="zh-TW" altLang="en-US" sz="28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。</a:t>
            </a:r>
            <a:endParaRPr lang="en-US" altLang="zh-TW" sz="2800" b="1" dirty="0" smtClean="0">
              <a:solidFill>
                <a:srgbClr val="7030A0"/>
              </a:solidFill>
              <a:latin typeface="Malgun Gothic" pitchFamily="34" charset="-127"/>
              <a:ea typeface="Malgun Gothic" pitchFamily="34" charset="-127"/>
            </a:endParaRPr>
          </a:p>
          <a:p>
            <a:pPr>
              <a:buFont typeface="Wingdings" pitchFamily="2" charset="2"/>
              <a:buChar char="n"/>
            </a:pPr>
            <a:r>
              <a:rPr lang="zh-TW" altLang="en-US" sz="28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各項分析、評估，還是得靠自己研究。</a:t>
            </a:r>
            <a:endParaRPr lang="en-US" altLang="zh-TW" sz="2800" b="1" dirty="0" smtClean="0">
              <a:solidFill>
                <a:srgbClr val="7030A0"/>
              </a:solidFill>
              <a:latin typeface="Malgun Gothic" pitchFamily="34" charset="-127"/>
              <a:ea typeface="Malgun Gothic" pitchFamily="34" charset="-127"/>
            </a:endParaRPr>
          </a:p>
          <a:p>
            <a:pPr>
              <a:buFont typeface="Wingdings" pitchFamily="2" charset="2"/>
              <a:buChar char="n"/>
            </a:pPr>
            <a:r>
              <a:rPr lang="zh-TW" altLang="zh-TW" sz="28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做最大準備但要有最壞的打算</a:t>
            </a:r>
            <a:r>
              <a:rPr lang="zh-TW" altLang="en-US" sz="28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。個人申請平均錄取率約六成</a:t>
            </a:r>
            <a:r>
              <a:rPr lang="en-US" altLang="zh-TW" sz="28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--</a:t>
            </a:r>
            <a:r>
              <a:rPr lang="zh-TW" altLang="zh-TW" sz="28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時間規劃管理</a:t>
            </a:r>
            <a:r>
              <a:rPr lang="zh-TW" altLang="en-US" sz="28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、平常心面對。</a:t>
            </a:r>
            <a:endParaRPr lang="en-US" altLang="zh-TW" sz="2800" b="1" dirty="0" smtClean="0">
              <a:solidFill>
                <a:srgbClr val="7030A0"/>
              </a:solidFill>
              <a:latin typeface="Malgun Gothic" pitchFamily="34" charset="-127"/>
              <a:ea typeface="Malgun Gothic" pitchFamily="34" charset="-127"/>
            </a:endParaRPr>
          </a:p>
          <a:p>
            <a:pPr>
              <a:buFont typeface="Wingdings" pitchFamily="2" charset="2"/>
              <a:buChar char="n"/>
            </a:pPr>
            <a:r>
              <a:rPr lang="zh-TW" altLang="zh-TW" sz="28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誠實面對自己『不指考或無法指考』的真正原因</a:t>
            </a:r>
            <a:endParaRPr lang="zh-TW" altLang="en-US" sz="2800" b="1" dirty="0">
              <a:solidFill>
                <a:srgbClr val="7030A0"/>
              </a:solidFill>
              <a:latin typeface="Malgun Gothic" pitchFamily="34" charset="-127"/>
              <a:ea typeface="Malgun Gothic" pitchFamily="34" charset="-127"/>
            </a:endParaRPr>
          </a:p>
          <a:p>
            <a:pPr>
              <a:buFont typeface="Wingdings" pitchFamily="2" charset="2"/>
              <a:buChar char="n"/>
            </a:pPr>
            <a:r>
              <a:rPr lang="zh-TW" altLang="en-US" sz="28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管理</a:t>
            </a:r>
            <a:r>
              <a:rPr lang="zh-TW" altLang="en-US" sz="2800" b="1" dirty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好壓力</a:t>
            </a:r>
            <a:r>
              <a:rPr lang="zh-TW" altLang="zh-TW" sz="2800" b="1" dirty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：</a:t>
            </a:r>
            <a:r>
              <a:rPr lang="zh-TW" altLang="en-US" sz="2800" b="1" dirty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如保持彈性、適時放鬆</a:t>
            </a:r>
            <a:r>
              <a:rPr lang="en-US" altLang="zh-TW" sz="2800" b="1" dirty="0" smtClean="0">
                <a:solidFill>
                  <a:srgbClr val="7030A0"/>
                </a:solidFill>
                <a:latin typeface="Malgun Gothic" pitchFamily="34" charset="-127"/>
                <a:ea typeface="Malgun Gothic" pitchFamily="34" charset="-127"/>
              </a:rPr>
              <a:t>..</a:t>
            </a:r>
            <a:endParaRPr lang="en-US" altLang="zh-TW" sz="2800" b="1" dirty="0">
              <a:solidFill>
                <a:srgbClr val="7030A0"/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0" y="-347182"/>
          <a:ext cx="9144003" cy="7223343"/>
        </p:xfrm>
        <a:graphic>
          <a:graphicData uri="http://schemas.openxmlformats.org/drawingml/2006/table">
            <a:tbl>
              <a:tblPr/>
              <a:tblGrid>
                <a:gridCol w="831273"/>
                <a:gridCol w="831273"/>
                <a:gridCol w="831273"/>
                <a:gridCol w="831273"/>
                <a:gridCol w="831273"/>
                <a:gridCol w="831273"/>
                <a:gridCol w="831273"/>
                <a:gridCol w="831273"/>
                <a:gridCol w="831273"/>
                <a:gridCol w="831273"/>
                <a:gridCol w="831273"/>
              </a:tblGrid>
              <a:tr h="430059">
                <a:tc gridSpan="1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100" b="1" u="sng" kern="100" dirty="0">
                          <a:latin typeface="Times New Roman"/>
                          <a:ea typeface="新細明體"/>
                          <a:cs typeface="Times New Roman"/>
                        </a:rPr>
                        <a:t/>
                      </a:r>
                      <a:br>
                        <a:rPr lang="en-US" sz="1100" b="1" u="sng" kern="100" dirty="0">
                          <a:latin typeface="Times New Roman"/>
                          <a:ea typeface="新細明體"/>
                          <a:cs typeface="Times New Roman"/>
                        </a:rPr>
                      </a:br>
                      <a:r>
                        <a:rPr lang="en-US" sz="1100" u="sng" kern="100" dirty="0">
                          <a:latin typeface="Times New Roman"/>
                          <a:ea typeface="新細明體"/>
                          <a:cs typeface="Times New Roman"/>
                        </a:rPr>
                        <a:t/>
                      </a:r>
                      <a:br>
                        <a:rPr lang="en-US" sz="1100" u="sng" kern="100" dirty="0">
                          <a:latin typeface="Times New Roman"/>
                          <a:ea typeface="新細明體"/>
                          <a:cs typeface="Times New Roman"/>
                        </a:rPr>
                      </a:br>
                      <a:r>
                        <a:rPr lang="zh-TW" sz="2400" b="1" kern="0" dirty="0">
                          <a:latin typeface="Times New Roman"/>
                          <a:ea typeface="新細明體"/>
                          <a:cs typeface="Times New Roman"/>
                        </a:rPr>
                        <a:t>各科級分人數累計資料</a:t>
                      </a:r>
                      <a:endParaRPr lang="zh-TW" sz="24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88543"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0" dirty="0">
                          <a:latin typeface="Times New Roman"/>
                          <a:ea typeface="新細明體"/>
                          <a:cs typeface="新細明體"/>
                        </a:rPr>
                        <a:t>級分</a:t>
                      </a:r>
                      <a:endParaRPr lang="zh-TW" sz="1600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新細明體"/>
                        </a:rPr>
                        <a:t>國文</a:t>
                      </a:r>
                      <a:endParaRPr lang="zh-TW" sz="1600" kern="100" dirty="0">
                        <a:solidFill>
                          <a:srgbClr val="FF000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新細明體"/>
                        </a:rPr>
                        <a:t>英文</a:t>
                      </a:r>
                      <a:endParaRPr lang="zh-TW" sz="1600" kern="100" dirty="0">
                        <a:solidFill>
                          <a:srgbClr val="FF000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新細明體"/>
                        </a:rPr>
                        <a:t>數學</a:t>
                      </a:r>
                      <a:endParaRPr lang="zh-TW" sz="1600" kern="100" dirty="0">
                        <a:solidFill>
                          <a:srgbClr val="FF000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新細明體"/>
                        </a:rPr>
                        <a:t>社會</a:t>
                      </a:r>
                      <a:endParaRPr lang="zh-TW" sz="1600" kern="100" dirty="0">
                        <a:solidFill>
                          <a:srgbClr val="FF000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新細明體"/>
                        </a:rPr>
                        <a:t>自然</a:t>
                      </a:r>
                      <a:endParaRPr lang="zh-TW" sz="1600" kern="100" dirty="0">
                        <a:solidFill>
                          <a:srgbClr val="FF000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6490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109</a:t>
                      </a:r>
                      <a:endParaRPr lang="zh-TW" sz="1800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108</a:t>
                      </a:r>
                      <a:endParaRPr lang="zh-TW" sz="1800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109</a:t>
                      </a:r>
                      <a:endParaRPr lang="zh-TW" sz="1800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108</a:t>
                      </a:r>
                      <a:endParaRPr lang="zh-TW" sz="1800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109</a:t>
                      </a:r>
                      <a:endParaRPr lang="zh-TW" sz="1800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108</a:t>
                      </a:r>
                      <a:endParaRPr lang="zh-TW" sz="1800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109</a:t>
                      </a:r>
                      <a:endParaRPr lang="zh-TW" sz="1800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108</a:t>
                      </a:r>
                      <a:endParaRPr lang="zh-TW" sz="1800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109</a:t>
                      </a:r>
                      <a:endParaRPr lang="zh-TW" sz="1800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108</a:t>
                      </a:r>
                      <a:endParaRPr lang="zh-TW" sz="1800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90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Times New Roman"/>
                          <a:ea typeface="新細明體"/>
                          <a:cs typeface="Times New Roman"/>
                        </a:rPr>
                        <a:t>15</a:t>
                      </a:r>
                      <a:endParaRPr lang="zh-TW" sz="1600" b="1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4,274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4,438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6,025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7,689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14489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7,782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4206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2,575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4313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4,135</a:t>
                      </a:r>
                      <a:endParaRPr lang="zh-TW" sz="14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90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Times New Roman"/>
                          <a:ea typeface="新細明體"/>
                          <a:cs typeface="Times New Roman"/>
                        </a:rPr>
                        <a:t>14</a:t>
                      </a:r>
                      <a:endParaRPr lang="zh-TW" sz="1600" b="1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15,343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15,968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16,464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21,084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25,823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16,628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11,598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8,732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9,818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9,758</a:t>
                      </a:r>
                      <a:endParaRPr lang="zh-TW" sz="14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90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Times New Roman"/>
                          <a:ea typeface="新細明體"/>
                          <a:cs typeface="Times New Roman"/>
                        </a:rPr>
                        <a:t>13</a:t>
                      </a:r>
                      <a:endParaRPr lang="zh-TW" sz="1600" b="1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34,883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34,907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29,380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34,595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34,651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25,565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25,616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23,874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16,692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16,389</a:t>
                      </a:r>
                      <a:endParaRPr lang="zh-TW" sz="14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90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Times New Roman"/>
                          <a:ea typeface="新細明體"/>
                          <a:cs typeface="Times New Roman"/>
                        </a:rPr>
                        <a:t>12</a:t>
                      </a:r>
                      <a:endParaRPr lang="zh-TW" sz="1600" b="1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58,065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57,338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41,509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47,503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43,542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35,968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39,378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40,948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24,217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23,706</a:t>
                      </a:r>
                      <a:endParaRPr lang="zh-TW" sz="14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90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Times New Roman"/>
                          <a:ea typeface="新細明體"/>
                          <a:cs typeface="Times New Roman"/>
                        </a:rPr>
                        <a:t>11</a:t>
                      </a:r>
                      <a:endParaRPr lang="zh-TW" sz="1600" b="1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79,504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79,170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52,781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58,284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52,640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46,895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54,038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59,771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31,916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31,458</a:t>
                      </a:r>
                      <a:endParaRPr lang="zh-TW" sz="14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90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Times New Roman"/>
                          <a:ea typeface="新細明體"/>
                          <a:cs typeface="Times New Roman"/>
                        </a:rPr>
                        <a:t>10</a:t>
                      </a:r>
                      <a:endParaRPr lang="zh-TW" sz="1600" b="1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97,068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97,746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63,361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68,090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60,690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56,227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71,272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77,540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39,710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39,350</a:t>
                      </a:r>
                      <a:endParaRPr lang="zh-TW" sz="14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90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Times New Roman"/>
                          <a:ea typeface="新細明體"/>
                          <a:cs typeface="Times New Roman"/>
                        </a:rPr>
                        <a:t>9</a:t>
                      </a:r>
                      <a:endParaRPr lang="zh-TW" sz="1600" b="1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108,946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111,175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73,018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76,748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70,090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67,804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83,085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92,210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47,015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47,899</a:t>
                      </a:r>
                      <a:endParaRPr lang="zh-TW" sz="14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90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Times New Roman"/>
                          <a:ea typeface="新細明體"/>
                          <a:cs typeface="Times New Roman"/>
                        </a:rPr>
                        <a:t>8</a:t>
                      </a:r>
                      <a:endParaRPr lang="zh-TW" sz="1600" b="1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116,715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120,157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82,182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84,994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79,263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78,646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94,713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103,227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54,950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57,438</a:t>
                      </a:r>
                      <a:endParaRPr lang="zh-TW" sz="14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90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Times New Roman"/>
                          <a:ea typeface="新細明體"/>
                          <a:cs typeface="Times New Roman"/>
                        </a:rPr>
                        <a:t>7</a:t>
                      </a:r>
                      <a:endParaRPr lang="zh-TW" sz="1600" b="1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121,969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126,226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90,811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92,987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87,067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87,575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101,791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111,283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64,445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68,782</a:t>
                      </a:r>
                      <a:endParaRPr lang="zh-TW" sz="14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90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Times New Roman"/>
                          <a:ea typeface="新細明體"/>
                          <a:cs typeface="Times New Roman"/>
                        </a:rPr>
                        <a:t>6</a:t>
                      </a:r>
                      <a:endParaRPr lang="zh-TW" sz="1600" b="1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125,596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130,284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99,899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101,714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96,174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97,785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107,041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116,952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76,483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82,808</a:t>
                      </a:r>
                      <a:endParaRPr lang="zh-TW" sz="14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90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Times New Roman"/>
                          <a:ea typeface="新細明體"/>
                          <a:cs typeface="Times New Roman"/>
                        </a:rPr>
                        <a:t>5</a:t>
                      </a:r>
                      <a:endParaRPr lang="zh-TW" sz="1600" b="1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128,140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133,025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109,972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111,260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105,290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108,293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110,464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120,016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89,430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96,939</a:t>
                      </a:r>
                      <a:endParaRPr lang="zh-TW" sz="14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90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Times New Roman"/>
                          <a:ea typeface="新細明體"/>
                          <a:cs typeface="Times New Roman"/>
                        </a:rPr>
                        <a:t>4</a:t>
                      </a:r>
                      <a:endParaRPr lang="zh-TW" sz="1600" b="1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129,911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134,683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120,286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123,285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113,620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117,852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111,028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121,092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97,893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106,003</a:t>
                      </a:r>
                      <a:endParaRPr lang="zh-TW" sz="14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90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Times New Roman"/>
                          <a:ea typeface="新細明體"/>
                          <a:cs typeface="Times New Roman"/>
                        </a:rPr>
                        <a:t>3</a:t>
                      </a:r>
                      <a:endParaRPr lang="zh-TW" sz="1600" b="1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130,970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135,719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129,383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133,810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122,548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127,651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111,086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121,211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99,882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108,352</a:t>
                      </a:r>
                      <a:endParaRPr lang="zh-TW" sz="14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90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Times New Roman"/>
                          <a:ea typeface="新細明體"/>
                          <a:cs typeface="Times New Roman"/>
                        </a:rPr>
                        <a:t>2</a:t>
                      </a:r>
                      <a:endParaRPr lang="zh-TW" sz="1600" b="1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131,246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136,156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131,009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135,892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127,884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132,746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111,094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121,220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100,011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108,492</a:t>
                      </a:r>
                      <a:endParaRPr lang="zh-TW" sz="14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90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Times New Roman"/>
                          <a:ea typeface="新細明體"/>
                          <a:cs typeface="Times New Roman"/>
                        </a:rPr>
                        <a:t>1</a:t>
                      </a:r>
                      <a:endParaRPr lang="zh-TW" sz="1600" b="1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131,265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136,182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131,050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135,939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129,031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133,652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111,101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121,223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100,014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108,504</a:t>
                      </a:r>
                      <a:endParaRPr lang="zh-TW" sz="14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90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latin typeface="Times New Roman"/>
                          <a:ea typeface="新細明體"/>
                          <a:cs typeface="Times New Roman"/>
                        </a:rPr>
                        <a:t>0</a:t>
                      </a:r>
                      <a:endParaRPr lang="zh-TW" sz="1600" b="1" kern="100" dirty="0"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131,272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136,189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131,054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135,948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129,087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133,693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111,101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121,232</a:t>
                      </a:r>
                      <a:endParaRPr lang="zh-TW" sz="16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70C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100,023</a:t>
                      </a:r>
                      <a:endParaRPr lang="zh-TW" sz="1600" b="1" kern="100" dirty="0">
                        <a:solidFill>
                          <a:srgbClr val="0070C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108,515</a:t>
                      </a:r>
                      <a:endParaRPr lang="zh-TW" sz="1400" b="1" kern="100" dirty="0">
                        <a:solidFill>
                          <a:srgbClr val="00B05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16828" marR="1682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橢圓 3"/>
          <p:cNvSpPr/>
          <p:nvPr/>
        </p:nvSpPr>
        <p:spPr>
          <a:xfrm>
            <a:off x="1028700" y="2171700"/>
            <a:ext cx="700088" cy="3571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2657475" y="2524124"/>
            <a:ext cx="695325" cy="4048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4271964" y="1781174"/>
            <a:ext cx="709612" cy="4048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5943600" y="3586163"/>
            <a:ext cx="795337" cy="3952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7600951" y="2128838"/>
            <a:ext cx="738188" cy="4000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/>
          <p:cNvCxnSpPr>
            <a:stCxn id="4" idx="5"/>
          </p:cNvCxnSpPr>
          <p:nvPr/>
        </p:nvCxnSpPr>
        <p:spPr>
          <a:xfrm>
            <a:off x="1626262" y="2476579"/>
            <a:ext cx="402563" cy="80884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>
            <a:stCxn id="5" idx="6"/>
          </p:cNvCxnSpPr>
          <p:nvPr/>
        </p:nvCxnSpPr>
        <p:spPr>
          <a:xfrm flipV="1">
            <a:off x="3352800" y="2557463"/>
            <a:ext cx="347663" cy="169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>
            <a:stCxn id="6" idx="6"/>
          </p:cNvCxnSpPr>
          <p:nvPr/>
        </p:nvCxnSpPr>
        <p:spPr>
          <a:xfrm>
            <a:off x="4981576" y="1983581"/>
            <a:ext cx="347662" cy="3167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>
            <a:stCxn id="7" idx="6"/>
          </p:cNvCxnSpPr>
          <p:nvPr/>
        </p:nvCxnSpPr>
        <p:spPr>
          <a:xfrm flipV="1">
            <a:off x="6738937" y="3543300"/>
            <a:ext cx="290513" cy="2405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>
            <a:stCxn id="8" idx="6"/>
          </p:cNvCxnSpPr>
          <p:nvPr/>
        </p:nvCxnSpPr>
        <p:spPr>
          <a:xfrm>
            <a:off x="8339139" y="2328863"/>
            <a:ext cx="476249" cy="1857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085CC0A-D8EC-42E3-9ADB-F3B0F7A2E6FB}" type="slidenum">
              <a:rPr lang="zh-TW" altLang="en-US" smtClean="0"/>
              <a:pPr/>
              <a:t>40</a:t>
            </a:fld>
            <a:endParaRPr lang="zh-TW" altLang="en-US"/>
          </a:p>
        </p:txBody>
      </p:sp>
      <p:sp>
        <p:nvSpPr>
          <p:cNvPr id="2" name="內容版面配置區 1"/>
          <p:cNvSpPr>
            <a:spLocks noGrp="1"/>
          </p:cNvSpPr>
          <p:nvPr>
            <p:ph idx="4294967295"/>
          </p:nvPr>
        </p:nvSpPr>
        <p:spPr>
          <a:xfrm>
            <a:off x="857251" y="742950"/>
            <a:ext cx="7615238" cy="5403850"/>
          </a:xfrm>
        </p:spPr>
        <p:txBody>
          <a:bodyPr/>
          <a:lstStyle/>
          <a:p>
            <a:pPr>
              <a:buFont typeface="Wingdings" pitchFamily="2" charset="2"/>
              <a:buChar char="p"/>
            </a:pPr>
            <a:r>
              <a:rPr lang="zh-TW" altLang="en-US" sz="28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了解升學制度的特性</a:t>
            </a:r>
            <a:r>
              <a:rPr lang="en-US" altLang="zh-TW" sz="28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~</a:t>
            </a:r>
            <a:r>
              <a:rPr lang="zh-TW" altLang="en-US" sz="28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理解陪伴、擇優避短</a:t>
            </a:r>
            <a:endParaRPr lang="en-US" altLang="zh-TW" sz="2800" b="1" dirty="0" smtClean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  <a:p>
            <a:pPr>
              <a:buFont typeface="Wingdings" pitchFamily="2" charset="2"/>
              <a:buChar char="p"/>
            </a:pPr>
            <a:r>
              <a:rPr lang="zh-TW" altLang="en-US" sz="28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幫孩子注意重要日期</a:t>
            </a:r>
            <a:endParaRPr lang="en-US" altLang="zh-TW" sz="2800" b="1" dirty="0" smtClean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  <a:p>
            <a:pPr>
              <a:buFont typeface="Wingdings" pitchFamily="2" charset="2"/>
              <a:buChar char="p"/>
            </a:pPr>
            <a:r>
              <a:rPr lang="zh-TW" altLang="zh-TW" sz="28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了解孩子成績出來後</a:t>
            </a:r>
            <a:r>
              <a:rPr lang="zh-TW" altLang="en-US" sz="28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、一階篩選、二階準備過程</a:t>
            </a:r>
            <a:r>
              <a:rPr lang="zh-TW" altLang="zh-TW" sz="28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的自我狀態</a:t>
            </a:r>
            <a:r>
              <a:rPr lang="zh-TW" altLang="en-US" sz="28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。</a:t>
            </a:r>
            <a:endParaRPr lang="en-US" altLang="zh-TW" sz="2800" b="1" dirty="0" smtClean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  <a:p>
            <a:pPr>
              <a:buFont typeface="Wingdings" pitchFamily="2" charset="2"/>
              <a:buChar char="p"/>
            </a:pPr>
            <a:r>
              <a:rPr lang="zh-TW" altLang="zh-TW" sz="28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詢問孩子接下來的打算與自我期許，協助澄清但不要太快給建議</a:t>
            </a:r>
            <a:r>
              <a:rPr lang="zh-TW" altLang="en-US" sz="28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。</a:t>
            </a:r>
            <a:endParaRPr lang="en-US" altLang="zh-TW" sz="2800" b="1" dirty="0" smtClean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  <a:p>
            <a:pPr>
              <a:buFont typeface="Wingdings" pitchFamily="2" charset="2"/>
              <a:buChar char="p"/>
            </a:pPr>
            <a:r>
              <a:rPr lang="zh-TW" altLang="zh-TW" sz="28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討論這段時間希望父母協助的地方</a:t>
            </a:r>
            <a:r>
              <a:rPr lang="zh-TW" altLang="en-US" sz="28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。</a:t>
            </a:r>
            <a:endParaRPr lang="en-US" altLang="zh-TW" sz="2800" b="1" dirty="0" smtClean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  <a:p>
            <a:pPr>
              <a:buFont typeface="Wingdings" pitchFamily="2" charset="2"/>
              <a:buChar char="p"/>
            </a:pPr>
            <a:r>
              <a:rPr lang="zh-TW" altLang="zh-TW" sz="28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以適當態度，陪伴孩子經驗這場人生第一次的重大生涯選擇與考試</a:t>
            </a:r>
            <a:r>
              <a:rPr lang="zh-TW" altLang="en-US" sz="28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。</a:t>
            </a:r>
            <a:endParaRPr lang="en-US" altLang="zh-TW" sz="2800" b="1" dirty="0" smtClean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  <a:p>
            <a:pPr>
              <a:buFont typeface="Wingdings" pitchFamily="2" charset="2"/>
              <a:buChar char="p"/>
            </a:pPr>
            <a:r>
              <a:rPr lang="zh-TW" altLang="en-US" sz="28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熱門產業是會改變的</a:t>
            </a:r>
            <a:r>
              <a:rPr lang="en-US" altLang="zh-TW" sz="28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!</a:t>
            </a:r>
            <a:r>
              <a:rPr lang="zh-TW" altLang="en-US" sz="28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冷門科系若能學得專精更能出頭</a:t>
            </a:r>
            <a:r>
              <a:rPr lang="en-US" altLang="zh-TW" sz="28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!</a:t>
            </a:r>
          </a:p>
        </p:txBody>
      </p:sp>
      <p:sp>
        <p:nvSpPr>
          <p:cNvPr id="5" name="矩形 4"/>
          <p:cNvSpPr/>
          <p:nvPr/>
        </p:nvSpPr>
        <p:spPr>
          <a:xfrm>
            <a:off x="2686050" y="214313"/>
            <a:ext cx="3429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505670"/>
              </a:buClr>
              <a:buSzPts val="3000"/>
            </a:pPr>
            <a:r>
              <a:rPr lang="zh-TW" altLang="en-US" sz="32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  <a:sym typeface="Shadows Into Light"/>
              </a:rPr>
              <a:t>給家長的提醒</a:t>
            </a:r>
            <a:endParaRPr lang="zh-TW" altLang="en-US" sz="3200" b="1" dirty="0">
              <a:solidFill>
                <a:srgbClr val="FF0000"/>
              </a:solidFill>
              <a:latin typeface="Malgun Gothic" pitchFamily="34" charset="-127"/>
              <a:ea typeface="Malgun Gothic" pitchFamily="34" charset="-127"/>
              <a:sym typeface="Shadows Into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9"/>
          <p:cNvSpPr txBox="1">
            <a:spLocks noGrp="1"/>
          </p:cNvSpPr>
          <p:nvPr>
            <p:ph type="ctrTitle" idx="4294967295"/>
          </p:nvPr>
        </p:nvSpPr>
        <p:spPr>
          <a:xfrm>
            <a:off x="1669950" y="1332700"/>
            <a:ext cx="5804100" cy="7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>
                <a:solidFill>
                  <a:srgbClr val="EA3A68"/>
                </a:solidFill>
                <a:latin typeface="Eras Demi ITC" panose="020B0805030504020804" pitchFamily="34" charset="0"/>
                <a:ea typeface="微軟正黑體" panose="020B0604030504040204" pitchFamily="34" charset="-120"/>
              </a:rPr>
              <a:t>Thanks</a:t>
            </a:r>
            <a:r>
              <a:rPr lang="en" sz="4800" dirty="0">
                <a:solidFill>
                  <a:srgbClr val="EA3A68"/>
                </a:solidFill>
                <a:latin typeface="Eras Demi ITC" panose="020B0805030504020804" pitchFamily="34" charset="0"/>
                <a:ea typeface="微軟正黑體" panose="020B0604030504040204" pitchFamily="34" charset="-120"/>
              </a:rPr>
              <a:t>!</a:t>
            </a:r>
            <a:endParaRPr sz="4800" dirty="0">
              <a:solidFill>
                <a:srgbClr val="EA3A68"/>
              </a:solidFill>
              <a:latin typeface="Eras Demi ITC" panose="020B08050305040208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376" name="Google Shape;376;p59"/>
          <p:cNvSpPr txBox="1">
            <a:spLocks noGrp="1"/>
          </p:cNvSpPr>
          <p:nvPr>
            <p:ph type="subTitle" idx="4294967295"/>
          </p:nvPr>
        </p:nvSpPr>
        <p:spPr>
          <a:xfrm>
            <a:off x="1177800" y="2948588"/>
            <a:ext cx="67884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dirty="0">
                <a:latin typeface="Eras Demi ITC" panose="020B0805030504020804" pitchFamily="34" charset="0"/>
                <a:ea typeface="微軟正黑體" panose="020B0604030504040204" pitchFamily="34" charset="-120"/>
              </a:rPr>
              <a:t>Any questions?</a:t>
            </a:r>
            <a:endParaRPr sz="3600" dirty="0">
              <a:latin typeface="Eras Demi ITC" panose="020B08050305040208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377" name="Google Shape;377;p59"/>
          <p:cNvSpPr txBox="1">
            <a:spLocks noGrp="1"/>
          </p:cNvSpPr>
          <p:nvPr>
            <p:ph type="body" idx="4294967295"/>
          </p:nvPr>
        </p:nvSpPr>
        <p:spPr>
          <a:xfrm>
            <a:off x="1177800" y="4927599"/>
            <a:ext cx="6788400" cy="10563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solidFill>
                  <a:srgbClr val="979C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資料將置於</a:t>
            </a:r>
            <a:r>
              <a:rPr lang="zh-TW" altLang="en-US" b="1" i="1" u="sng" dirty="0" smtClean="0">
                <a:solidFill>
                  <a:srgbClr val="979C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本校首頁及台中二中輔導室粉絲專頁</a:t>
            </a:r>
            <a:endParaRPr b="1" i="1" u="sng" dirty="0">
              <a:solidFill>
                <a:srgbClr val="979CB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8" name="Google Shape;378;p59"/>
          <p:cNvSpPr/>
          <p:nvPr/>
        </p:nvSpPr>
        <p:spPr>
          <a:xfrm>
            <a:off x="2076850" y="2456225"/>
            <a:ext cx="4748538" cy="1896500"/>
          </a:xfrm>
          <a:custGeom>
            <a:avLst/>
            <a:gdLst/>
            <a:ahLst/>
            <a:cxnLst/>
            <a:rect l="0" t="0" r="0" b="0"/>
            <a:pathLst>
              <a:path w="163180" h="66288" extrusionOk="0">
                <a:moveTo>
                  <a:pt x="90243" y="4462"/>
                </a:moveTo>
                <a:cubicBezTo>
                  <a:pt x="83154" y="411"/>
                  <a:pt x="74074" y="1064"/>
                  <a:pt x="65923" y="1544"/>
                </a:cubicBezTo>
                <a:cubicBezTo>
                  <a:pt x="51317" y="2404"/>
                  <a:pt x="36069" y="4456"/>
                  <a:pt x="23122" y="11271"/>
                </a:cubicBezTo>
                <a:cubicBezTo>
                  <a:pt x="13017" y="16590"/>
                  <a:pt x="6735" y="34520"/>
                  <a:pt x="13070" y="44021"/>
                </a:cubicBezTo>
                <a:cubicBezTo>
                  <a:pt x="21835" y="57167"/>
                  <a:pt x="41795" y="58764"/>
                  <a:pt x="57493" y="60558"/>
                </a:cubicBezTo>
                <a:cubicBezTo>
                  <a:pt x="73279" y="62362"/>
                  <a:pt x="89298" y="61844"/>
                  <a:pt x="105158" y="60882"/>
                </a:cubicBezTo>
                <a:cubicBezTo>
                  <a:pt x="125660" y="59638"/>
                  <a:pt x="157482" y="50276"/>
                  <a:pt x="158336" y="29754"/>
                </a:cubicBezTo>
                <a:cubicBezTo>
                  <a:pt x="158620" y="22933"/>
                  <a:pt x="156399" y="13869"/>
                  <a:pt x="150230" y="10947"/>
                </a:cubicBezTo>
                <a:cubicBezTo>
                  <a:pt x="140017" y="6109"/>
                  <a:pt x="128254" y="5623"/>
                  <a:pt x="117156" y="3489"/>
                </a:cubicBezTo>
                <a:cubicBezTo>
                  <a:pt x="107059" y="1548"/>
                  <a:pt x="96605" y="2637"/>
                  <a:pt x="86352" y="1868"/>
                </a:cubicBezTo>
                <a:cubicBezTo>
                  <a:pt x="69538" y="607"/>
                  <a:pt x="52189" y="-1640"/>
                  <a:pt x="35768" y="2192"/>
                </a:cubicBezTo>
                <a:cubicBezTo>
                  <a:pt x="28377" y="3917"/>
                  <a:pt x="20507" y="5025"/>
                  <a:pt x="14043" y="9002"/>
                </a:cubicBezTo>
                <a:cubicBezTo>
                  <a:pt x="5849" y="14043"/>
                  <a:pt x="-2455" y="25547"/>
                  <a:pt x="748" y="34618"/>
                </a:cubicBezTo>
                <a:cubicBezTo>
                  <a:pt x="8217" y="55774"/>
                  <a:pt x="39445" y="60369"/>
                  <a:pt x="61708" y="63152"/>
                </a:cubicBezTo>
                <a:cubicBezTo>
                  <a:pt x="92043" y="66944"/>
                  <a:pt x="130198" y="71092"/>
                  <a:pt x="152500" y="50182"/>
                </a:cubicBezTo>
                <a:cubicBezTo>
                  <a:pt x="161822" y="41442"/>
                  <a:pt x="168060" y="20139"/>
                  <a:pt x="158012" y="12244"/>
                </a:cubicBezTo>
                <a:cubicBezTo>
                  <a:pt x="155373" y="10171"/>
                  <a:pt x="151540" y="10464"/>
                  <a:pt x="148284" y="9650"/>
                </a:cubicBezTo>
                <a:cubicBezTo>
                  <a:pt x="134411" y="6182"/>
                  <a:pt x="119783" y="6732"/>
                  <a:pt x="105483" y="6732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379" name="Google Shape;379;p59"/>
          <p:cNvCxnSpPr/>
          <p:nvPr/>
        </p:nvCxnSpPr>
        <p:spPr>
          <a:xfrm flipH="1">
            <a:off x="6023075" y="2253575"/>
            <a:ext cx="810600" cy="7053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0" name="Google Shape;380;p59"/>
          <p:cNvCxnSpPr/>
          <p:nvPr/>
        </p:nvCxnSpPr>
        <p:spPr>
          <a:xfrm>
            <a:off x="3380350" y="2302225"/>
            <a:ext cx="219000" cy="5592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1" name="Google Shape;381;p59"/>
          <p:cNvCxnSpPr/>
          <p:nvPr/>
        </p:nvCxnSpPr>
        <p:spPr>
          <a:xfrm rot="10800000" flipH="1">
            <a:off x="2350850" y="3858550"/>
            <a:ext cx="826800" cy="6486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2" name="Google Shape;382;p59"/>
          <p:cNvCxnSpPr/>
          <p:nvPr/>
        </p:nvCxnSpPr>
        <p:spPr>
          <a:xfrm rot="10800000">
            <a:off x="5406800" y="3850500"/>
            <a:ext cx="178500" cy="7134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3" name="Google Shape;383;p59"/>
          <p:cNvCxnSpPr/>
          <p:nvPr/>
        </p:nvCxnSpPr>
        <p:spPr>
          <a:xfrm rot="10800000">
            <a:off x="5707050" y="3793625"/>
            <a:ext cx="186300" cy="1704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384" name="Google Shape;384;p59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5400" dirty="0" smtClean="0">
                <a:latin typeface="微軟正黑體" pitchFamily="34" charset="-120"/>
                <a:ea typeface="微軟正黑體" pitchFamily="34" charset="-120"/>
              </a:rPr>
              <a:t>繁星推薦分發比序規則</a:t>
            </a:r>
            <a:endParaRPr lang="zh-TW" altLang="en-US" sz="5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 lang="en"/>
          </a:p>
        </p:txBody>
      </p:sp>
      <p:sp>
        <p:nvSpPr>
          <p:cNvPr id="5" name="Google Shape;139;p35"/>
          <p:cNvSpPr/>
          <p:nvPr/>
        </p:nvSpPr>
        <p:spPr>
          <a:xfrm rot="-4140551">
            <a:off x="3080987" y="1762960"/>
            <a:ext cx="402308" cy="1167266"/>
          </a:xfrm>
          <a:custGeom>
            <a:avLst/>
            <a:gdLst/>
            <a:ahLst/>
            <a:cxnLst/>
            <a:rect l="0" t="0" r="0" b="0"/>
            <a:pathLst>
              <a:path w="30959" h="89819" extrusionOk="0">
                <a:moveTo>
                  <a:pt x="0" y="0"/>
                </a:moveTo>
                <a:cubicBezTo>
                  <a:pt x="5134" y="6918"/>
                  <a:pt x="29561" y="26535"/>
                  <a:pt x="30804" y="41505"/>
                </a:cubicBezTo>
                <a:cubicBezTo>
                  <a:pt x="32047" y="56475"/>
                  <a:pt x="11349" y="81767"/>
                  <a:pt x="7458" y="89819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stealth" w="med" len="med"/>
          </a:ln>
        </p:spPr>
      </p:sp>
      <p:cxnSp>
        <p:nvCxnSpPr>
          <p:cNvPr id="6" name="Google Shape;142;p35"/>
          <p:cNvCxnSpPr/>
          <p:nvPr/>
        </p:nvCxnSpPr>
        <p:spPr>
          <a:xfrm rot="10800000" flipH="1">
            <a:off x="4111762" y="2126487"/>
            <a:ext cx="291900" cy="543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stealth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 lang="en"/>
          </a:p>
        </p:txBody>
      </p:sp>
      <p:pic>
        <p:nvPicPr>
          <p:cNvPr id="4" name="Google Shape;17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66193" y="0"/>
            <a:ext cx="1215521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0542599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0561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42913" y="-257175"/>
            <a:ext cx="10244138" cy="78009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3720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824550" y="423075"/>
            <a:ext cx="7547700" cy="910500"/>
          </a:xfrm>
        </p:spPr>
        <p:txBody>
          <a:bodyPr/>
          <a:lstStyle/>
          <a:p>
            <a:r>
              <a:rPr lang="zh-TW" altLang="en-US" dirty="0" smtClean="0"/>
              <a:t>舉例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006825" y="1220150"/>
            <a:ext cx="7056300" cy="4083000"/>
          </a:xfrm>
        </p:spPr>
        <p:txBody>
          <a:bodyPr/>
          <a:lstStyle/>
          <a:p>
            <a:r>
              <a:rPr lang="zh-TW" altLang="en-US" dirty="0" smtClean="0"/>
              <a:t>檢定完全符合，你才有資格填這個志願。</a:t>
            </a:r>
            <a:endParaRPr lang="en-US" altLang="zh-TW" dirty="0" smtClean="0"/>
          </a:p>
          <a:p>
            <a:r>
              <a:rPr lang="zh-TW" altLang="en-US" dirty="0" smtClean="0"/>
              <a:t>符合資格且填這個志願的人超過超生名額時，就要比較</a:t>
            </a:r>
            <a:r>
              <a:rPr lang="zh-TW" altLang="en-US" dirty="0" smtClean="0">
                <a:solidFill>
                  <a:srgbClr val="FF0000"/>
                </a:solidFill>
              </a:rPr>
              <a:t>分發比序項目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grpSp>
        <p:nvGrpSpPr>
          <p:cNvPr id="4" name="群組 8"/>
          <p:cNvGrpSpPr/>
          <p:nvPr/>
        </p:nvGrpSpPr>
        <p:grpSpPr>
          <a:xfrm>
            <a:off x="241300" y="2692152"/>
            <a:ext cx="8737600" cy="3861048"/>
            <a:chOff x="0" y="2996952"/>
            <a:chExt cx="9144000" cy="3861048"/>
          </a:xfrm>
        </p:grpSpPr>
        <p:pic>
          <p:nvPicPr>
            <p:cNvPr id="7" name="圖片 6" descr="擷取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996952"/>
              <a:ext cx="9144000" cy="3861048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2051720" y="2996952"/>
              <a:ext cx="1368152" cy="2592288"/>
            </a:xfrm>
            <a:prstGeom prst="rect">
              <a:avLst/>
            </a:prstGeom>
            <a:noFill/>
            <a:ln w="1016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824550" y="334175"/>
            <a:ext cx="7547700" cy="91050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繁星推薦－</a:t>
            </a:r>
            <a:r>
              <a:rPr lang="zh-TW" altLang="en-US" sz="3200" dirty="0" smtClean="0"/>
              <a:t>校排百分比規定</a:t>
            </a:r>
            <a:r>
              <a:rPr lang="en-US" altLang="zh-TW" sz="2000" dirty="0" smtClean="0">
                <a:solidFill>
                  <a:srgbClr val="FF0000"/>
                </a:solidFill>
                <a:effectLst/>
              </a:rPr>
              <a:t>108</a:t>
            </a:r>
            <a:r>
              <a:rPr lang="zh-TW" altLang="en-US" sz="2000" dirty="0" smtClean="0">
                <a:solidFill>
                  <a:srgbClr val="FF0000"/>
                </a:solidFill>
                <a:effectLst/>
              </a:rPr>
              <a:t>學年為例</a:t>
            </a:r>
            <a:endParaRPr lang="zh-TW" altLang="en-US" sz="2000" dirty="0"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82578262"/>
              </p:ext>
            </p:extLst>
          </p:nvPr>
        </p:nvGraphicFramePr>
        <p:xfrm>
          <a:off x="876300" y="1295399"/>
          <a:ext cx="7531100" cy="5065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598"/>
                <a:gridCol w="6335502"/>
              </a:tblGrid>
              <a:tr h="320417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校排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大學</a:t>
                      </a:r>
                      <a:endParaRPr lang="zh-TW" altLang="en-US" dirty="0"/>
                    </a:p>
                  </a:txBody>
                  <a:tcPr anchor="ctr"/>
                </a:tc>
              </a:tr>
              <a:tr h="1027092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前２０％</a:t>
                      </a:r>
                      <a:endParaRPr lang="en-US" altLang="zh-TW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台大、台師大、成大、政大、清大、交大、中央、陽明、中山、</a:t>
                      </a:r>
                      <a:endParaRPr lang="en-US" altLang="zh-TW" sz="180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北藝大、台藝大、國北大、馬偕</a:t>
                      </a:r>
                    </a:p>
                  </a:txBody>
                  <a:tcPr/>
                </a:tc>
              </a:tr>
              <a:tr h="970315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前３０％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中興、高師、彰師、長庚、中教大、北教大、台南、東華、</a:t>
                      </a:r>
                      <a:endParaRPr kumimoji="0" lang="en-US" altLang="zh-TW" sz="1800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國體</a:t>
                      </a:r>
                      <a:r>
                        <a:rPr kumimoji="0" lang="en-US" altLang="zh-TW" sz="18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kumimoji="0" lang="zh-TW" altLang="en-US" sz="18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林口</a:t>
                      </a:r>
                      <a:r>
                        <a:rPr kumimoji="0" lang="en-US" altLang="zh-TW" sz="18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  <a:r>
                        <a:rPr kumimoji="0" lang="zh-TW" altLang="en-US" sz="18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、中正、暨南、南藝大、嘉義、高雄、北醫</a:t>
                      </a:r>
                      <a:endParaRPr kumimoji="0" lang="zh-TW" altLang="en-US" sz="1800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/>
                </a:tc>
              </a:tr>
              <a:tr h="711063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前４０％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itchFamily="34" charset="-120"/>
                          <a:ea typeface="微軟正黑體" pitchFamily="34" charset="-120"/>
                        </a:rPr>
                        <a:t>高醫、中國醫、淡江、輔仁、海洋、中山醫、屏東、元智</a:t>
                      </a:r>
                      <a:endParaRPr lang="zh-TW" altLang="en-US" sz="1800" dirty="0"/>
                    </a:p>
                  </a:txBody>
                  <a:tcPr/>
                </a:tc>
              </a:tr>
              <a:tr h="1659149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前５０％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東吳、中原、東海、逢甲、文化、靜宜、大同、北市大、台東、大葉、中華、義守、銘傳、世新、實踐、長榮、南華、台體</a:t>
                      </a:r>
                      <a:r>
                        <a:rPr kumimoji="0" lang="en-US" altLang="zh-TW" sz="1800" kern="1200" noProof="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kumimoji="0" lang="zh-TW" altLang="en-US" sz="1800" kern="1200" noProof="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台中</a:t>
                      </a:r>
                      <a:r>
                        <a:rPr kumimoji="0" lang="en-US" altLang="zh-TW" sz="1800" kern="1200" noProof="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  <a:r>
                        <a:rPr kumimoji="0" lang="zh-TW" altLang="en-US" sz="1800" kern="1200" dirty="0" smtClean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、玄奘、真理、慈濟、開南、首府大、中信金、佛光、明道、亞洲、宜蘭、聯合、金門</a:t>
                      </a:r>
                      <a:endParaRPr kumimoji="0" lang="zh-TW" altLang="en-US" sz="1800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774700" y="703237"/>
            <a:ext cx="7912100" cy="4525963"/>
          </a:xfrm>
        </p:spPr>
        <p:txBody>
          <a:bodyPr/>
          <a:lstStyle/>
          <a:p>
            <a:r>
              <a:rPr lang="zh-TW" altLang="en-US" dirty="0" smtClean="0"/>
              <a:t>每一個人只能夠被推薦到一個校的一個學群。</a:t>
            </a:r>
            <a:endParaRPr lang="en-US" altLang="zh-TW" dirty="0" smtClean="0"/>
          </a:p>
          <a:p>
            <a:r>
              <a:rPr lang="zh-TW" altLang="en-US" dirty="0" smtClean="0"/>
              <a:t>一間高中頂多只能推薦兩個人到這間學校的這一群。</a:t>
            </a:r>
            <a:endParaRPr lang="en-US" altLang="zh-TW" dirty="0" smtClean="0"/>
          </a:p>
          <a:p>
            <a:pPr>
              <a:buNone/>
            </a:pPr>
            <a:endParaRPr lang="zh-TW" altLang="en-US" dirty="0"/>
          </a:p>
        </p:txBody>
      </p:sp>
      <p:graphicFrame>
        <p:nvGraphicFramePr>
          <p:cNvPr id="4" name="Group 39"/>
          <p:cNvGraphicFramePr>
            <a:graphicFrameLocks noGrp="1"/>
          </p:cNvGraphicFramePr>
          <p:nvPr/>
        </p:nvGraphicFramePr>
        <p:xfrm>
          <a:off x="251520" y="2132856"/>
          <a:ext cx="8572500" cy="4076704"/>
        </p:xfrm>
        <a:graphic>
          <a:graphicData uri="http://schemas.openxmlformats.org/drawingml/2006/table">
            <a:tbl>
              <a:tblPr/>
              <a:tblGrid>
                <a:gridCol w="1785938"/>
                <a:gridCol w="6786562"/>
              </a:tblGrid>
              <a:tr h="50958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第一類學群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E0D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文、法、商、社會科學、教育、管理等學系</a:t>
                      </a: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學程</a:t>
                      </a: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1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8"/>
                    </a:solidFill>
                  </a:tcPr>
                </a:tc>
              </a:tr>
              <a:tr h="50958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第二類學群</a:t>
                      </a:r>
                      <a:endParaRPr kumimoji="1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E0DB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理、工等學系</a:t>
                      </a: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學程</a:t>
                      </a: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8"/>
                    </a:solidFill>
                  </a:tcPr>
                </a:tc>
              </a:tr>
              <a:tr h="50958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第三類學群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E0DB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醫</a:t>
                      </a: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不含醫學系</a:t>
                      </a: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、生命科學、農等學系</a:t>
                      </a: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學程</a:t>
                      </a: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8"/>
                    </a:solidFill>
                  </a:tcPr>
                </a:tc>
              </a:tr>
              <a:tr h="50958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第四類學群</a:t>
                      </a:r>
                      <a:endParaRPr kumimoji="1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E0DB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音樂相關學系</a:t>
                      </a: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學程</a:t>
                      </a: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音樂班專屬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8"/>
                    </a:solidFill>
                  </a:tcPr>
                </a:tc>
              </a:tr>
              <a:tr h="50958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第五類學群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E0DB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美術相關學系</a:t>
                      </a: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學程</a:t>
                      </a: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美術班專屬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8"/>
                    </a:solidFill>
                  </a:tcPr>
                </a:tc>
              </a:tr>
              <a:tr h="50958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第六類學群</a:t>
                      </a:r>
                      <a:endParaRPr kumimoji="1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E0DB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舞蹈相關學系</a:t>
                      </a: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學程</a:t>
                      </a: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舞蹈班專屬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8"/>
                    </a:solidFill>
                  </a:tcPr>
                </a:tc>
              </a:tr>
              <a:tr h="50958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第七類學群</a:t>
                      </a:r>
                      <a:endParaRPr kumimoji="1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E0DB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體育相關學系</a:t>
                      </a: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學程</a:t>
                      </a: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體育班專屬</a:t>
                      </a: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1743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8"/>
                    </a:solidFill>
                  </a:tcPr>
                </a:tc>
              </a:tr>
              <a:tr h="50958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第八類學群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E0DB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8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6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4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2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defRPr sz="2000">
                          <a:solidFill>
                            <a:schemeClr val="tx2"/>
                          </a:solidFill>
                          <a:latin typeface="華康細圓體" pitchFamily="49" charset="-120"/>
                          <a:ea typeface="華康細圓體" pitchFamily="49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醫學系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9F8"/>
                    </a:solidFill>
                  </a:tcPr>
                </a:tc>
              </a:tr>
            </a:tbl>
          </a:graphicData>
        </a:graphic>
      </p:graphicFrame>
      <p:sp>
        <p:nvSpPr>
          <p:cNvPr id="5" name="文字方塊 9"/>
          <p:cNvSpPr txBox="1">
            <a:spLocks noChangeArrowheads="1"/>
          </p:cNvSpPr>
          <p:nvPr/>
        </p:nvSpPr>
        <p:spPr bwMode="auto">
          <a:xfrm>
            <a:off x="3373264" y="5712172"/>
            <a:ext cx="5570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latin typeface="華康竹風體W4"/>
                <a:ea typeface="華康竹風體W4"/>
                <a:cs typeface="華康竹風體W4"/>
              </a:rPr>
              <a:t>唯第八學群報名通過第一階段篩選者，須參加</a:t>
            </a:r>
            <a:endParaRPr lang="en-US" altLang="zh-TW" sz="2000" b="1" dirty="0">
              <a:solidFill>
                <a:srgbClr val="FF0000"/>
              </a:solidFill>
              <a:latin typeface="華康竹風體W4"/>
              <a:ea typeface="華康竹風體W4"/>
              <a:cs typeface="華康竹風體W4"/>
            </a:endParaRPr>
          </a:p>
          <a:p>
            <a:r>
              <a:rPr lang="zh-TW" altLang="en-US" sz="2000" b="1" dirty="0">
                <a:solidFill>
                  <a:srgbClr val="FF0000"/>
                </a:solidFill>
                <a:latin typeface="華康竹風體W4"/>
                <a:ea typeface="華康竹風體W4"/>
                <a:cs typeface="華康竹風體W4"/>
              </a:rPr>
              <a:t>第二階段面試！且個人申請不得報名同一校系！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0" y="1177925"/>
            <a:ext cx="8229600" cy="544671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en-US" altLang="zh-TW">
              <a:solidFill>
                <a:srgbClr val="262626"/>
              </a:solidFill>
              <a:latin typeface="華康儷粗圓" pitchFamily="49" charset="-120"/>
              <a:ea typeface="華康儷粗圓" pitchFamily="49" charset="-120"/>
            </a:endParaRPr>
          </a:p>
          <a:p>
            <a:pPr>
              <a:buFontTx/>
              <a:buNone/>
            </a:pPr>
            <a:endParaRPr lang="en-US" altLang="zh-TW">
              <a:solidFill>
                <a:srgbClr val="604A7B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500063" y="3571875"/>
            <a:ext cx="2232025" cy="1762125"/>
          </a:xfrm>
          <a:prstGeom prst="rect">
            <a:avLst/>
          </a:prstGeom>
          <a:solidFill>
            <a:srgbClr val="99CCFF">
              <a:alpha val="31000"/>
            </a:srgbClr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700">
                <a:latin typeface="華康儷粗圓" pitchFamily="49" charset="-120"/>
                <a:ea typeface="華康儷粗圓" pitchFamily="49" charset="-120"/>
              </a:rPr>
              <a:t>台大</a:t>
            </a:r>
          </a:p>
          <a:p>
            <a:r>
              <a:rPr kumimoji="0" lang="zh-TW" altLang="zh-TW" sz="2700">
                <a:latin typeface="華康儷粗圓" pitchFamily="49" charset="-120"/>
                <a:ea typeface="華康儷粗圓" pitchFamily="49" charset="-120"/>
              </a:rPr>
              <a:t>第一</a:t>
            </a:r>
            <a:r>
              <a:rPr kumimoji="0" lang="zh-TW" altLang="en-US" sz="2700">
                <a:latin typeface="華康儷粗圓" pitchFamily="49" charset="-120"/>
                <a:ea typeface="華康儷粗圓" pitchFamily="49" charset="-120"/>
              </a:rPr>
              <a:t>類</a:t>
            </a:r>
            <a:r>
              <a:rPr kumimoji="0" lang="zh-TW" altLang="zh-TW" sz="2700">
                <a:latin typeface="華康儷粗圓" pitchFamily="49" charset="-120"/>
                <a:ea typeface="華康儷粗圓" pitchFamily="49" charset="-120"/>
              </a:rPr>
              <a:t>學群</a:t>
            </a:r>
          </a:p>
          <a:p>
            <a:r>
              <a:rPr kumimoji="0" lang="zh-TW" altLang="zh-TW" sz="2700">
                <a:latin typeface="華康儷粗圓" pitchFamily="49" charset="-120"/>
                <a:ea typeface="華康儷粗圓" pitchFamily="49" charset="-120"/>
              </a:rPr>
              <a:t>第二</a:t>
            </a:r>
            <a:r>
              <a:rPr kumimoji="0" lang="zh-TW" altLang="en-US" sz="2700">
                <a:latin typeface="華康儷粗圓" pitchFamily="49" charset="-120"/>
                <a:ea typeface="華康儷粗圓" pitchFamily="49" charset="-120"/>
              </a:rPr>
              <a:t>類</a:t>
            </a:r>
            <a:r>
              <a:rPr kumimoji="0" lang="zh-TW" altLang="zh-TW" sz="2700">
                <a:latin typeface="華康儷粗圓" pitchFamily="49" charset="-120"/>
                <a:ea typeface="華康儷粗圓" pitchFamily="49" charset="-120"/>
              </a:rPr>
              <a:t>學群</a:t>
            </a:r>
          </a:p>
          <a:p>
            <a:r>
              <a:rPr kumimoji="0" lang="zh-TW" altLang="zh-TW" sz="2700">
                <a:latin typeface="華康儷粗圓" pitchFamily="49" charset="-120"/>
                <a:ea typeface="華康儷粗圓" pitchFamily="49" charset="-120"/>
              </a:rPr>
              <a:t>第三</a:t>
            </a:r>
            <a:r>
              <a:rPr kumimoji="0" lang="zh-TW" altLang="en-US" sz="2700">
                <a:latin typeface="華康儷粗圓" pitchFamily="49" charset="-120"/>
                <a:ea typeface="華康儷粗圓" pitchFamily="49" charset="-120"/>
              </a:rPr>
              <a:t>類</a:t>
            </a:r>
            <a:r>
              <a:rPr kumimoji="0" lang="zh-TW" altLang="zh-TW" sz="2700">
                <a:latin typeface="華康儷粗圓" pitchFamily="49" charset="-120"/>
                <a:ea typeface="華康儷粗圓" pitchFamily="49" charset="-120"/>
              </a:rPr>
              <a:t>學群</a:t>
            </a:r>
          </a:p>
        </p:txBody>
      </p:sp>
      <p:sp>
        <p:nvSpPr>
          <p:cNvPr id="6" name="橢圓 5"/>
          <p:cNvSpPr/>
          <p:nvPr/>
        </p:nvSpPr>
        <p:spPr bwMode="auto">
          <a:xfrm>
            <a:off x="3235325" y="3429000"/>
            <a:ext cx="288925" cy="2873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橢圓 6"/>
          <p:cNvSpPr/>
          <p:nvPr/>
        </p:nvSpPr>
        <p:spPr bwMode="auto">
          <a:xfrm>
            <a:off x="3235325" y="3789363"/>
            <a:ext cx="288925" cy="2873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橢圓 8"/>
          <p:cNvSpPr/>
          <p:nvPr/>
        </p:nvSpPr>
        <p:spPr bwMode="auto">
          <a:xfrm>
            <a:off x="3235325" y="5084763"/>
            <a:ext cx="288925" cy="287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橢圓 9"/>
          <p:cNvSpPr/>
          <p:nvPr/>
        </p:nvSpPr>
        <p:spPr bwMode="auto">
          <a:xfrm>
            <a:off x="3235325" y="5445125"/>
            <a:ext cx="288925" cy="28733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橢圓 11"/>
          <p:cNvSpPr/>
          <p:nvPr/>
        </p:nvSpPr>
        <p:spPr bwMode="auto">
          <a:xfrm>
            <a:off x="3235325" y="4219575"/>
            <a:ext cx="288925" cy="2889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3" name="橢圓 12"/>
          <p:cNvSpPr/>
          <p:nvPr/>
        </p:nvSpPr>
        <p:spPr bwMode="auto">
          <a:xfrm>
            <a:off x="3235325" y="4579938"/>
            <a:ext cx="288925" cy="2889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14" name="直線接點 13"/>
          <p:cNvCxnSpPr/>
          <p:nvPr/>
        </p:nvCxnSpPr>
        <p:spPr>
          <a:xfrm flipV="1">
            <a:off x="2516188" y="3716338"/>
            <a:ext cx="574675" cy="5032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 flipV="1">
            <a:off x="2516188" y="4003675"/>
            <a:ext cx="574675" cy="2889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V="1">
            <a:off x="2587625" y="4364038"/>
            <a:ext cx="576263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2587625" y="4652963"/>
            <a:ext cx="576263" cy="714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2587625" y="5084763"/>
            <a:ext cx="576263" cy="4318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2587625" y="5011738"/>
            <a:ext cx="576263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5000625" y="2789238"/>
            <a:ext cx="2232025" cy="939800"/>
          </a:xfrm>
          <a:prstGeom prst="rect">
            <a:avLst/>
          </a:prstGeom>
          <a:solidFill>
            <a:srgbClr val="FFCC99">
              <a:alpha val="31000"/>
            </a:srgbClr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zh-TW" sz="2700" dirty="0" smtClean="0">
                <a:latin typeface="華康儷粗圓" pitchFamily="49" charset="-120"/>
                <a:ea typeface="華康儷粗圓" pitchFamily="49" charset="-120"/>
              </a:rPr>
              <a:t>第</a:t>
            </a:r>
            <a:r>
              <a:rPr kumimoji="0" lang="zh-TW" altLang="en-US" sz="2700" dirty="0" smtClean="0">
                <a:latin typeface="華康儷粗圓" pitchFamily="49" charset="-120"/>
                <a:ea typeface="華康儷粗圓" pitchFamily="49" charset="-120"/>
              </a:rPr>
              <a:t>四類</a:t>
            </a:r>
            <a:r>
              <a:rPr kumimoji="0" lang="zh-TW" altLang="zh-TW" sz="2700" dirty="0">
                <a:latin typeface="華康儷粗圓" pitchFamily="49" charset="-120"/>
                <a:ea typeface="華康儷粗圓" pitchFamily="49" charset="-120"/>
              </a:rPr>
              <a:t>學群</a:t>
            </a:r>
            <a:endParaRPr kumimoji="0" lang="zh-TW" altLang="en-US" sz="2700" dirty="0">
              <a:latin typeface="華康儷粗圓" pitchFamily="49" charset="-120"/>
              <a:ea typeface="華康儷粗圓" pitchFamily="49" charset="-120"/>
            </a:endParaRPr>
          </a:p>
          <a:p>
            <a:r>
              <a:rPr kumimoji="0" lang="zh-TW" altLang="en-US" sz="2700" dirty="0" smtClean="0">
                <a:latin typeface="華康儷粗圓" pitchFamily="49" charset="-120"/>
                <a:ea typeface="華康儷粗圓" pitchFamily="49" charset="-120"/>
              </a:rPr>
              <a:t>音樂班</a:t>
            </a:r>
            <a:r>
              <a:rPr kumimoji="0" lang="zh-TW" altLang="en-US" sz="2700" dirty="0">
                <a:latin typeface="華康儷粗圓" pitchFamily="49" charset="-120"/>
                <a:ea typeface="華康儷粗圓" pitchFamily="49" charset="-120"/>
              </a:rPr>
              <a:t>學生</a:t>
            </a:r>
            <a:endParaRPr kumimoji="0" lang="zh-TW" altLang="zh-TW" sz="2700" dirty="0">
              <a:latin typeface="華康儷粗圓" pitchFamily="49" charset="-120"/>
              <a:ea typeface="華康儷粗圓" pitchFamily="49" charset="-120"/>
            </a:endParaRPr>
          </a:p>
        </p:txBody>
      </p:sp>
      <p:grpSp>
        <p:nvGrpSpPr>
          <p:cNvPr id="2" name="群組 36"/>
          <p:cNvGrpSpPr>
            <a:grpSpLocks/>
          </p:cNvGrpSpPr>
          <p:nvPr/>
        </p:nvGrpSpPr>
        <p:grpSpPr bwMode="auto">
          <a:xfrm>
            <a:off x="7735888" y="2860675"/>
            <a:ext cx="288925" cy="723900"/>
            <a:chOff x="3203848" y="4149080"/>
            <a:chExt cx="288032" cy="720080"/>
          </a:xfrm>
        </p:grpSpPr>
        <p:sp>
          <p:nvSpPr>
            <p:cNvPr id="22" name="橢圓 21"/>
            <p:cNvSpPr/>
            <p:nvPr/>
          </p:nvSpPr>
          <p:spPr>
            <a:xfrm>
              <a:off x="3203848" y="4149080"/>
              <a:ext cx="288032" cy="2889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23" name="橢圓 22"/>
            <p:cNvSpPr/>
            <p:nvPr/>
          </p:nvSpPr>
          <p:spPr>
            <a:xfrm>
              <a:off x="3203848" y="4580181"/>
              <a:ext cx="288032" cy="28897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cxnSp>
        <p:nvCxnSpPr>
          <p:cNvPr id="24" name="直線接點 23"/>
          <p:cNvCxnSpPr/>
          <p:nvPr/>
        </p:nvCxnSpPr>
        <p:spPr>
          <a:xfrm flipV="1">
            <a:off x="7088188" y="3005138"/>
            <a:ext cx="576262" cy="2174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>
            <a:off x="7088188" y="3367088"/>
            <a:ext cx="576262" cy="714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/>
          <p:cNvSpPr txBox="1">
            <a:spLocks noChangeArrowheads="1"/>
          </p:cNvSpPr>
          <p:nvPr/>
        </p:nvSpPr>
        <p:spPr bwMode="auto">
          <a:xfrm>
            <a:off x="5029200" y="4071938"/>
            <a:ext cx="2232025" cy="2173287"/>
          </a:xfrm>
          <a:prstGeom prst="rect">
            <a:avLst/>
          </a:prstGeom>
          <a:solidFill>
            <a:srgbClr val="99CCFF">
              <a:alpha val="31000"/>
            </a:srgbClr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zh-TW" sz="2700">
                <a:latin typeface="華康儷粗圓" pitchFamily="49" charset="-120"/>
                <a:ea typeface="華康儷粗圓" pitchFamily="49" charset="-120"/>
              </a:rPr>
              <a:t>第</a:t>
            </a:r>
            <a:r>
              <a:rPr kumimoji="0" lang="zh-TW" altLang="en-US" sz="2700">
                <a:latin typeface="華康儷粗圓" pitchFamily="49" charset="-120"/>
                <a:ea typeface="華康儷粗圓" pitchFamily="49" charset="-120"/>
              </a:rPr>
              <a:t>八類</a:t>
            </a:r>
            <a:r>
              <a:rPr kumimoji="0" lang="zh-TW" altLang="zh-TW" sz="2700">
                <a:latin typeface="華康儷粗圓" pitchFamily="49" charset="-120"/>
                <a:ea typeface="華康儷粗圓" pitchFamily="49" charset="-120"/>
              </a:rPr>
              <a:t>學群</a:t>
            </a:r>
            <a:endParaRPr kumimoji="0" lang="zh-TW" altLang="en-US" sz="2700">
              <a:latin typeface="華康儷粗圓" pitchFamily="49" charset="-120"/>
              <a:ea typeface="華康儷粗圓" pitchFamily="49" charset="-120"/>
            </a:endParaRPr>
          </a:p>
          <a:p>
            <a:r>
              <a:rPr kumimoji="0" lang="zh-TW" altLang="en-US" sz="2700">
                <a:latin typeface="華康儷粗圓" pitchFamily="49" charset="-120"/>
                <a:ea typeface="華康儷粗圓" pitchFamily="49" charset="-120"/>
              </a:rPr>
              <a:t>臺大醫學系</a:t>
            </a:r>
          </a:p>
          <a:p>
            <a:r>
              <a:rPr kumimoji="0" lang="zh-TW" altLang="en-US" sz="2700">
                <a:latin typeface="華康儷粗圓" pitchFamily="49" charset="-120"/>
                <a:ea typeface="華康儷粗圓" pitchFamily="49" charset="-120"/>
              </a:rPr>
              <a:t>長庚醫學系</a:t>
            </a:r>
          </a:p>
          <a:p>
            <a:r>
              <a:rPr kumimoji="0" lang="zh-TW" altLang="en-US" sz="2700">
                <a:latin typeface="華康儷粗圓" pitchFamily="49" charset="-120"/>
                <a:ea typeface="華康儷粗圓" pitchFamily="49" charset="-120"/>
              </a:rPr>
              <a:t>馬偕醫學系</a:t>
            </a:r>
          </a:p>
          <a:p>
            <a:r>
              <a:rPr kumimoji="0" lang="zh-TW" altLang="en-US" sz="2700">
                <a:latin typeface="華康儷粗圓" pitchFamily="49" charset="-120"/>
                <a:ea typeface="華康儷粗圓" pitchFamily="49" charset="-120"/>
              </a:rPr>
              <a:t>高醫醫學系</a:t>
            </a:r>
          </a:p>
        </p:txBody>
      </p:sp>
      <p:sp>
        <p:nvSpPr>
          <p:cNvPr id="43" name="橢圓 42"/>
          <p:cNvSpPr/>
          <p:nvPr/>
        </p:nvSpPr>
        <p:spPr bwMode="auto">
          <a:xfrm>
            <a:off x="7791450" y="3929063"/>
            <a:ext cx="288925" cy="2873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4" name="橢圓 43"/>
          <p:cNvSpPr/>
          <p:nvPr/>
        </p:nvSpPr>
        <p:spPr bwMode="auto">
          <a:xfrm>
            <a:off x="7791450" y="4289425"/>
            <a:ext cx="288925" cy="2873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45" name="直線接點 44"/>
          <p:cNvCxnSpPr/>
          <p:nvPr/>
        </p:nvCxnSpPr>
        <p:spPr>
          <a:xfrm flipV="1">
            <a:off x="7072313" y="4216400"/>
            <a:ext cx="574675" cy="5032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/>
          <p:cNvCxnSpPr/>
          <p:nvPr/>
        </p:nvCxnSpPr>
        <p:spPr>
          <a:xfrm flipV="1">
            <a:off x="7072313" y="4503738"/>
            <a:ext cx="574675" cy="2889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群組 15"/>
          <p:cNvGrpSpPr>
            <a:grpSpLocks/>
          </p:cNvGrpSpPr>
          <p:nvPr/>
        </p:nvGrpSpPr>
        <p:grpSpPr bwMode="auto">
          <a:xfrm>
            <a:off x="7791468" y="4664996"/>
            <a:ext cx="288925" cy="649288"/>
            <a:chOff x="3203848" y="4149080"/>
            <a:chExt cx="288032" cy="64807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8" name="橢圓 47"/>
            <p:cNvSpPr/>
            <p:nvPr/>
          </p:nvSpPr>
          <p:spPr>
            <a:xfrm>
              <a:off x="3203848" y="4149080"/>
              <a:ext cx="288032" cy="2883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49" name="橢圓 48"/>
            <p:cNvSpPr/>
            <p:nvPr/>
          </p:nvSpPr>
          <p:spPr>
            <a:xfrm>
              <a:off x="3203848" y="4508768"/>
              <a:ext cx="288032" cy="2883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cxnSp>
        <p:nvCxnSpPr>
          <p:cNvPr id="50" name="直線接點 49"/>
          <p:cNvCxnSpPr/>
          <p:nvPr/>
        </p:nvCxnSpPr>
        <p:spPr>
          <a:xfrm flipV="1">
            <a:off x="7143750" y="4852988"/>
            <a:ext cx="576263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>
            <a:off x="7143750" y="5141913"/>
            <a:ext cx="576263" cy="714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群組 12"/>
          <p:cNvGrpSpPr>
            <a:grpSpLocks/>
          </p:cNvGrpSpPr>
          <p:nvPr/>
        </p:nvGrpSpPr>
        <p:grpSpPr bwMode="auto">
          <a:xfrm>
            <a:off x="7791450" y="6067425"/>
            <a:ext cx="288925" cy="647700"/>
            <a:chOff x="3203848" y="4149080"/>
            <a:chExt cx="288032" cy="648072"/>
          </a:xfrm>
        </p:grpSpPr>
        <p:sp>
          <p:nvSpPr>
            <p:cNvPr id="53" name="橢圓 52"/>
            <p:cNvSpPr/>
            <p:nvPr/>
          </p:nvSpPr>
          <p:spPr>
            <a:xfrm>
              <a:off x="3203848" y="4149080"/>
              <a:ext cx="288032" cy="28750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54" name="橢圓 53"/>
            <p:cNvSpPr/>
            <p:nvPr/>
          </p:nvSpPr>
          <p:spPr>
            <a:xfrm>
              <a:off x="3203848" y="4509650"/>
              <a:ext cx="288032" cy="28750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cxnSp>
        <p:nvCxnSpPr>
          <p:cNvPr id="55" name="直線接點 54"/>
          <p:cNvCxnSpPr/>
          <p:nvPr/>
        </p:nvCxnSpPr>
        <p:spPr>
          <a:xfrm>
            <a:off x="7143750" y="6067425"/>
            <a:ext cx="576263" cy="4318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/>
          <p:cNvCxnSpPr/>
          <p:nvPr/>
        </p:nvCxnSpPr>
        <p:spPr>
          <a:xfrm>
            <a:off x="7143750" y="5994400"/>
            <a:ext cx="576263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群組 15"/>
          <p:cNvGrpSpPr>
            <a:grpSpLocks/>
          </p:cNvGrpSpPr>
          <p:nvPr/>
        </p:nvGrpSpPr>
        <p:grpSpPr bwMode="auto">
          <a:xfrm>
            <a:off x="7791468" y="5351480"/>
            <a:ext cx="288925" cy="649288"/>
            <a:chOff x="3203848" y="4149080"/>
            <a:chExt cx="288032" cy="648072"/>
          </a:xfrm>
          <a:solidFill>
            <a:schemeClr val="accent2">
              <a:lumMod val="75000"/>
            </a:schemeClr>
          </a:solidFill>
        </p:grpSpPr>
        <p:sp>
          <p:nvSpPr>
            <p:cNvPr id="58" name="橢圓 57"/>
            <p:cNvSpPr/>
            <p:nvPr/>
          </p:nvSpPr>
          <p:spPr>
            <a:xfrm>
              <a:off x="3203848" y="4149080"/>
              <a:ext cx="288032" cy="2883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59" name="橢圓 58"/>
            <p:cNvSpPr/>
            <p:nvPr/>
          </p:nvSpPr>
          <p:spPr>
            <a:xfrm>
              <a:off x="3203848" y="4508768"/>
              <a:ext cx="288032" cy="2883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cxnSp>
        <p:nvCxnSpPr>
          <p:cNvPr id="60" name="直線接點 59"/>
          <p:cNvCxnSpPr/>
          <p:nvPr/>
        </p:nvCxnSpPr>
        <p:spPr>
          <a:xfrm flipV="1">
            <a:off x="7143750" y="5495925"/>
            <a:ext cx="576263" cy="76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/>
          <p:cNvCxnSpPr/>
          <p:nvPr/>
        </p:nvCxnSpPr>
        <p:spPr>
          <a:xfrm>
            <a:off x="7215188" y="5715000"/>
            <a:ext cx="504825" cy="1412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字方塊 64"/>
          <p:cNvSpPr txBox="1">
            <a:spLocks noChangeArrowheads="1"/>
          </p:cNvSpPr>
          <p:nvPr/>
        </p:nvSpPr>
        <p:spPr bwMode="auto">
          <a:xfrm>
            <a:off x="3571875" y="4071938"/>
            <a:ext cx="500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0" lang="en-US" altLang="zh-TW" sz="2800">
                <a:latin typeface="Calibri" pitchFamily="34" charset="0"/>
              </a:rPr>
              <a:t>1</a:t>
            </a:r>
          </a:p>
        </p:txBody>
      </p:sp>
      <p:sp>
        <p:nvSpPr>
          <p:cNvPr id="66" name="文字方塊 65"/>
          <p:cNvSpPr txBox="1">
            <a:spLocks noChangeArrowheads="1"/>
          </p:cNvSpPr>
          <p:nvPr/>
        </p:nvSpPr>
        <p:spPr bwMode="auto">
          <a:xfrm>
            <a:off x="3571875" y="3214688"/>
            <a:ext cx="500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0" lang="en-US" altLang="zh-TW" sz="2800">
                <a:latin typeface="Calibri" pitchFamily="34" charset="0"/>
              </a:rPr>
              <a:t>2</a:t>
            </a:r>
          </a:p>
        </p:txBody>
      </p:sp>
      <p:sp>
        <p:nvSpPr>
          <p:cNvPr id="67" name="文字方塊 66"/>
          <p:cNvSpPr txBox="1">
            <a:spLocks noChangeArrowheads="1"/>
          </p:cNvSpPr>
          <p:nvPr/>
        </p:nvSpPr>
        <p:spPr bwMode="auto">
          <a:xfrm>
            <a:off x="3586163" y="4929188"/>
            <a:ext cx="500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0" lang="en-US" altLang="zh-TW" sz="2800">
                <a:latin typeface="Calibri" pitchFamily="34" charset="0"/>
              </a:rPr>
              <a:t>3</a:t>
            </a:r>
          </a:p>
        </p:txBody>
      </p:sp>
      <p:sp>
        <p:nvSpPr>
          <p:cNvPr id="68" name="文字方塊 67"/>
          <p:cNvSpPr txBox="1">
            <a:spLocks noChangeArrowheads="1"/>
          </p:cNvSpPr>
          <p:nvPr/>
        </p:nvSpPr>
        <p:spPr bwMode="auto">
          <a:xfrm>
            <a:off x="3571875" y="3643313"/>
            <a:ext cx="500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0" lang="en-US" altLang="zh-TW" sz="2800">
                <a:latin typeface="Calibri" pitchFamily="34" charset="0"/>
              </a:rPr>
              <a:t>4</a:t>
            </a:r>
          </a:p>
        </p:txBody>
      </p:sp>
      <p:sp>
        <p:nvSpPr>
          <p:cNvPr id="69" name="文字方塊 68"/>
          <p:cNvSpPr txBox="1">
            <a:spLocks noChangeArrowheads="1"/>
          </p:cNvSpPr>
          <p:nvPr/>
        </p:nvSpPr>
        <p:spPr bwMode="auto">
          <a:xfrm>
            <a:off x="3571875" y="5334000"/>
            <a:ext cx="500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0" lang="en-US" altLang="zh-TW" sz="2800">
                <a:latin typeface="Calibri" pitchFamily="34" charset="0"/>
              </a:rPr>
              <a:t>5</a:t>
            </a:r>
          </a:p>
        </p:txBody>
      </p:sp>
      <p:sp>
        <p:nvSpPr>
          <p:cNvPr id="70" name="文字方塊 69"/>
          <p:cNvSpPr txBox="1">
            <a:spLocks noChangeArrowheads="1"/>
          </p:cNvSpPr>
          <p:nvPr/>
        </p:nvSpPr>
        <p:spPr bwMode="auto">
          <a:xfrm>
            <a:off x="3571875" y="4476750"/>
            <a:ext cx="500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0" lang="en-US" altLang="zh-TW" sz="2800">
                <a:latin typeface="Calibri" pitchFamily="34" charset="0"/>
              </a:rPr>
              <a:t>6</a:t>
            </a:r>
          </a:p>
        </p:txBody>
      </p:sp>
      <p:sp>
        <p:nvSpPr>
          <p:cNvPr id="71" name="文字方塊 70"/>
          <p:cNvSpPr txBox="1">
            <a:spLocks noChangeArrowheads="1"/>
          </p:cNvSpPr>
          <p:nvPr/>
        </p:nvSpPr>
        <p:spPr bwMode="auto">
          <a:xfrm>
            <a:off x="8143875" y="2643188"/>
            <a:ext cx="500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0" lang="en-US" altLang="zh-TW" sz="2800">
                <a:latin typeface="Calibri" pitchFamily="34" charset="0"/>
              </a:rPr>
              <a:t>1</a:t>
            </a:r>
          </a:p>
        </p:txBody>
      </p:sp>
      <p:sp>
        <p:nvSpPr>
          <p:cNvPr id="72" name="文字方塊 71"/>
          <p:cNvSpPr txBox="1">
            <a:spLocks noChangeArrowheads="1"/>
          </p:cNvSpPr>
          <p:nvPr/>
        </p:nvSpPr>
        <p:spPr bwMode="auto">
          <a:xfrm>
            <a:off x="8143875" y="3190875"/>
            <a:ext cx="500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0" lang="en-US" altLang="zh-TW" sz="2800">
                <a:latin typeface="Calibri" pitchFamily="34" charset="0"/>
              </a:rPr>
              <a:t>2</a:t>
            </a:r>
          </a:p>
        </p:txBody>
      </p:sp>
      <p:sp>
        <p:nvSpPr>
          <p:cNvPr id="73" name="文字方塊 72"/>
          <p:cNvSpPr txBox="1">
            <a:spLocks noChangeArrowheads="1"/>
          </p:cNvSpPr>
          <p:nvPr/>
        </p:nvSpPr>
        <p:spPr bwMode="auto">
          <a:xfrm>
            <a:off x="8143875" y="4191000"/>
            <a:ext cx="500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0" lang="en-US" altLang="zh-TW" sz="2800">
                <a:latin typeface="Calibri" pitchFamily="34" charset="0"/>
              </a:rPr>
              <a:t>2</a:t>
            </a:r>
          </a:p>
        </p:txBody>
      </p:sp>
      <p:sp>
        <p:nvSpPr>
          <p:cNvPr id="74" name="文字方塊 73"/>
          <p:cNvSpPr txBox="1">
            <a:spLocks noChangeArrowheads="1"/>
          </p:cNvSpPr>
          <p:nvPr/>
        </p:nvSpPr>
        <p:spPr bwMode="auto">
          <a:xfrm>
            <a:off x="8143875" y="3762375"/>
            <a:ext cx="500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0" lang="en-US" altLang="zh-TW" sz="2800">
                <a:latin typeface="Calibri" pitchFamily="34" charset="0"/>
              </a:rPr>
              <a:t>1</a:t>
            </a:r>
          </a:p>
        </p:txBody>
      </p:sp>
      <p:grpSp>
        <p:nvGrpSpPr>
          <p:cNvPr id="21" name="群組 35"/>
          <p:cNvGrpSpPr>
            <a:grpSpLocks/>
          </p:cNvGrpSpPr>
          <p:nvPr/>
        </p:nvGrpSpPr>
        <p:grpSpPr bwMode="auto">
          <a:xfrm>
            <a:off x="3924300" y="2708275"/>
            <a:ext cx="893763" cy="3573463"/>
            <a:chOff x="3707904" y="3284984"/>
            <a:chExt cx="893713" cy="3573016"/>
          </a:xfrm>
        </p:grpSpPr>
        <p:sp>
          <p:nvSpPr>
            <p:cNvPr id="76" name="左中括弧 75"/>
            <p:cNvSpPr/>
            <p:nvPr/>
          </p:nvSpPr>
          <p:spPr>
            <a:xfrm flipH="1">
              <a:off x="3707904" y="4005619"/>
              <a:ext cx="215888" cy="2160318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825395" name="文字方塊 34"/>
            <p:cNvSpPr txBox="1">
              <a:spLocks noChangeArrowheads="1"/>
            </p:cNvSpPr>
            <p:nvPr/>
          </p:nvSpPr>
          <p:spPr bwMode="auto">
            <a:xfrm>
              <a:off x="4052372" y="3284984"/>
              <a:ext cx="549245" cy="3573016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algn="l"/>
              <a:r>
                <a:rPr kumimoji="0" lang="zh-TW" altLang="en-US" sz="2400">
                  <a:latin typeface="Lucida Sans Unicode" pitchFamily="34" charset="0"/>
                  <a:ea typeface="華康儷粗圓" pitchFamily="49" charset="-120"/>
                  <a:cs typeface="微軟正黑體" pitchFamily="34" charset="-120"/>
                </a:rPr>
                <a:t>六名學生一起排推薦順序</a:t>
              </a:r>
            </a:p>
          </p:txBody>
        </p:sp>
      </p:grpSp>
      <p:sp>
        <p:nvSpPr>
          <p:cNvPr id="825396" name="標題 1"/>
          <p:cNvSpPr>
            <a:spLocks/>
          </p:cNvSpPr>
          <p:nvPr/>
        </p:nvSpPr>
        <p:spPr bwMode="auto">
          <a:xfrm>
            <a:off x="701675" y="0"/>
            <a:ext cx="8229600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buFont typeface="Wingdings" pitchFamily="2" charset="2"/>
              <a:buNone/>
            </a:pPr>
            <a:endParaRPr lang="zh-TW" altLang="zh-TW" sz="4000">
              <a:latin typeface="華康儷粗圓" pitchFamily="49" charset="-120"/>
              <a:ea typeface="華康儷粗圓" pitchFamily="49" charset="-120"/>
              <a:cs typeface="華康海報體 Std W9"/>
            </a:endParaRPr>
          </a:p>
        </p:txBody>
      </p:sp>
      <p:sp>
        <p:nvSpPr>
          <p:cNvPr id="825397" name="Text Box 53"/>
          <p:cNvSpPr txBox="1">
            <a:spLocks noChangeArrowheads="1"/>
          </p:cNvSpPr>
          <p:nvPr/>
        </p:nvSpPr>
        <p:spPr bwMode="auto">
          <a:xfrm>
            <a:off x="596900" y="827088"/>
            <a:ext cx="7831138" cy="1384995"/>
          </a:xfrm>
          <a:prstGeom prst="rect">
            <a:avLst/>
          </a:prstGeom>
          <a:solidFill>
            <a:schemeClr val="bg1"/>
          </a:solidFill>
          <a:ln w="444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zh-TW" altLang="en-US" sz="28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對同一所大學推薦超過</a:t>
            </a:r>
            <a:r>
              <a:rPr lang="en-US" altLang="zh-TW" sz="28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800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名時，</a:t>
            </a:r>
            <a:r>
              <a:rPr lang="zh-TW" altLang="en-US" sz="2800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高中端則按選填先後順序，排定校內</a:t>
            </a:r>
            <a:r>
              <a:rPr lang="zh-TW" altLang="en-US" sz="280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推薦序，每一學群至多推薦</a:t>
            </a:r>
            <a:r>
              <a:rPr lang="en-US" altLang="zh-TW" sz="280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2800" dirty="0" smtClean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名。</a:t>
            </a:r>
            <a:endParaRPr lang="zh-TW" altLang="en-US" sz="2800" dirty="0">
              <a:solidFill>
                <a:srgbClr val="FF33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9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43" grpId="0" animBg="1"/>
      <p:bldP spid="44" grpId="0" animBg="1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"/>
          </a:p>
        </p:txBody>
      </p:sp>
      <p:sp>
        <p:nvSpPr>
          <p:cNvPr id="6" name="標題 3"/>
          <p:cNvSpPr txBox="1">
            <a:spLocks/>
          </p:cNvSpPr>
          <p:nvPr/>
        </p:nvSpPr>
        <p:spPr>
          <a:xfrm>
            <a:off x="1103587" y="364410"/>
            <a:ext cx="7086600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tabLst/>
              <a:defRPr/>
            </a:pPr>
            <a:r>
              <a:rPr lang="zh-TW" altLang="en-US" sz="3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Shadows Into Light"/>
                <a:sym typeface="Shadows Into Light"/>
              </a:rPr>
              <a:t>找出優勢科目</a:t>
            </a:r>
            <a:r>
              <a:rPr lang="en-US" altLang="zh-TW" sz="3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Shadows Into Light"/>
                <a:sym typeface="Shadows Into Light"/>
              </a:rPr>
              <a:t>(</a:t>
            </a:r>
            <a:r>
              <a:rPr lang="zh-TW" altLang="en-US" sz="3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Shadows Into Light"/>
                <a:sym typeface="Shadows Into Light"/>
              </a:rPr>
              <a:t>搭配表一</a:t>
            </a:r>
            <a:r>
              <a:rPr lang="en-US" altLang="zh-TW" sz="3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Shadows Into Light"/>
                <a:sym typeface="Shadows Into Light"/>
              </a:rPr>
              <a:t>)</a:t>
            </a:r>
            <a:endParaRPr kumimoji="0" lang="zh-TW" altLang="en-US" sz="3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Shadows Into Light"/>
              <a:sym typeface="Shadows Into Light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10626849"/>
              </p:ext>
            </p:extLst>
          </p:nvPr>
        </p:nvGraphicFramePr>
        <p:xfrm>
          <a:off x="714370" y="1188322"/>
          <a:ext cx="7729542" cy="5210297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690968"/>
                <a:gridCol w="527811"/>
                <a:gridCol w="612307"/>
                <a:gridCol w="612307"/>
                <a:gridCol w="612307"/>
                <a:gridCol w="612307"/>
                <a:gridCol w="612307"/>
                <a:gridCol w="612307"/>
                <a:gridCol w="612307"/>
                <a:gridCol w="612307"/>
                <a:gridCol w="612307"/>
              </a:tblGrid>
              <a:tr h="352414">
                <a:tc row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科目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五標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國文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英文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數學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社會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自然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8769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en-US" altLang="zh-TW" sz="1800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pc="-50" smtClean="0">
                          <a:latin typeface="微軟正黑體" pitchFamily="34" charset="-120"/>
                          <a:ea typeface="微軟正黑體" pitchFamily="34" charset="-120"/>
                        </a:rPr>
                        <a:t>108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en-US" altLang="zh-TW" sz="1800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pc="-50" dirty="0">
                          <a:latin typeface="微軟正黑體" pitchFamily="34" charset="-120"/>
                          <a:ea typeface="微軟正黑體" pitchFamily="34" charset="-120"/>
                        </a:rPr>
                        <a:t>108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en-US" altLang="zh-TW" sz="1800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pc="-50" dirty="0">
                          <a:latin typeface="微軟正黑體" pitchFamily="34" charset="-120"/>
                          <a:ea typeface="微軟正黑體" pitchFamily="34" charset="-120"/>
                        </a:rPr>
                        <a:t>108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en-US" altLang="zh-TW" sz="1800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pc="-50" dirty="0">
                          <a:latin typeface="微軟正黑體" pitchFamily="34" charset="-120"/>
                          <a:ea typeface="微軟正黑體" pitchFamily="34" charset="-120"/>
                        </a:rPr>
                        <a:t>108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en-US" altLang="zh-TW" sz="1800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pc="-50" dirty="0">
                          <a:latin typeface="微軟正黑體" pitchFamily="34" charset="-120"/>
                          <a:ea typeface="微軟正黑體" pitchFamily="34" charset="-120"/>
                        </a:rPr>
                        <a:t>108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2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頂標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mtClean="0"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14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14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14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2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前標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mtClean="0"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12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12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12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11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2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均標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11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mtClean="0">
                          <a:latin typeface="微軟正黑體" pitchFamily="34" charset="-120"/>
                          <a:ea typeface="微軟正黑體" pitchFamily="34" charset="-120"/>
                        </a:rPr>
                        <a:t>11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9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9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8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2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後標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mtClean="0"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2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底標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mtClean="0">
                          <a:latin typeface="微軟正黑體" pitchFamily="34" charset="-120"/>
                          <a:ea typeface="微軟正黑體" pitchFamily="34" charset="-120"/>
                        </a:rPr>
                        <a:t>8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4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760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我的級分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12(</a:t>
                      </a:r>
                      <a:r>
                        <a:rPr lang="zh-TW" altLang="en-US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均</a:t>
                      </a: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)</a:t>
                      </a:r>
                      <a:endParaRPr lang="zh-TW" sz="2400" b="1" kern="100" dirty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11(</a:t>
                      </a:r>
                      <a:r>
                        <a:rPr lang="zh-TW" altLang="en-US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均</a:t>
                      </a: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)</a:t>
                      </a:r>
                      <a:endParaRPr lang="zh-TW" sz="2400" b="1" kern="100" dirty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13(</a:t>
                      </a:r>
                      <a:r>
                        <a:rPr lang="zh-TW" altLang="en-US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前</a:t>
                      </a: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)</a:t>
                      </a:r>
                      <a:endParaRPr lang="zh-TW" sz="2400" b="1" kern="100" dirty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8(</a:t>
                      </a:r>
                      <a:r>
                        <a:rPr lang="zh-TW" altLang="en-US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後</a:t>
                      </a: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)</a:t>
                      </a:r>
                      <a:endParaRPr lang="zh-TW" sz="2400" b="1" kern="100" dirty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12(</a:t>
                      </a:r>
                      <a:r>
                        <a:rPr lang="zh-TW" altLang="en-US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前</a:t>
                      </a: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)</a:t>
                      </a:r>
                      <a:endParaRPr lang="zh-TW" sz="2400" b="1" kern="100" dirty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132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zh-TW" sz="18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考科能力排序</a:t>
                      </a:r>
                      <a:endParaRPr lang="zh-TW" altLang="zh-TW" sz="1800" kern="100" dirty="0" smtClean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altLang="zh-TW" sz="1800" b="1" i="0" u="none" strike="noStrike" kern="100" cap="none" dirty="0" smtClean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132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109</a:t>
                      </a:r>
                      <a:r>
                        <a:rPr lang="zh-TW" sz="18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競爭</a:t>
                      </a: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人數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58065</a:t>
                      </a:r>
                      <a:endParaRPr lang="zh-TW" altLang="zh-TW" sz="1800" b="1" i="0" u="none" strike="noStrike" kern="100" cap="none" dirty="0" smtClean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653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8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108</a:t>
                      </a:r>
                      <a:r>
                        <a:rPr lang="zh-TW" altLang="zh-TW" sz="18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競爭人數</a:t>
                      </a:r>
                      <a:endParaRPr lang="zh-TW" altLang="zh-TW" sz="1800" kern="100" dirty="0" smtClean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17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36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轉換</a:t>
                      </a:r>
                      <a:r>
                        <a:rPr lang="en-US" altLang="zh-TW" sz="1800" kern="100" dirty="0" smtClean="0"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108</a:t>
                      </a:r>
                      <a:r>
                        <a:rPr lang="zh-TW" altLang="en-US" sz="1800" kern="100" dirty="0" smtClean="0"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級分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zh-TW" altLang="zh-TW" sz="2400" b="1" i="0" u="none" strike="noStrike" kern="100" cap="none" dirty="0" smtClean="0">
                        <a:solidFill>
                          <a:srgbClr val="7030A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7" name="群組 16"/>
          <p:cNvGrpSpPr/>
          <p:nvPr/>
        </p:nvGrpSpPr>
        <p:grpSpPr>
          <a:xfrm>
            <a:off x="3254330" y="5249783"/>
            <a:ext cx="3989924" cy="910260"/>
            <a:chOff x="3611518" y="4892595"/>
            <a:chExt cx="3989924" cy="910260"/>
          </a:xfrm>
        </p:grpSpPr>
        <p:pic>
          <p:nvPicPr>
            <p:cNvPr id="14" name="圖片 13" descr="giphy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37002">
              <a:off x="3911051" y="4593062"/>
              <a:ext cx="545086" cy="1144152"/>
            </a:xfrm>
            <a:prstGeom prst="rect">
              <a:avLst/>
            </a:prstGeom>
          </p:spPr>
        </p:pic>
        <p:sp>
          <p:nvSpPr>
            <p:cNvPr id="15" name="標題 3"/>
            <p:cNvSpPr txBox="1">
              <a:spLocks/>
            </p:cNvSpPr>
            <p:nvPr/>
          </p:nvSpPr>
          <p:spPr>
            <a:xfrm>
              <a:off x="4684821" y="5169611"/>
              <a:ext cx="2916621" cy="63324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05670"/>
                </a:buClr>
                <a:buSzPts val="3000"/>
                <a:buFont typeface="Shadows Into Light"/>
                <a:buNone/>
                <a:tabLst/>
                <a:defRPr/>
              </a:pPr>
              <a:r>
                <a:rPr kumimoji="0" lang="zh-TW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Shadows Into Light"/>
                  <a:sym typeface="Shadows Into Light"/>
                </a:rPr>
                <a:t>優於我或跟我一樣</a:t>
              </a:r>
              <a:endPara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Shadows Into Light"/>
                <a:sym typeface="Shadows Into Light"/>
              </a:endParaRPr>
            </a:p>
          </p:txBody>
        </p:sp>
      </p:grpSp>
      <p:sp>
        <p:nvSpPr>
          <p:cNvPr id="16" name="標題 3"/>
          <p:cNvSpPr txBox="1">
            <a:spLocks/>
          </p:cNvSpPr>
          <p:nvPr/>
        </p:nvSpPr>
        <p:spPr>
          <a:xfrm>
            <a:off x="3022708" y="4514851"/>
            <a:ext cx="3363805" cy="42862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Shadows Into Light"/>
                <a:sym typeface="Shadows Into Light"/>
              </a:rPr>
              <a:t>競爭人數少的排序在前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Shadows Into Light"/>
              <a:sym typeface="Shadows Into Light"/>
            </a:endParaRPr>
          </a:p>
        </p:txBody>
      </p:sp>
      <p:sp>
        <p:nvSpPr>
          <p:cNvPr id="10" name="向左箭號 9"/>
          <p:cNvSpPr/>
          <p:nvPr/>
        </p:nvSpPr>
        <p:spPr>
          <a:xfrm>
            <a:off x="2286000" y="4529137"/>
            <a:ext cx="700088" cy="47148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80925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50</a:t>
            </a:fld>
            <a:endParaRPr lang="en"/>
          </a:p>
        </p:txBody>
      </p:sp>
      <p:pic>
        <p:nvPicPr>
          <p:cNvPr id="3" name="圖片 2" descr="擷取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792"/>
            <a:ext cx="9144000" cy="5990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930109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13744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44073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86480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91918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2" name="文字方塊 6"/>
          <p:cNvSpPr txBox="1">
            <a:spLocks noChangeArrowheads="1"/>
          </p:cNvSpPr>
          <p:nvPr/>
        </p:nvSpPr>
        <p:spPr bwMode="auto">
          <a:xfrm>
            <a:off x="431800" y="458788"/>
            <a:ext cx="7677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3600" dirty="0">
                <a:latin typeface="華康儷粗圓(P)" pitchFamily="34" charset="-120"/>
                <a:ea typeface="華康儷粗圓(P)" pitchFamily="34" charset="-120"/>
              </a:rPr>
              <a:t>繁星分發比序</a:t>
            </a:r>
            <a:r>
              <a:rPr lang="en-US" altLang="zh-TW" sz="3600" dirty="0">
                <a:latin typeface="微軟正黑體"/>
                <a:ea typeface="華康儷粗圓(P)" pitchFamily="34" charset="-120"/>
              </a:rPr>
              <a:t>–</a:t>
            </a:r>
            <a:r>
              <a:rPr lang="zh-TW" altLang="en-US" sz="2800" dirty="0">
                <a:latin typeface="華康儷粗圓(P)" pitchFamily="34" charset="-120"/>
                <a:ea typeface="華康儷粗圓(P)" pitchFamily="34" charset="-120"/>
              </a:rPr>
              <a:t>例臺大中文，錄取三名</a:t>
            </a:r>
          </a:p>
        </p:txBody>
      </p:sp>
      <p:graphicFrame>
        <p:nvGraphicFramePr>
          <p:cNvPr id="831493" name="Group 5"/>
          <p:cNvGraphicFramePr>
            <a:graphicFrameLocks noGrp="1"/>
          </p:cNvGraphicFramePr>
          <p:nvPr/>
        </p:nvGraphicFramePr>
        <p:xfrm>
          <a:off x="395288" y="1341438"/>
          <a:ext cx="8496300" cy="4338638"/>
        </p:xfrm>
        <a:graphic>
          <a:graphicData uri="http://schemas.openxmlformats.org/drawingml/2006/table">
            <a:tbl>
              <a:tblPr/>
              <a:tblGrid>
                <a:gridCol w="1060450"/>
                <a:gridCol w="1244600"/>
                <a:gridCol w="1252537"/>
                <a:gridCol w="1239838"/>
                <a:gridCol w="1235075"/>
                <a:gridCol w="1162050"/>
                <a:gridCol w="1301750"/>
              </a:tblGrid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華康儷粗圓(P)" pitchFamily="34" charset="-120"/>
                        <a:ea typeface="華康儷粗圓(P)" pitchFamily="34" charset="-12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比序一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比序二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比序三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比序四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比序五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比序六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</a:tr>
              <a:tr h="738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不同高中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推薦學生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在校排名百分比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學測國文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學測英文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國文校排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英文校排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學測社會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二中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A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1%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10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14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1%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2%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15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青年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B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2%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11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13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2%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2%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14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大里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C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2%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13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14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2%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4%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13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一中</a:t>
                      </a: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D</a:t>
                      </a:r>
                      <a:endParaRPr kumimoji="1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華康儷粗圓(P)" pitchFamily="34" charset="-120"/>
                        <a:ea typeface="華康儷粗圓(P)" pitchFamily="34" charset="-12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3%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14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14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1%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5%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13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女中</a:t>
                      </a: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E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5%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15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15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1%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4%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14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竹山</a:t>
                      </a:r>
                      <a:r>
                        <a:rPr kumimoji="1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F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2%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10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12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3%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2%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華康儷粗圓(P)" pitchFamily="34" charset="-120"/>
                          <a:ea typeface="華康儷粗圓(P)" pitchFamily="34" charset="-120"/>
                        </a:rPr>
                        <a:t>12</a:t>
                      </a: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12" name="橢圓 11"/>
          <p:cNvSpPr>
            <a:spLocks noChangeArrowheads="1"/>
          </p:cNvSpPr>
          <p:nvPr/>
        </p:nvSpPr>
        <p:spPr bwMode="auto">
          <a:xfrm>
            <a:off x="1511300" y="2528888"/>
            <a:ext cx="857250" cy="428625"/>
          </a:xfrm>
          <a:prstGeom prst="ellipse">
            <a:avLst/>
          </a:prstGeom>
          <a:noFill/>
          <a:ln w="25400" algn="ctr">
            <a:solidFill>
              <a:srgbClr val="0000FF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511300" y="3159125"/>
            <a:ext cx="1079500" cy="947738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五角星形 13"/>
          <p:cNvSpPr/>
          <p:nvPr/>
        </p:nvSpPr>
        <p:spPr>
          <a:xfrm>
            <a:off x="250825" y="2619375"/>
            <a:ext cx="285750" cy="28575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2843213" y="3068638"/>
            <a:ext cx="1071562" cy="1081087"/>
          </a:xfrm>
          <a:prstGeom prst="rect">
            <a:avLst/>
          </a:prstGeom>
          <a:noFill/>
          <a:ln w="25400" algn="ctr">
            <a:solidFill>
              <a:srgbClr val="8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7" name="橢圓 16"/>
          <p:cNvSpPr>
            <a:spLocks noChangeArrowheads="1"/>
          </p:cNvSpPr>
          <p:nvPr/>
        </p:nvSpPr>
        <p:spPr bwMode="auto">
          <a:xfrm>
            <a:off x="2862263" y="3608388"/>
            <a:ext cx="857250" cy="360362"/>
          </a:xfrm>
          <a:prstGeom prst="ellipse">
            <a:avLst/>
          </a:prstGeom>
          <a:noFill/>
          <a:ln w="25400" algn="ctr">
            <a:solidFill>
              <a:srgbClr val="0000FF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9" name="五角星形 18"/>
          <p:cNvSpPr/>
          <p:nvPr/>
        </p:nvSpPr>
        <p:spPr>
          <a:xfrm>
            <a:off x="250825" y="3608388"/>
            <a:ext cx="285750" cy="28575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18" name="五角星形 17"/>
          <p:cNvSpPr/>
          <p:nvPr/>
        </p:nvSpPr>
        <p:spPr>
          <a:xfrm>
            <a:off x="250825" y="3143250"/>
            <a:ext cx="285750" cy="28575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1511300" y="5138738"/>
            <a:ext cx="1079500" cy="428625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2862263" y="5138738"/>
            <a:ext cx="1000125" cy="428625"/>
          </a:xfrm>
          <a:prstGeom prst="rect">
            <a:avLst/>
          </a:prstGeom>
          <a:noFill/>
          <a:ln w="25400" algn="ctr">
            <a:solidFill>
              <a:srgbClr val="80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橢圓 16"/>
          <p:cNvSpPr>
            <a:spLocks noChangeArrowheads="1"/>
          </p:cNvSpPr>
          <p:nvPr/>
        </p:nvSpPr>
        <p:spPr bwMode="auto">
          <a:xfrm>
            <a:off x="2862263" y="3000375"/>
            <a:ext cx="900112" cy="428625"/>
          </a:xfrm>
          <a:prstGeom prst="ellipse">
            <a:avLst/>
          </a:prstGeom>
          <a:noFill/>
          <a:ln w="25400" algn="ctr">
            <a:solidFill>
              <a:srgbClr val="0000FF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292100" y="5962650"/>
            <a:ext cx="8445500" cy="461665"/>
          </a:xfrm>
          <a:prstGeom prst="rect">
            <a:avLst/>
          </a:prstGeom>
          <a:solidFill>
            <a:schemeClr val="bg1"/>
          </a:solidFill>
          <a:ln w="444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TW" sz="2400" dirty="0">
                <a:latin typeface="Lucida Sans Unicode" pitchFamily="34" charset="0"/>
                <a:ea typeface="華康儷粗圓(P)" pitchFamily="34" charset="-120"/>
                <a:cs typeface="微軟正黑體" pitchFamily="34" charset="-120"/>
              </a:rPr>
              <a:t>※</a:t>
            </a:r>
            <a:r>
              <a:rPr kumimoji="0" lang="zh-TW" altLang="en-US" sz="2400" dirty="0">
                <a:latin typeface="Lucida Sans Unicode" pitchFamily="34" charset="0"/>
                <a:ea typeface="華康儷粗圓(P)" pitchFamily="34" charset="-120"/>
                <a:cs typeface="微軟正黑體" pitchFamily="34" charset="-120"/>
              </a:rPr>
              <a:t>依比序評比，依序</a:t>
            </a:r>
            <a:r>
              <a:rPr kumimoji="0" lang="zh-TW" altLang="en-US" sz="2400" dirty="0" smtClean="0">
                <a:latin typeface="Lucida Sans Unicode" pitchFamily="34" charset="0"/>
                <a:ea typeface="華康儷粗圓(P)" pitchFamily="34" charset="-120"/>
                <a:cs typeface="微軟正黑體" pitchFamily="34" charset="-120"/>
              </a:rPr>
              <a:t>錄取，</a:t>
            </a:r>
            <a:r>
              <a:rPr kumimoji="0" lang="zh-TW" altLang="en-US" sz="2400" dirty="0" smtClean="0">
                <a:latin typeface="Lucida Sans Unicode" pitchFamily="34" charset="0"/>
                <a:ea typeface="華康儷粗圓(P)" pitchFamily="34" charset="-120"/>
                <a:cs typeface="微軟正黑體" pitchFamily="34" charset="-120"/>
                <a:hlinkClick r:id="rId3"/>
              </a:rPr>
              <a:t>可查詢各校系錄取標準</a:t>
            </a:r>
            <a:endParaRPr kumimoji="0" lang="zh-TW" altLang="en-US" sz="2400" dirty="0">
              <a:solidFill>
                <a:srgbClr val="FF0066"/>
              </a:solidFill>
              <a:latin typeface="Calibri" pitchFamily="34" charset="0"/>
              <a:ea typeface="華康儷粗圓(P)" pitchFamily="34" charset="-120"/>
              <a:cs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" grpId="0" animBg="1"/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7"/>
          <p:cNvSpPr txBox="1">
            <a:spLocks noGrp="1"/>
          </p:cNvSpPr>
          <p:nvPr>
            <p:ph type="title"/>
          </p:nvPr>
        </p:nvSpPr>
        <p:spPr>
          <a:xfrm>
            <a:off x="1080586" y="342933"/>
            <a:ext cx="7088100" cy="11232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繁星推薦序優劣勢</a:t>
            </a:r>
            <a:endParaRPr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5" name="Google Shape;255;p47"/>
          <p:cNvSpPr txBox="1"/>
          <p:nvPr/>
        </p:nvSpPr>
        <p:spPr>
          <a:xfrm>
            <a:off x="809199" y="5637288"/>
            <a:ext cx="75891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600" dirty="0">
              <a:solidFill>
                <a:srgbClr val="00839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grpSp>
        <p:nvGrpSpPr>
          <p:cNvPr id="3" name="群組 4"/>
          <p:cNvGrpSpPr/>
          <p:nvPr/>
        </p:nvGrpSpPr>
        <p:grpSpPr>
          <a:xfrm>
            <a:off x="399736" y="2783901"/>
            <a:ext cx="3174289" cy="3864485"/>
            <a:chOff x="980050" y="2110802"/>
            <a:chExt cx="2809875" cy="3592486"/>
          </a:xfrm>
        </p:grpSpPr>
        <p:sp>
          <p:nvSpPr>
            <p:cNvPr id="237" name="Google Shape;237;p47"/>
            <p:cNvSpPr/>
            <p:nvPr/>
          </p:nvSpPr>
          <p:spPr>
            <a:xfrm>
              <a:off x="1700096" y="3814733"/>
              <a:ext cx="1369800" cy="876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265" y="45896"/>
                  </a:moveTo>
                  <a:lnTo>
                    <a:pt x="0" y="58007"/>
                  </a:lnTo>
                  <a:lnTo>
                    <a:pt x="29081" y="120000"/>
                  </a:lnTo>
                  <a:lnTo>
                    <a:pt x="120000" y="72031"/>
                  </a:lnTo>
                  <a:lnTo>
                    <a:pt x="120000" y="0"/>
                  </a:lnTo>
                  <a:lnTo>
                    <a:pt x="33265" y="45896"/>
                  </a:lnTo>
                  <a:close/>
                </a:path>
              </a:pathLst>
            </a:custGeom>
            <a:solidFill>
              <a:srgbClr val="677E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7"/>
            <p:cNvSpPr/>
            <p:nvPr/>
          </p:nvSpPr>
          <p:spPr>
            <a:xfrm>
              <a:off x="1518406" y="2110802"/>
              <a:ext cx="1770300" cy="2245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9323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AACF2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239" name="Google Shape;239;p47"/>
            <p:cNvSpPr/>
            <p:nvPr/>
          </p:nvSpPr>
          <p:spPr>
            <a:xfrm>
              <a:off x="2032030" y="4189760"/>
              <a:ext cx="1037700" cy="501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21414" y="35916"/>
                  </a:lnTo>
                  <a:lnTo>
                    <a:pt x="55622" y="36194"/>
                  </a:lnTo>
                  <a:lnTo>
                    <a:pt x="89158" y="3341"/>
                  </a:lnTo>
                  <a:lnTo>
                    <a:pt x="91582" y="0"/>
                  </a:lnTo>
                  <a:lnTo>
                    <a:pt x="119999" y="36194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7F9B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7"/>
            <p:cNvSpPr/>
            <p:nvPr/>
          </p:nvSpPr>
          <p:spPr>
            <a:xfrm>
              <a:off x="2217214" y="4189760"/>
              <a:ext cx="606900" cy="795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4"/>
                  </a:moveTo>
                  <a:lnTo>
                    <a:pt x="58963" y="119999"/>
                  </a:lnTo>
                  <a:lnTo>
                    <a:pt x="120000" y="0"/>
                  </a:lnTo>
                  <a:lnTo>
                    <a:pt x="0" y="22664"/>
                  </a:lnTo>
                  <a:close/>
                </a:path>
              </a:pathLst>
            </a:custGeom>
            <a:solidFill>
              <a:srgbClr val="BEE82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7"/>
            <p:cNvSpPr txBox="1"/>
            <p:nvPr/>
          </p:nvSpPr>
          <p:spPr>
            <a:xfrm>
              <a:off x="1574837" y="2942154"/>
              <a:ext cx="1657500" cy="29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i="0" u="none" strike="noStrike" cap="none" dirty="0" smtClean="0">
                  <a:solidFill>
                    <a:srgbClr val="E2386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推薦序一</a:t>
              </a:r>
              <a:endParaRPr lang="en-US" altLang="zh-TW" sz="2200" b="1" i="0" u="none" strike="noStrike" cap="none" dirty="0" smtClean="0">
                <a:solidFill>
                  <a:srgbClr val="E2386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第一輪必定會被讀取志願</a:t>
              </a:r>
              <a:endParaRPr sz="22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</p:txBody>
        </p:sp>
        <p:pic>
          <p:nvPicPr>
            <p:cNvPr id="252" name="Google Shape;252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80050" y="5103213"/>
              <a:ext cx="2809875" cy="600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47"/>
            <p:cNvSpPr/>
            <p:nvPr/>
          </p:nvSpPr>
          <p:spPr>
            <a:xfrm>
              <a:off x="2129131" y="2183105"/>
              <a:ext cx="548889" cy="658688"/>
            </a:xfrm>
            <a:custGeom>
              <a:avLst/>
              <a:gdLst/>
              <a:ahLst/>
              <a:cxnLst/>
              <a:rect l="0" t="0" r="0" b="0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群組 5"/>
          <p:cNvGrpSpPr/>
          <p:nvPr/>
        </p:nvGrpSpPr>
        <p:grpSpPr>
          <a:xfrm>
            <a:off x="2716219" y="2796601"/>
            <a:ext cx="3157212" cy="3858894"/>
            <a:chOff x="3314375" y="2110802"/>
            <a:chExt cx="2809875" cy="3592486"/>
          </a:xfrm>
        </p:grpSpPr>
        <p:sp>
          <p:nvSpPr>
            <p:cNvPr id="241" name="Google Shape;241;p47"/>
            <p:cNvSpPr/>
            <p:nvPr/>
          </p:nvSpPr>
          <p:spPr>
            <a:xfrm>
              <a:off x="3868541" y="3814733"/>
              <a:ext cx="1369800" cy="876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265" y="45896"/>
                  </a:moveTo>
                  <a:lnTo>
                    <a:pt x="0" y="58007"/>
                  </a:lnTo>
                  <a:lnTo>
                    <a:pt x="29081" y="120000"/>
                  </a:lnTo>
                  <a:lnTo>
                    <a:pt x="120000" y="72031"/>
                  </a:lnTo>
                  <a:lnTo>
                    <a:pt x="120000" y="0"/>
                  </a:lnTo>
                  <a:lnTo>
                    <a:pt x="33265" y="45896"/>
                  </a:lnTo>
                  <a:close/>
                </a:path>
              </a:pathLst>
            </a:custGeom>
            <a:solidFill>
              <a:srgbClr val="005F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47"/>
            <p:cNvSpPr/>
            <p:nvPr/>
          </p:nvSpPr>
          <p:spPr>
            <a:xfrm>
              <a:off x="3686850" y="2110802"/>
              <a:ext cx="1770300" cy="2245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9323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1AB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7"/>
            <p:cNvSpPr/>
            <p:nvPr/>
          </p:nvSpPr>
          <p:spPr>
            <a:xfrm>
              <a:off x="4200474" y="4189760"/>
              <a:ext cx="1037700" cy="501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21414" y="35916"/>
                  </a:lnTo>
                  <a:lnTo>
                    <a:pt x="55622" y="36194"/>
                  </a:lnTo>
                  <a:lnTo>
                    <a:pt x="89158" y="3341"/>
                  </a:lnTo>
                  <a:lnTo>
                    <a:pt x="91582" y="0"/>
                  </a:lnTo>
                  <a:lnTo>
                    <a:pt x="119999" y="36194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0083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7"/>
            <p:cNvSpPr/>
            <p:nvPr/>
          </p:nvSpPr>
          <p:spPr>
            <a:xfrm>
              <a:off x="4385657" y="4189760"/>
              <a:ext cx="606900" cy="795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4"/>
                  </a:moveTo>
                  <a:lnTo>
                    <a:pt x="58963" y="119999"/>
                  </a:lnTo>
                  <a:lnTo>
                    <a:pt x="120000" y="0"/>
                  </a:lnTo>
                  <a:lnTo>
                    <a:pt x="0" y="22664"/>
                  </a:lnTo>
                  <a:close/>
                </a:path>
              </a:pathLst>
            </a:custGeom>
            <a:solidFill>
              <a:srgbClr val="01CC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7"/>
            <p:cNvSpPr txBox="1"/>
            <p:nvPr/>
          </p:nvSpPr>
          <p:spPr>
            <a:xfrm>
              <a:off x="3743280" y="3012624"/>
              <a:ext cx="1657500" cy="29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第一輪限制</a:t>
              </a:r>
              <a:endParaRPr lang="en-US" altLang="zh-TW" sz="2200" b="1" i="0" u="none" strike="noStrike" cap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各高中僅能</a:t>
              </a:r>
              <a:endParaRPr lang="en-US" altLang="zh-TW" sz="2200" b="1" i="0" u="none" strike="noStrike" cap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錄取一人</a:t>
              </a:r>
              <a:endParaRPr sz="22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</p:txBody>
        </p:sp>
        <p:pic>
          <p:nvPicPr>
            <p:cNvPr id="253" name="Google Shape;253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14375" y="5103213"/>
              <a:ext cx="2809875" cy="600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" name="Google Shape;257;p47"/>
            <p:cNvSpPr/>
            <p:nvPr/>
          </p:nvSpPr>
          <p:spPr>
            <a:xfrm>
              <a:off x="4186940" y="2167036"/>
              <a:ext cx="770118" cy="737185"/>
            </a:xfrm>
            <a:custGeom>
              <a:avLst/>
              <a:gdLst/>
              <a:ahLst/>
              <a:cxnLst/>
              <a:rect l="0" t="0" r="0" b="0"/>
              <a:pathLst>
                <a:path w="22192" h="21243" extrusionOk="0">
                  <a:moveTo>
                    <a:pt x="17812" y="512"/>
                  </a:moveTo>
                  <a:lnTo>
                    <a:pt x="17909" y="585"/>
                  </a:lnTo>
                  <a:lnTo>
                    <a:pt x="17958" y="609"/>
                  </a:lnTo>
                  <a:lnTo>
                    <a:pt x="18031" y="634"/>
                  </a:lnTo>
                  <a:lnTo>
                    <a:pt x="18201" y="634"/>
                  </a:lnTo>
                  <a:lnTo>
                    <a:pt x="18396" y="658"/>
                  </a:lnTo>
                  <a:lnTo>
                    <a:pt x="18566" y="682"/>
                  </a:lnTo>
                  <a:lnTo>
                    <a:pt x="18712" y="755"/>
                  </a:lnTo>
                  <a:lnTo>
                    <a:pt x="18858" y="828"/>
                  </a:lnTo>
                  <a:lnTo>
                    <a:pt x="19004" y="926"/>
                  </a:lnTo>
                  <a:lnTo>
                    <a:pt x="19126" y="1023"/>
                  </a:lnTo>
                  <a:lnTo>
                    <a:pt x="19248" y="1145"/>
                  </a:lnTo>
                  <a:lnTo>
                    <a:pt x="19345" y="1266"/>
                  </a:lnTo>
                  <a:lnTo>
                    <a:pt x="19442" y="1388"/>
                  </a:lnTo>
                  <a:lnTo>
                    <a:pt x="19491" y="1558"/>
                  </a:lnTo>
                  <a:lnTo>
                    <a:pt x="19540" y="1704"/>
                  </a:lnTo>
                  <a:lnTo>
                    <a:pt x="19564" y="1874"/>
                  </a:lnTo>
                  <a:lnTo>
                    <a:pt x="19564" y="2045"/>
                  </a:lnTo>
                  <a:lnTo>
                    <a:pt x="19564" y="2239"/>
                  </a:lnTo>
                  <a:lnTo>
                    <a:pt x="19515" y="2410"/>
                  </a:lnTo>
                  <a:lnTo>
                    <a:pt x="19467" y="2580"/>
                  </a:lnTo>
                  <a:lnTo>
                    <a:pt x="19394" y="2750"/>
                  </a:lnTo>
                  <a:lnTo>
                    <a:pt x="19296" y="2896"/>
                  </a:lnTo>
                  <a:lnTo>
                    <a:pt x="19199" y="3018"/>
                  </a:lnTo>
                  <a:lnTo>
                    <a:pt x="19077" y="3140"/>
                  </a:lnTo>
                  <a:lnTo>
                    <a:pt x="18956" y="3237"/>
                  </a:lnTo>
                  <a:lnTo>
                    <a:pt x="18810" y="3334"/>
                  </a:lnTo>
                  <a:lnTo>
                    <a:pt x="18664" y="3407"/>
                  </a:lnTo>
                  <a:lnTo>
                    <a:pt x="18347" y="3529"/>
                  </a:lnTo>
                  <a:lnTo>
                    <a:pt x="18031" y="3602"/>
                  </a:lnTo>
                  <a:lnTo>
                    <a:pt x="17690" y="3651"/>
                  </a:lnTo>
                  <a:lnTo>
                    <a:pt x="17350" y="3651"/>
                  </a:lnTo>
                  <a:lnTo>
                    <a:pt x="17423" y="3553"/>
                  </a:lnTo>
                  <a:lnTo>
                    <a:pt x="17666" y="3213"/>
                  </a:lnTo>
                  <a:lnTo>
                    <a:pt x="17885" y="2823"/>
                  </a:lnTo>
                  <a:lnTo>
                    <a:pt x="17982" y="2629"/>
                  </a:lnTo>
                  <a:lnTo>
                    <a:pt x="18055" y="2410"/>
                  </a:lnTo>
                  <a:lnTo>
                    <a:pt x="18128" y="2215"/>
                  </a:lnTo>
                  <a:lnTo>
                    <a:pt x="18153" y="2020"/>
                  </a:lnTo>
                  <a:lnTo>
                    <a:pt x="18153" y="1947"/>
                  </a:lnTo>
                  <a:lnTo>
                    <a:pt x="18104" y="1899"/>
                  </a:lnTo>
                  <a:lnTo>
                    <a:pt x="18080" y="1850"/>
                  </a:lnTo>
                  <a:lnTo>
                    <a:pt x="18007" y="1826"/>
                  </a:lnTo>
                  <a:lnTo>
                    <a:pt x="17958" y="1801"/>
                  </a:lnTo>
                  <a:lnTo>
                    <a:pt x="17885" y="1801"/>
                  </a:lnTo>
                  <a:lnTo>
                    <a:pt x="17836" y="1826"/>
                  </a:lnTo>
                  <a:lnTo>
                    <a:pt x="17788" y="1874"/>
                  </a:lnTo>
                  <a:lnTo>
                    <a:pt x="17666" y="2020"/>
                  </a:lnTo>
                  <a:lnTo>
                    <a:pt x="17569" y="2191"/>
                  </a:lnTo>
                  <a:lnTo>
                    <a:pt x="17374" y="2556"/>
                  </a:lnTo>
                  <a:lnTo>
                    <a:pt x="17179" y="2896"/>
                  </a:lnTo>
                  <a:lnTo>
                    <a:pt x="16985" y="3261"/>
                  </a:lnTo>
                  <a:lnTo>
                    <a:pt x="16912" y="3067"/>
                  </a:lnTo>
                  <a:lnTo>
                    <a:pt x="16839" y="2848"/>
                  </a:lnTo>
                  <a:lnTo>
                    <a:pt x="16766" y="2653"/>
                  </a:lnTo>
                  <a:lnTo>
                    <a:pt x="16741" y="2458"/>
                  </a:lnTo>
                  <a:lnTo>
                    <a:pt x="16717" y="2239"/>
                  </a:lnTo>
                  <a:lnTo>
                    <a:pt x="16717" y="2020"/>
                  </a:lnTo>
                  <a:lnTo>
                    <a:pt x="16741" y="1801"/>
                  </a:lnTo>
                  <a:lnTo>
                    <a:pt x="16766" y="1582"/>
                  </a:lnTo>
                  <a:lnTo>
                    <a:pt x="16814" y="1436"/>
                  </a:lnTo>
                  <a:lnTo>
                    <a:pt x="16887" y="1315"/>
                  </a:lnTo>
                  <a:lnTo>
                    <a:pt x="16960" y="1169"/>
                  </a:lnTo>
                  <a:lnTo>
                    <a:pt x="17033" y="1047"/>
                  </a:lnTo>
                  <a:lnTo>
                    <a:pt x="17252" y="828"/>
                  </a:lnTo>
                  <a:lnTo>
                    <a:pt x="17496" y="658"/>
                  </a:lnTo>
                  <a:lnTo>
                    <a:pt x="17642" y="585"/>
                  </a:lnTo>
                  <a:lnTo>
                    <a:pt x="17812" y="512"/>
                  </a:lnTo>
                  <a:close/>
                  <a:moveTo>
                    <a:pt x="5111" y="1582"/>
                  </a:moveTo>
                  <a:lnTo>
                    <a:pt x="5159" y="1655"/>
                  </a:lnTo>
                  <a:lnTo>
                    <a:pt x="5232" y="1704"/>
                  </a:lnTo>
                  <a:lnTo>
                    <a:pt x="5305" y="1728"/>
                  </a:lnTo>
                  <a:lnTo>
                    <a:pt x="5403" y="1704"/>
                  </a:lnTo>
                  <a:lnTo>
                    <a:pt x="5573" y="1655"/>
                  </a:lnTo>
                  <a:lnTo>
                    <a:pt x="5719" y="1631"/>
                  </a:lnTo>
                  <a:lnTo>
                    <a:pt x="5987" y="1631"/>
                  </a:lnTo>
                  <a:lnTo>
                    <a:pt x="6133" y="1680"/>
                  </a:lnTo>
                  <a:lnTo>
                    <a:pt x="6230" y="1753"/>
                  </a:lnTo>
                  <a:lnTo>
                    <a:pt x="6352" y="1850"/>
                  </a:lnTo>
                  <a:lnTo>
                    <a:pt x="6473" y="1996"/>
                  </a:lnTo>
                  <a:lnTo>
                    <a:pt x="6595" y="2264"/>
                  </a:lnTo>
                  <a:lnTo>
                    <a:pt x="6717" y="2531"/>
                  </a:lnTo>
                  <a:lnTo>
                    <a:pt x="6790" y="2799"/>
                  </a:lnTo>
                  <a:lnTo>
                    <a:pt x="6838" y="3091"/>
                  </a:lnTo>
                  <a:lnTo>
                    <a:pt x="6887" y="3286"/>
                  </a:lnTo>
                  <a:lnTo>
                    <a:pt x="6887" y="3456"/>
                  </a:lnTo>
                  <a:lnTo>
                    <a:pt x="6863" y="3626"/>
                  </a:lnTo>
                  <a:lnTo>
                    <a:pt x="6814" y="3797"/>
                  </a:lnTo>
                  <a:lnTo>
                    <a:pt x="6765" y="3943"/>
                  </a:lnTo>
                  <a:lnTo>
                    <a:pt x="6692" y="4064"/>
                  </a:lnTo>
                  <a:lnTo>
                    <a:pt x="6595" y="4186"/>
                  </a:lnTo>
                  <a:lnTo>
                    <a:pt x="6473" y="4308"/>
                  </a:lnTo>
                  <a:lnTo>
                    <a:pt x="6303" y="4040"/>
                  </a:lnTo>
                  <a:lnTo>
                    <a:pt x="6133" y="3797"/>
                  </a:lnTo>
                  <a:lnTo>
                    <a:pt x="5987" y="3529"/>
                  </a:lnTo>
                  <a:lnTo>
                    <a:pt x="5865" y="3261"/>
                  </a:lnTo>
                  <a:lnTo>
                    <a:pt x="5816" y="3164"/>
                  </a:lnTo>
                  <a:lnTo>
                    <a:pt x="5719" y="2994"/>
                  </a:lnTo>
                  <a:lnTo>
                    <a:pt x="5670" y="2921"/>
                  </a:lnTo>
                  <a:lnTo>
                    <a:pt x="5597" y="2872"/>
                  </a:lnTo>
                  <a:lnTo>
                    <a:pt x="5524" y="2848"/>
                  </a:lnTo>
                  <a:lnTo>
                    <a:pt x="5476" y="2896"/>
                  </a:lnTo>
                  <a:lnTo>
                    <a:pt x="5403" y="2969"/>
                  </a:lnTo>
                  <a:lnTo>
                    <a:pt x="5378" y="3067"/>
                  </a:lnTo>
                  <a:lnTo>
                    <a:pt x="5378" y="3164"/>
                  </a:lnTo>
                  <a:lnTo>
                    <a:pt x="5378" y="3261"/>
                  </a:lnTo>
                  <a:lnTo>
                    <a:pt x="5451" y="3456"/>
                  </a:lnTo>
                  <a:lnTo>
                    <a:pt x="5524" y="3626"/>
                  </a:lnTo>
                  <a:lnTo>
                    <a:pt x="5768" y="4089"/>
                  </a:lnTo>
                  <a:lnTo>
                    <a:pt x="6035" y="4551"/>
                  </a:lnTo>
                  <a:lnTo>
                    <a:pt x="5768" y="4624"/>
                  </a:lnTo>
                  <a:lnTo>
                    <a:pt x="5451" y="4648"/>
                  </a:lnTo>
                  <a:lnTo>
                    <a:pt x="5257" y="4648"/>
                  </a:lnTo>
                  <a:lnTo>
                    <a:pt x="5086" y="4624"/>
                  </a:lnTo>
                  <a:lnTo>
                    <a:pt x="4940" y="4600"/>
                  </a:lnTo>
                  <a:lnTo>
                    <a:pt x="4794" y="4551"/>
                  </a:lnTo>
                  <a:lnTo>
                    <a:pt x="4673" y="4478"/>
                  </a:lnTo>
                  <a:lnTo>
                    <a:pt x="4551" y="4381"/>
                  </a:lnTo>
                  <a:lnTo>
                    <a:pt x="4429" y="4308"/>
                  </a:lnTo>
                  <a:lnTo>
                    <a:pt x="4356" y="4186"/>
                  </a:lnTo>
                  <a:lnTo>
                    <a:pt x="4259" y="4064"/>
                  </a:lnTo>
                  <a:lnTo>
                    <a:pt x="4186" y="3943"/>
                  </a:lnTo>
                  <a:lnTo>
                    <a:pt x="4137" y="3821"/>
                  </a:lnTo>
                  <a:lnTo>
                    <a:pt x="4089" y="3675"/>
                  </a:lnTo>
                  <a:lnTo>
                    <a:pt x="4064" y="3505"/>
                  </a:lnTo>
                  <a:lnTo>
                    <a:pt x="4064" y="3359"/>
                  </a:lnTo>
                  <a:lnTo>
                    <a:pt x="4064" y="3188"/>
                  </a:lnTo>
                  <a:lnTo>
                    <a:pt x="4089" y="3018"/>
                  </a:lnTo>
                  <a:lnTo>
                    <a:pt x="4137" y="2775"/>
                  </a:lnTo>
                  <a:lnTo>
                    <a:pt x="4210" y="2556"/>
                  </a:lnTo>
                  <a:lnTo>
                    <a:pt x="4308" y="2337"/>
                  </a:lnTo>
                  <a:lnTo>
                    <a:pt x="4429" y="2142"/>
                  </a:lnTo>
                  <a:lnTo>
                    <a:pt x="4551" y="1972"/>
                  </a:lnTo>
                  <a:lnTo>
                    <a:pt x="4721" y="1801"/>
                  </a:lnTo>
                  <a:lnTo>
                    <a:pt x="4916" y="1680"/>
                  </a:lnTo>
                  <a:lnTo>
                    <a:pt x="5111" y="1582"/>
                  </a:lnTo>
                  <a:close/>
                  <a:moveTo>
                    <a:pt x="12532" y="7544"/>
                  </a:moveTo>
                  <a:lnTo>
                    <a:pt x="12264" y="7568"/>
                  </a:lnTo>
                  <a:lnTo>
                    <a:pt x="11997" y="7593"/>
                  </a:lnTo>
                  <a:lnTo>
                    <a:pt x="11753" y="7641"/>
                  </a:lnTo>
                  <a:lnTo>
                    <a:pt x="11486" y="7690"/>
                  </a:lnTo>
                  <a:lnTo>
                    <a:pt x="11218" y="7763"/>
                  </a:lnTo>
                  <a:lnTo>
                    <a:pt x="10975" y="7885"/>
                  </a:lnTo>
                  <a:lnTo>
                    <a:pt x="10926" y="7933"/>
                  </a:lnTo>
                  <a:lnTo>
                    <a:pt x="10926" y="8006"/>
                  </a:lnTo>
                  <a:lnTo>
                    <a:pt x="10975" y="8055"/>
                  </a:lnTo>
                  <a:lnTo>
                    <a:pt x="11048" y="8079"/>
                  </a:lnTo>
                  <a:lnTo>
                    <a:pt x="11315" y="8055"/>
                  </a:lnTo>
                  <a:lnTo>
                    <a:pt x="11583" y="8031"/>
                  </a:lnTo>
                  <a:lnTo>
                    <a:pt x="11875" y="7982"/>
                  </a:lnTo>
                  <a:lnTo>
                    <a:pt x="12143" y="7933"/>
                  </a:lnTo>
                  <a:lnTo>
                    <a:pt x="12386" y="7909"/>
                  </a:lnTo>
                  <a:lnTo>
                    <a:pt x="12605" y="7909"/>
                  </a:lnTo>
                  <a:lnTo>
                    <a:pt x="12824" y="7885"/>
                  </a:lnTo>
                  <a:lnTo>
                    <a:pt x="12946" y="7860"/>
                  </a:lnTo>
                  <a:lnTo>
                    <a:pt x="13043" y="7787"/>
                  </a:lnTo>
                  <a:lnTo>
                    <a:pt x="13067" y="7763"/>
                  </a:lnTo>
                  <a:lnTo>
                    <a:pt x="13092" y="7714"/>
                  </a:lnTo>
                  <a:lnTo>
                    <a:pt x="13067" y="7690"/>
                  </a:lnTo>
                  <a:lnTo>
                    <a:pt x="13043" y="7641"/>
                  </a:lnTo>
                  <a:lnTo>
                    <a:pt x="12921" y="7593"/>
                  </a:lnTo>
                  <a:lnTo>
                    <a:pt x="12800" y="7544"/>
                  </a:lnTo>
                  <a:close/>
                  <a:moveTo>
                    <a:pt x="20002" y="10026"/>
                  </a:moveTo>
                  <a:lnTo>
                    <a:pt x="20172" y="10050"/>
                  </a:lnTo>
                  <a:lnTo>
                    <a:pt x="20367" y="10074"/>
                  </a:lnTo>
                  <a:lnTo>
                    <a:pt x="20537" y="10099"/>
                  </a:lnTo>
                  <a:lnTo>
                    <a:pt x="20708" y="10172"/>
                  </a:lnTo>
                  <a:lnTo>
                    <a:pt x="20854" y="10245"/>
                  </a:lnTo>
                  <a:lnTo>
                    <a:pt x="21024" y="10342"/>
                  </a:lnTo>
                  <a:lnTo>
                    <a:pt x="21194" y="10439"/>
                  </a:lnTo>
                  <a:lnTo>
                    <a:pt x="21316" y="10585"/>
                  </a:lnTo>
                  <a:lnTo>
                    <a:pt x="21438" y="10707"/>
                  </a:lnTo>
                  <a:lnTo>
                    <a:pt x="21511" y="10877"/>
                  </a:lnTo>
                  <a:lnTo>
                    <a:pt x="21584" y="11023"/>
                  </a:lnTo>
                  <a:lnTo>
                    <a:pt x="21608" y="11194"/>
                  </a:lnTo>
                  <a:lnTo>
                    <a:pt x="21632" y="11364"/>
                  </a:lnTo>
                  <a:lnTo>
                    <a:pt x="21632" y="11534"/>
                  </a:lnTo>
                  <a:lnTo>
                    <a:pt x="21608" y="11705"/>
                  </a:lnTo>
                  <a:lnTo>
                    <a:pt x="21559" y="11875"/>
                  </a:lnTo>
                  <a:lnTo>
                    <a:pt x="21511" y="12021"/>
                  </a:lnTo>
                  <a:lnTo>
                    <a:pt x="21438" y="12191"/>
                  </a:lnTo>
                  <a:lnTo>
                    <a:pt x="21340" y="12337"/>
                  </a:lnTo>
                  <a:lnTo>
                    <a:pt x="21219" y="12483"/>
                  </a:lnTo>
                  <a:lnTo>
                    <a:pt x="21097" y="12605"/>
                  </a:lnTo>
                  <a:lnTo>
                    <a:pt x="20951" y="12702"/>
                  </a:lnTo>
                  <a:lnTo>
                    <a:pt x="20805" y="12800"/>
                  </a:lnTo>
                  <a:lnTo>
                    <a:pt x="20635" y="12873"/>
                  </a:lnTo>
                  <a:lnTo>
                    <a:pt x="20489" y="12921"/>
                  </a:lnTo>
                  <a:lnTo>
                    <a:pt x="20343" y="12970"/>
                  </a:lnTo>
                  <a:lnTo>
                    <a:pt x="20172" y="12994"/>
                  </a:lnTo>
                  <a:lnTo>
                    <a:pt x="20026" y="12994"/>
                  </a:lnTo>
                  <a:lnTo>
                    <a:pt x="19856" y="12970"/>
                  </a:lnTo>
                  <a:lnTo>
                    <a:pt x="19710" y="12946"/>
                  </a:lnTo>
                  <a:lnTo>
                    <a:pt x="19540" y="12897"/>
                  </a:lnTo>
                  <a:lnTo>
                    <a:pt x="19394" y="12848"/>
                  </a:lnTo>
                  <a:lnTo>
                    <a:pt x="19248" y="12775"/>
                  </a:lnTo>
                  <a:lnTo>
                    <a:pt x="19126" y="12678"/>
                  </a:lnTo>
                  <a:lnTo>
                    <a:pt x="18980" y="12581"/>
                  </a:lnTo>
                  <a:lnTo>
                    <a:pt x="18858" y="12459"/>
                  </a:lnTo>
                  <a:lnTo>
                    <a:pt x="18761" y="12337"/>
                  </a:lnTo>
                  <a:lnTo>
                    <a:pt x="18664" y="12216"/>
                  </a:lnTo>
                  <a:lnTo>
                    <a:pt x="18566" y="12070"/>
                  </a:lnTo>
                  <a:lnTo>
                    <a:pt x="18493" y="11899"/>
                  </a:lnTo>
                  <a:lnTo>
                    <a:pt x="18445" y="11729"/>
                  </a:lnTo>
                  <a:lnTo>
                    <a:pt x="18420" y="11583"/>
                  </a:lnTo>
                  <a:lnTo>
                    <a:pt x="19783" y="11753"/>
                  </a:lnTo>
                  <a:lnTo>
                    <a:pt x="19880" y="11753"/>
                  </a:lnTo>
                  <a:lnTo>
                    <a:pt x="19953" y="11705"/>
                  </a:lnTo>
                  <a:lnTo>
                    <a:pt x="20002" y="11632"/>
                  </a:lnTo>
                  <a:lnTo>
                    <a:pt x="20026" y="11534"/>
                  </a:lnTo>
                  <a:lnTo>
                    <a:pt x="20002" y="11437"/>
                  </a:lnTo>
                  <a:lnTo>
                    <a:pt x="19953" y="11364"/>
                  </a:lnTo>
                  <a:lnTo>
                    <a:pt x="19880" y="11291"/>
                  </a:lnTo>
                  <a:lnTo>
                    <a:pt x="19783" y="11267"/>
                  </a:lnTo>
                  <a:lnTo>
                    <a:pt x="18420" y="11096"/>
                  </a:lnTo>
                  <a:lnTo>
                    <a:pt x="18493" y="10804"/>
                  </a:lnTo>
                  <a:lnTo>
                    <a:pt x="18615" y="10512"/>
                  </a:lnTo>
                  <a:lnTo>
                    <a:pt x="18883" y="10415"/>
                  </a:lnTo>
                  <a:lnTo>
                    <a:pt x="19126" y="10293"/>
                  </a:lnTo>
                  <a:lnTo>
                    <a:pt x="19369" y="10172"/>
                  </a:lnTo>
                  <a:lnTo>
                    <a:pt x="19637" y="10074"/>
                  </a:lnTo>
                  <a:lnTo>
                    <a:pt x="19832" y="10050"/>
                  </a:lnTo>
                  <a:lnTo>
                    <a:pt x="20002" y="10026"/>
                  </a:lnTo>
                  <a:close/>
                  <a:moveTo>
                    <a:pt x="11048" y="6838"/>
                  </a:moveTo>
                  <a:lnTo>
                    <a:pt x="11267" y="6863"/>
                  </a:lnTo>
                  <a:lnTo>
                    <a:pt x="11510" y="6887"/>
                  </a:lnTo>
                  <a:lnTo>
                    <a:pt x="11729" y="6936"/>
                  </a:lnTo>
                  <a:lnTo>
                    <a:pt x="11559" y="6960"/>
                  </a:lnTo>
                  <a:lnTo>
                    <a:pt x="11364" y="7009"/>
                  </a:lnTo>
                  <a:lnTo>
                    <a:pt x="11169" y="7057"/>
                  </a:lnTo>
                  <a:lnTo>
                    <a:pt x="10975" y="7155"/>
                  </a:lnTo>
                  <a:lnTo>
                    <a:pt x="10902" y="7228"/>
                  </a:lnTo>
                  <a:lnTo>
                    <a:pt x="10853" y="7301"/>
                  </a:lnTo>
                  <a:lnTo>
                    <a:pt x="10853" y="7325"/>
                  </a:lnTo>
                  <a:lnTo>
                    <a:pt x="10950" y="7349"/>
                  </a:lnTo>
                  <a:lnTo>
                    <a:pt x="11048" y="7374"/>
                  </a:lnTo>
                  <a:lnTo>
                    <a:pt x="11242" y="7349"/>
                  </a:lnTo>
                  <a:lnTo>
                    <a:pt x="11632" y="7252"/>
                  </a:lnTo>
                  <a:lnTo>
                    <a:pt x="11972" y="7203"/>
                  </a:lnTo>
                  <a:lnTo>
                    <a:pt x="12167" y="7179"/>
                  </a:lnTo>
                  <a:lnTo>
                    <a:pt x="12313" y="7106"/>
                  </a:lnTo>
                  <a:lnTo>
                    <a:pt x="12532" y="7203"/>
                  </a:lnTo>
                  <a:lnTo>
                    <a:pt x="12727" y="7325"/>
                  </a:lnTo>
                  <a:lnTo>
                    <a:pt x="12921" y="7447"/>
                  </a:lnTo>
                  <a:lnTo>
                    <a:pt x="13116" y="7568"/>
                  </a:lnTo>
                  <a:lnTo>
                    <a:pt x="13286" y="7714"/>
                  </a:lnTo>
                  <a:lnTo>
                    <a:pt x="13457" y="7885"/>
                  </a:lnTo>
                  <a:lnTo>
                    <a:pt x="13627" y="8055"/>
                  </a:lnTo>
                  <a:lnTo>
                    <a:pt x="13773" y="8250"/>
                  </a:lnTo>
                  <a:lnTo>
                    <a:pt x="13530" y="8225"/>
                  </a:lnTo>
                  <a:lnTo>
                    <a:pt x="13311" y="8225"/>
                  </a:lnTo>
                  <a:lnTo>
                    <a:pt x="12848" y="8274"/>
                  </a:lnTo>
                  <a:lnTo>
                    <a:pt x="12459" y="8347"/>
                  </a:lnTo>
                  <a:lnTo>
                    <a:pt x="12070" y="8420"/>
                  </a:lnTo>
                  <a:lnTo>
                    <a:pt x="11705" y="8566"/>
                  </a:lnTo>
                  <a:lnTo>
                    <a:pt x="11534" y="8663"/>
                  </a:lnTo>
                  <a:lnTo>
                    <a:pt x="11364" y="8761"/>
                  </a:lnTo>
                  <a:lnTo>
                    <a:pt x="11340" y="8785"/>
                  </a:lnTo>
                  <a:lnTo>
                    <a:pt x="11340" y="8834"/>
                  </a:lnTo>
                  <a:lnTo>
                    <a:pt x="11364" y="8858"/>
                  </a:lnTo>
                  <a:lnTo>
                    <a:pt x="11388" y="8882"/>
                  </a:lnTo>
                  <a:lnTo>
                    <a:pt x="11753" y="8834"/>
                  </a:lnTo>
                  <a:lnTo>
                    <a:pt x="12118" y="8761"/>
                  </a:lnTo>
                  <a:lnTo>
                    <a:pt x="12483" y="8688"/>
                  </a:lnTo>
                  <a:lnTo>
                    <a:pt x="12848" y="8663"/>
                  </a:lnTo>
                  <a:lnTo>
                    <a:pt x="13432" y="8663"/>
                  </a:lnTo>
                  <a:lnTo>
                    <a:pt x="13749" y="8688"/>
                  </a:lnTo>
                  <a:lnTo>
                    <a:pt x="13895" y="8663"/>
                  </a:lnTo>
                  <a:lnTo>
                    <a:pt x="14016" y="8663"/>
                  </a:lnTo>
                  <a:lnTo>
                    <a:pt x="14187" y="9028"/>
                  </a:lnTo>
                  <a:lnTo>
                    <a:pt x="13773" y="9053"/>
                  </a:lnTo>
                  <a:lnTo>
                    <a:pt x="13359" y="9101"/>
                  </a:lnTo>
                  <a:lnTo>
                    <a:pt x="12994" y="9150"/>
                  </a:lnTo>
                  <a:lnTo>
                    <a:pt x="12605" y="9199"/>
                  </a:lnTo>
                  <a:lnTo>
                    <a:pt x="12240" y="9296"/>
                  </a:lnTo>
                  <a:lnTo>
                    <a:pt x="12070" y="9369"/>
                  </a:lnTo>
                  <a:lnTo>
                    <a:pt x="11899" y="9466"/>
                  </a:lnTo>
                  <a:lnTo>
                    <a:pt x="11875" y="9490"/>
                  </a:lnTo>
                  <a:lnTo>
                    <a:pt x="11875" y="9539"/>
                  </a:lnTo>
                  <a:lnTo>
                    <a:pt x="11899" y="9563"/>
                  </a:lnTo>
                  <a:lnTo>
                    <a:pt x="11948" y="9588"/>
                  </a:lnTo>
                  <a:lnTo>
                    <a:pt x="12337" y="9588"/>
                  </a:lnTo>
                  <a:lnTo>
                    <a:pt x="12751" y="9539"/>
                  </a:lnTo>
                  <a:lnTo>
                    <a:pt x="13140" y="9466"/>
                  </a:lnTo>
                  <a:lnTo>
                    <a:pt x="13530" y="9417"/>
                  </a:lnTo>
                  <a:lnTo>
                    <a:pt x="13919" y="9417"/>
                  </a:lnTo>
                  <a:lnTo>
                    <a:pt x="14333" y="9393"/>
                  </a:lnTo>
                  <a:lnTo>
                    <a:pt x="14381" y="9661"/>
                  </a:lnTo>
                  <a:lnTo>
                    <a:pt x="14406" y="9904"/>
                  </a:lnTo>
                  <a:lnTo>
                    <a:pt x="14138" y="9831"/>
                  </a:lnTo>
                  <a:lnTo>
                    <a:pt x="13870" y="9782"/>
                  </a:lnTo>
                  <a:lnTo>
                    <a:pt x="13578" y="9782"/>
                  </a:lnTo>
                  <a:lnTo>
                    <a:pt x="13286" y="9807"/>
                  </a:lnTo>
                  <a:lnTo>
                    <a:pt x="12994" y="9855"/>
                  </a:lnTo>
                  <a:lnTo>
                    <a:pt x="12727" y="9904"/>
                  </a:lnTo>
                  <a:lnTo>
                    <a:pt x="12459" y="10001"/>
                  </a:lnTo>
                  <a:lnTo>
                    <a:pt x="12216" y="10099"/>
                  </a:lnTo>
                  <a:lnTo>
                    <a:pt x="12191" y="10123"/>
                  </a:lnTo>
                  <a:lnTo>
                    <a:pt x="12191" y="10172"/>
                  </a:lnTo>
                  <a:lnTo>
                    <a:pt x="12216" y="10196"/>
                  </a:lnTo>
                  <a:lnTo>
                    <a:pt x="12240" y="10220"/>
                  </a:lnTo>
                  <a:lnTo>
                    <a:pt x="12848" y="10196"/>
                  </a:lnTo>
                  <a:lnTo>
                    <a:pt x="13457" y="10196"/>
                  </a:lnTo>
                  <a:lnTo>
                    <a:pt x="13943" y="10220"/>
                  </a:lnTo>
                  <a:lnTo>
                    <a:pt x="14430" y="10220"/>
                  </a:lnTo>
                  <a:lnTo>
                    <a:pt x="14430" y="10464"/>
                  </a:lnTo>
                  <a:lnTo>
                    <a:pt x="14406" y="10707"/>
                  </a:lnTo>
                  <a:lnTo>
                    <a:pt x="14187" y="10634"/>
                  </a:lnTo>
                  <a:lnTo>
                    <a:pt x="13968" y="10610"/>
                  </a:lnTo>
                  <a:lnTo>
                    <a:pt x="13505" y="10561"/>
                  </a:lnTo>
                  <a:lnTo>
                    <a:pt x="13189" y="10512"/>
                  </a:lnTo>
                  <a:lnTo>
                    <a:pt x="12824" y="10464"/>
                  </a:lnTo>
                  <a:lnTo>
                    <a:pt x="12654" y="10464"/>
                  </a:lnTo>
                  <a:lnTo>
                    <a:pt x="12483" y="10488"/>
                  </a:lnTo>
                  <a:lnTo>
                    <a:pt x="12337" y="10537"/>
                  </a:lnTo>
                  <a:lnTo>
                    <a:pt x="12191" y="10610"/>
                  </a:lnTo>
                  <a:lnTo>
                    <a:pt x="12191" y="10634"/>
                  </a:lnTo>
                  <a:lnTo>
                    <a:pt x="12313" y="10731"/>
                  </a:lnTo>
                  <a:lnTo>
                    <a:pt x="12459" y="10804"/>
                  </a:lnTo>
                  <a:lnTo>
                    <a:pt x="12629" y="10853"/>
                  </a:lnTo>
                  <a:lnTo>
                    <a:pt x="12775" y="10877"/>
                  </a:lnTo>
                  <a:lnTo>
                    <a:pt x="13140" y="10926"/>
                  </a:lnTo>
                  <a:lnTo>
                    <a:pt x="13457" y="10950"/>
                  </a:lnTo>
                  <a:lnTo>
                    <a:pt x="13870" y="11048"/>
                  </a:lnTo>
                  <a:lnTo>
                    <a:pt x="14114" y="11072"/>
                  </a:lnTo>
                  <a:lnTo>
                    <a:pt x="14333" y="11072"/>
                  </a:lnTo>
                  <a:lnTo>
                    <a:pt x="14235" y="11340"/>
                  </a:lnTo>
                  <a:lnTo>
                    <a:pt x="14138" y="11607"/>
                  </a:lnTo>
                  <a:lnTo>
                    <a:pt x="14016" y="11851"/>
                  </a:lnTo>
                  <a:lnTo>
                    <a:pt x="13870" y="12094"/>
                  </a:lnTo>
                  <a:lnTo>
                    <a:pt x="13846" y="11997"/>
                  </a:lnTo>
                  <a:lnTo>
                    <a:pt x="13797" y="11899"/>
                  </a:lnTo>
                  <a:lnTo>
                    <a:pt x="13724" y="11826"/>
                  </a:lnTo>
                  <a:lnTo>
                    <a:pt x="13627" y="11778"/>
                  </a:lnTo>
                  <a:lnTo>
                    <a:pt x="13432" y="11680"/>
                  </a:lnTo>
                  <a:lnTo>
                    <a:pt x="13238" y="11607"/>
                  </a:lnTo>
                  <a:lnTo>
                    <a:pt x="12946" y="11534"/>
                  </a:lnTo>
                  <a:lnTo>
                    <a:pt x="12654" y="11486"/>
                  </a:lnTo>
                  <a:lnTo>
                    <a:pt x="12362" y="11486"/>
                  </a:lnTo>
                  <a:lnTo>
                    <a:pt x="12070" y="11510"/>
                  </a:lnTo>
                  <a:lnTo>
                    <a:pt x="12045" y="11534"/>
                  </a:lnTo>
                  <a:lnTo>
                    <a:pt x="12045" y="11559"/>
                  </a:lnTo>
                  <a:lnTo>
                    <a:pt x="12045" y="11607"/>
                  </a:lnTo>
                  <a:lnTo>
                    <a:pt x="12070" y="11632"/>
                  </a:lnTo>
                  <a:lnTo>
                    <a:pt x="12678" y="11826"/>
                  </a:lnTo>
                  <a:lnTo>
                    <a:pt x="12970" y="11948"/>
                  </a:lnTo>
                  <a:lnTo>
                    <a:pt x="13262" y="12070"/>
                  </a:lnTo>
                  <a:lnTo>
                    <a:pt x="13481" y="12191"/>
                  </a:lnTo>
                  <a:lnTo>
                    <a:pt x="13627" y="12240"/>
                  </a:lnTo>
                  <a:lnTo>
                    <a:pt x="13749" y="12240"/>
                  </a:lnTo>
                  <a:lnTo>
                    <a:pt x="13505" y="12556"/>
                  </a:lnTo>
                  <a:lnTo>
                    <a:pt x="13189" y="12362"/>
                  </a:lnTo>
                  <a:lnTo>
                    <a:pt x="12605" y="12021"/>
                  </a:lnTo>
                  <a:lnTo>
                    <a:pt x="12289" y="11899"/>
                  </a:lnTo>
                  <a:lnTo>
                    <a:pt x="12143" y="11851"/>
                  </a:lnTo>
                  <a:lnTo>
                    <a:pt x="11972" y="11802"/>
                  </a:lnTo>
                  <a:lnTo>
                    <a:pt x="11924" y="11802"/>
                  </a:lnTo>
                  <a:lnTo>
                    <a:pt x="11899" y="11826"/>
                  </a:lnTo>
                  <a:lnTo>
                    <a:pt x="11875" y="11875"/>
                  </a:lnTo>
                  <a:lnTo>
                    <a:pt x="11899" y="11924"/>
                  </a:lnTo>
                  <a:lnTo>
                    <a:pt x="12070" y="12118"/>
                  </a:lnTo>
                  <a:lnTo>
                    <a:pt x="12264" y="12289"/>
                  </a:lnTo>
                  <a:lnTo>
                    <a:pt x="12483" y="12435"/>
                  </a:lnTo>
                  <a:lnTo>
                    <a:pt x="12727" y="12581"/>
                  </a:lnTo>
                  <a:lnTo>
                    <a:pt x="13140" y="12873"/>
                  </a:lnTo>
                  <a:lnTo>
                    <a:pt x="12800" y="13116"/>
                  </a:lnTo>
                  <a:lnTo>
                    <a:pt x="12629" y="12946"/>
                  </a:lnTo>
                  <a:lnTo>
                    <a:pt x="12435" y="12800"/>
                  </a:lnTo>
                  <a:lnTo>
                    <a:pt x="12289" y="12702"/>
                  </a:lnTo>
                  <a:lnTo>
                    <a:pt x="12143" y="12605"/>
                  </a:lnTo>
                  <a:lnTo>
                    <a:pt x="12045" y="12581"/>
                  </a:lnTo>
                  <a:lnTo>
                    <a:pt x="11972" y="12556"/>
                  </a:lnTo>
                  <a:lnTo>
                    <a:pt x="11875" y="12556"/>
                  </a:lnTo>
                  <a:lnTo>
                    <a:pt x="11802" y="12581"/>
                  </a:lnTo>
                  <a:lnTo>
                    <a:pt x="11753" y="12629"/>
                  </a:lnTo>
                  <a:lnTo>
                    <a:pt x="11753" y="12678"/>
                  </a:lnTo>
                  <a:lnTo>
                    <a:pt x="11802" y="12824"/>
                  </a:lnTo>
                  <a:lnTo>
                    <a:pt x="11875" y="12921"/>
                  </a:lnTo>
                  <a:lnTo>
                    <a:pt x="12118" y="13116"/>
                  </a:lnTo>
                  <a:lnTo>
                    <a:pt x="12240" y="13238"/>
                  </a:lnTo>
                  <a:lnTo>
                    <a:pt x="12362" y="13359"/>
                  </a:lnTo>
                  <a:lnTo>
                    <a:pt x="11997" y="13505"/>
                  </a:lnTo>
                  <a:lnTo>
                    <a:pt x="11826" y="13554"/>
                  </a:lnTo>
                  <a:lnTo>
                    <a:pt x="11680" y="13384"/>
                  </a:lnTo>
                  <a:lnTo>
                    <a:pt x="11510" y="13213"/>
                  </a:lnTo>
                  <a:lnTo>
                    <a:pt x="11315" y="13067"/>
                  </a:lnTo>
                  <a:lnTo>
                    <a:pt x="11121" y="12946"/>
                  </a:lnTo>
                  <a:lnTo>
                    <a:pt x="11072" y="12946"/>
                  </a:lnTo>
                  <a:lnTo>
                    <a:pt x="11023" y="12970"/>
                  </a:lnTo>
                  <a:lnTo>
                    <a:pt x="10999" y="12994"/>
                  </a:lnTo>
                  <a:lnTo>
                    <a:pt x="10999" y="13043"/>
                  </a:lnTo>
                  <a:lnTo>
                    <a:pt x="11072" y="13213"/>
                  </a:lnTo>
                  <a:lnTo>
                    <a:pt x="11145" y="13359"/>
                  </a:lnTo>
                  <a:lnTo>
                    <a:pt x="11364" y="13651"/>
                  </a:lnTo>
                  <a:lnTo>
                    <a:pt x="11169" y="13651"/>
                  </a:lnTo>
                  <a:lnTo>
                    <a:pt x="11072" y="13481"/>
                  </a:lnTo>
                  <a:lnTo>
                    <a:pt x="10999" y="13286"/>
                  </a:lnTo>
                  <a:lnTo>
                    <a:pt x="10950" y="13213"/>
                  </a:lnTo>
                  <a:lnTo>
                    <a:pt x="10877" y="13165"/>
                  </a:lnTo>
                  <a:lnTo>
                    <a:pt x="10780" y="13116"/>
                  </a:lnTo>
                  <a:lnTo>
                    <a:pt x="10731" y="13116"/>
                  </a:lnTo>
                  <a:lnTo>
                    <a:pt x="10707" y="13140"/>
                  </a:lnTo>
                  <a:lnTo>
                    <a:pt x="10658" y="13213"/>
                  </a:lnTo>
                  <a:lnTo>
                    <a:pt x="10634" y="13311"/>
                  </a:lnTo>
                  <a:lnTo>
                    <a:pt x="10634" y="13408"/>
                  </a:lnTo>
                  <a:lnTo>
                    <a:pt x="10658" y="13481"/>
                  </a:lnTo>
                  <a:lnTo>
                    <a:pt x="10683" y="13627"/>
                  </a:lnTo>
                  <a:lnTo>
                    <a:pt x="10415" y="13603"/>
                  </a:lnTo>
                  <a:lnTo>
                    <a:pt x="10172" y="13530"/>
                  </a:lnTo>
                  <a:lnTo>
                    <a:pt x="9904" y="13457"/>
                  </a:lnTo>
                  <a:lnTo>
                    <a:pt x="9661" y="13359"/>
                  </a:lnTo>
                  <a:lnTo>
                    <a:pt x="9442" y="13238"/>
                  </a:lnTo>
                  <a:lnTo>
                    <a:pt x="9198" y="13092"/>
                  </a:lnTo>
                  <a:lnTo>
                    <a:pt x="8979" y="12946"/>
                  </a:lnTo>
                  <a:lnTo>
                    <a:pt x="8785" y="12775"/>
                  </a:lnTo>
                  <a:lnTo>
                    <a:pt x="8590" y="12581"/>
                  </a:lnTo>
                  <a:lnTo>
                    <a:pt x="8420" y="12386"/>
                  </a:lnTo>
                  <a:lnTo>
                    <a:pt x="8249" y="12167"/>
                  </a:lnTo>
                  <a:lnTo>
                    <a:pt x="8103" y="11948"/>
                  </a:lnTo>
                  <a:lnTo>
                    <a:pt x="7957" y="11705"/>
                  </a:lnTo>
                  <a:lnTo>
                    <a:pt x="7836" y="11461"/>
                  </a:lnTo>
                  <a:lnTo>
                    <a:pt x="7738" y="11218"/>
                  </a:lnTo>
                  <a:lnTo>
                    <a:pt x="7665" y="10950"/>
                  </a:lnTo>
                  <a:lnTo>
                    <a:pt x="7592" y="10610"/>
                  </a:lnTo>
                  <a:lnTo>
                    <a:pt x="7568" y="10245"/>
                  </a:lnTo>
                  <a:lnTo>
                    <a:pt x="7568" y="9880"/>
                  </a:lnTo>
                  <a:lnTo>
                    <a:pt x="7617" y="9539"/>
                  </a:lnTo>
                  <a:lnTo>
                    <a:pt x="7714" y="9174"/>
                  </a:lnTo>
                  <a:lnTo>
                    <a:pt x="7811" y="8834"/>
                  </a:lnTo>
                  <a:lnTo>
                    <a:pt x="7957" y="8517"/>
                  </a:lnTo>
                  <a:lnTo>
                    <a:pt x="8152" y="8201"/>
                  </a:lnTo>
                  <a:lnTo>
                    <a:pt x="8274" y="8006"/>
                  </a:lnTo>
                  <a:lnTo>
                    <a:pt x="8444" y="7812"/>
                  </a:lnTo>
                  <a:lnTo>
                    <a:pt x="8590" y="7641"/>
                  </a:lnTo>
                  <a:lnTo>
                    <a:pt x="8785" y="7471"/>
                  </a:lnTo>
                  <a:lnTo>
                    <a:pt x="9150" y="7179"/>
                  </a:lnTo>
                  <a:lnTo>
                    <a:pt x="9539" y="6936"/>
                  </a:lnTo>
                  <a:lnTo>
                    <a:pt x="9588" y="6984"/>
                  </a:lnTo>
                  <a:lnTo>
                    <a:pt x="9661" y="7033"/>
                  </a:lnTo>
                  <a:lnTo>
                    <a:pt x="9758" y="7057"/>
                  </a:lnTo>
                  <a:lnTo>
                    <a:pt x="9855" y="7033"/>
                  </a:lnTo>
                  <a:lnTo>
                    <a:pt x="10074" y="6960"/>
                  </a:lnTo>
                  <a:lnTo>
                    <a:pt x="10318" y="6911"/>
                  </a:lnTo>
                  <a:lnTo>
                    <a:pt x="10561" y="6863"/>
                  </a:lnTo>
                  <a:lnTo>
                    <a:pt x="10804" y="6863"/>
                  </a:lnTo>
                  <a:lnTo>
                    <a:pt x="11048" y="6838"/>
                  </a:lnTo>
                  <a:close/>
                  <a:moveTo>
                    <a:pt x="2166" y="12410"/>
                  </a:moveTo>
                  <a:lnTo>
                    <a:pt x="2385" y="12435"/>
                  </a:lnTo>
                  <a:lnTo>
                    <a:pt x="2556" y="12483"/>
                  </a:lnTo>
                  <a:lnTo>
                    <a:pt x="2726" y="12605"/>
                  </a:lnTo>
                  <a:lnTo>
                    <a:pt x="2872" y="12727"/>
                  </a:lnTo>
                  <a:lnTo>
                    <a:pt x="3018" y="12897"/>
                  </a:lnTo>
                  <a:lnTo>
                    <a:pt x="3140" y="13092"/>
                  </a:lnTo>
                  <a:lnTo>
                    <a:pt x="2312" y="13530"/>
                  </a:lnTo>
                  <a:lnTo>
                    <a:pt x="2166" y="13603"/>
                  </a:lnTo>
                  <a:lnTo>
                    <a:pt x="1947" y="13773"/>
                  </a:lnTo>
                  <a:lnTo>
                    <a:pt x="1826" y="13846"/>
                  </a:lnTo>
                  <a:lnTo>
                    <a:pt x="1753" y="13943"/>
                  </a:lnTo>
                  <a:lnTo>
                    <a:pt x="1728" y="14041"/>
                  </a:lnTo>
                  <a:lnTo>
                    <a:pt x="1753" y="14065"/>
                  </a:lnTo>
                  <a:lnTo>
                    <a:pt x="1777" y="14089"/>
                  </a:lnTo>
                  <a:lnTo>
                    <a:pt x="1899" y="14162"/>
                  </a:lnTo>
                  <a:lnTo>
                    <a:pt x="2045" y="14162"/>
                  </a:lnTo>
                  <a:lnTo>
                    <a:pt x="2191" y="14114"/>
                  </a:lnTo>
                  <a:lnTo>
                    <a:pt x="2337" y="14065"/>
                  </a:lnTo>
                  <a:lnTo>
                    <a:pt x="2629" y="13919"/>
                  </a:lnTo>
                  <a:lnTo>
                    <a:pt x="2872" y="13773"/>
                  </a:lnTo>
                  <a:lnTo>
                    <a:pt x="3334" y="13530"/>
                  </a:lnTo>
                  <a:lnTo>
                    <a:pt x="3407" y="13895"/>
                  </a:lnTo>
                  <a:lnTo>
                    <a:pt x="3432" y="14235"/>
                  </a:lnTo>
                  <a:lnTo>
                    <a:pt x="3407" y="14381"/>
                  </a:lnTo>
                  <a:lnTo>
                    <a:pt x="3383" y="14552"/>
                  </a:lnTo>
                  <a:lnTo>
                    <a:pt x="3334" y="14698"/>
                  </a:lnTo>
                  <a:lnTo>
                    <a:pt x="3261" y="14819"/>
                  </a:lnTo>
                  <a:lnTo>
                    <a:pt x="3188" y="14941"/>
                  </a:lnTo>
                  <a:lnTo>
                    <a:pt x="3067" y="15063"/>
                  </a:lnTo>
                  <a:lnTo>
                    <a:pt x="2969" y="15160"/>
                  </a:lnTo>
                  <a:lnTo>
                    <a:pt x="2848" y="15233"/>
                  </a:lnTo>
                  <a:lnTo>
                    <a:pt x="2702" y="15330"/>
                  </a:lnTo>
                  <a:lnTo>
                    <a:pt x="2580" y="15379"/>
                  </a:lnTo>
                  <a:lnTo>
                    <a:pt x="2288" y="15476"/>
                  </a:lnTo>
                  <a:lnTo>
                    <a:pt x="2118" y="15476"/>
                  </a:lnTo>
                  <a:lnTo>
                    <a:pt x="1972" y="15501"/>
                  </a:lnTo>
                  <a:lnTo>
                    <a:pt x="1826" y="15476"/>
                  </a:lnTo>
                  <a:lnTo>
                    <a:pt x="1655" y="15452"/>
                  </a:lnTo>
                  <a:lnTo>
                    <a:pt x="1509" y="15403"/>
                  </a:lnTo>
                  <a:lnTo>
                    <a:pt x="1363" y="15355"/>
                  </a:lnTo>
                  <a:lnTo>
                    <a:pt x="1242" y="15282"/>
                  </a:lnTo>
                  <a:lnTo>
                    <a:pt x="1120" y="15184"/>
                  </a:lnTo>
                  <a:lnTo>
                    <a:pt x="1023" y="15087"/>
                  </a:lnTo>
                  <a:lnTo>
                    <a:pt x="925" y="14965"/>
                  </a:lnTo>
                  <a:lnTo>
                    <a:pt x="779" y="14722"/>
                  </a:lnTo>
                  <a:lnTo>
                    <a:pt x="658" y="14430"/>
                  </a:lnTo>
                  <a:lnTo>
                    <a:pt x="609" y="14138"/>
                  </a:lnTo>
                  <a:lnTo>
                    <a:pt x="609" y="13822"/>
                  </a:lnTo>
                  <a:lnTo>
                    <a:pt x="658" y="13530"/>
                  </a:lnTo>
                  <a:lnTo>
                    <a:pt x="706" y="13384"/>
                  </a:lnTo>
                  <a:lnTo>
                    <a:pt x="779" y="13238"/>
                  </a:lnTo>
                  <a:lnTo>
                    <a:pt x="852" y="13092"/>
                  </a:lnTo>
                  <a:lnTo>
                    <a:pt x="950" y="12970"/>
                  </a:lnTo>
                  <a:lnTo>
                    <a:pt x="1193" y="12727"/>
                  </a:lnTo>
                  <a:lnTo>
                    <a:pt x="1436" y="12532"/>
                  </a:lnTo>
                  <a:lnTo>
                    <a:pt x="1509" y="12581"/>
                  </a:lnTo>
                  <a:lnTo>
                    <a:pt x="1582" y="12605"/>
                  </a:lnTo>
                  <a:lnTo>
                    <a:pt x="1655" y="12605"/>
                  </a:lnTo>
                  <a:lnTo>
                    <a:pt x="1728" y="12581"/>
                  </a:lnTo>
                  <a:lnTo>
                    <a:pt x="1972" y="12459"/>
                  </a:lnTo>
                  <a:lnTo>
                    <a:pt x="2166" y="12410"/>
                  </a:lnTo>
                  <a:close/>
                  <a:moveTo>
                    <a:pt x="10950" y="17496"/>
                  </a:moveTo>
                  <a:lnTo>
                    <a:pt x="11194" y="17569"/>
                  </a:lnTo>
                  <a:lnTo>
                    <a:pt x="11413" y="17666"/>
                  </a:lnTo>
                  <a:lnTo>
                    <a:pt x="11632" y="17812"/>
                  </a:lnTo>
                  <a:lnTo>
                    <a:pt x="11802" y="17958"/>
                  </a:lnTo>
                  <a:lnTo>
                    <a:pt x="11948" y="18153"/>
                  </a:lnTo>
                  <a:lnTo>
                    <a:pt x="12094" y="18372"/>
                  </a:lnTo>
                  <a:lnTo>
                    <a:pt x="12167" y="18615"/>
                  </a:lnTo>
                  <a:lnTo>
                    <a:pt x="12240" y="18883"/>
                  </a:lnTo>
                  <a:lnTo>
                    <a:pt x="12240" y="19077"/>
                  </a:lnTo>
                  <a:lnTo>
                    <a:pt x="12240" y="19248"/>
                  </a:lnTo>
                  <a:lnTo>
                    <a:pt x="12216" y="19418"/>
                  </a:lnTo>
                  <a:lnTo>
                    <a:pt x="12167" y="19588"/>
                  </a:lnTo>
                  <a:lnTo>
                    <a:pt x="12094" y="19734"/>
                  </a:lnTo>
                  <a:lnTo>
                    <a:pt x="12021" y="19880"/>
                  </a:lnTo>
                  <a:lnTo>
                    <a:pt x="11924" y="20002"/>
                  </a:lnTo>
                  <a:lnTo>
                    <a:pt x="11826" y="20124"/>
                  </a:lnTo>
                  <a:lnTo>
                    <a:pt x="11705" y="20245"/>
                  </a:lnTo>
                  <a:lnTo>
                    <a:pt x="11559" y="20343"/>
                  </a:lnTo>
                  <a:lnTo>
                    <a:pt x="11413" y="20416"/>
                  </a:lnTo>
                  <a:lnTo>
                    <a:pt x="11267" y="20489"/>
                  </a:lnTo>
                  <a:lnTo>
                    <a:pt x="11121" y="20562"/>
                  </a:lnTo>
                  <a:lnTo>
                    <a:pt x="10950" y="20610"/>
                  </a:lnTo>
                  <a:lnTo>
                    <a:pt x="10780" y="20635"/>
                  </a:lnTo>
                  <a:lnTo>
                    <a:pt x="10610" y="20659"/>
                  </a:lnTo>
                  <a:lnTo>
                    <a:pt x="10439" y="20635"/>
                  </a:lnTo>
                  <a:lnTo>
                    <a:pt x="10293" y="20610"/>
                  </a:lnTo>
                  <a:lnTo>
                    <a:pt x="10147" y="20586"/>
                  </a:lnTo>
                  <a:lnTo>
                    <a:pt x="10001" y="20513"/>
                  </a:lnTo>
                  <a:lnTo>
                    <a:pt x="9855" y="20464"/>
                  </a:lnTo>
                  <a:lnTo>
                    <a:pt x="9734" y="20367"/>
                  </a:lnTo>
                  <a:lnTo>
                    <a:pt x="9612" y="20270"/>
                  </a:lnTo>
                  <a:lnTo>
                    <a:pt x="9515" y="20148"/>
                  </a:lnTo>
                  <a:lnTo>
                    <a:pt x="9320" y="19905"/>
                  </a:lnTo>
                  <a:lnTo>
                    <a:pt x="9198" y="19637"/>
                  </a:lnTo>
                  <a:lnTo>
                    <a:pt x="9101" y="19345"/>
                  </a:lnTo>
                  <a:lnTo>
                    <a:pt x="9101" y="19175"/>
                  </a:lnTo>
                  <a:lnTo>
                    <a:pt x="9077" y="19029"/>
                  </a:lnTo>
                  <a:lnTo>
                    <a:pt x="9101" y="18883"/>
                  </a:lnTo>
                  <a:lnTo>
                    <a:pt x="9125" y="18712"/>
                  </a:lnTo>
                  <a:lnTo>
                    <a:pt x="9174" y="18566"/>
                  </a:lnTo>
                  <a:lnTo>
                    <a:pt x="9247" y="18420"/>
                  </a:lnTo>
                  <a:lnTo>
                    <a:pt x="9417" y="18177"/>
                  </a:lnTo>
                  <a:lnTo>
                    <a:pt x="9612" y="17934"/>
                  </a:lnTo>
                  <a:lnTo>
                    <a:pt x="9782" y="17812"/>
                  </a:lnTo>
                  <a:lnTo>
                    <a:pt x="9953" y="17690"/>
                  </a:lnTo>
                  <a:lnTo>
                    <a:pt x="10147" y="17617"/>
                  </a:lnTo>
                  <a:lnTo>
                    <a:pt x="10342" y="17544"/>
                  </a:lnTo>
                  <a:lnTo>
                    <a:pt x="10342" y="17544"/>
                  </a:lnTo>
                  <a:lnTo>
                    <a:pt x="10318" y="18323"/>
                  </a:lnTo>
                  <a:lnTo>
                    <a:pt x="10342" y="18688"/>
                  </a:lnTo>
                  <a:lnTo>
                    <a:pt x="10342" y="18883"/>
                  </a:lnTo>
                  <a:lnTo>
                    <a:pt x="10391" y="19053"/>
                  </a:lnTo>
                  <a:lnTo>
                    <a:pt x="10439" y="19150"/>
                  </a:lnTo>
                  <a:lnTo>
                    <a:pt x="10488" y="19199"/>
                  </a:lnTo>
                  <a:lnTo>
                    <a:pt x="10561" y="19223"/>
                  </a:lnTo>
                  <a:lnTo>
                    <a:pt x="10707" y="19223"/>
                  </a:lnTo>
                  <a:lnTo>
                    <a:pt x="10756" y="19199"/>
                  </a:lnTo>
                  <a:lnTo>
                    <a:pt x="10829" y="19150"/>
                  </a:lnTo>
                  <a:lnTo>
                    <a:pt x="10853" y="19053"/>
                  </a:lnTo>
                  <a:lnTo>
                    <a:pt x="10926" y="18688"/>
                  </a:lnTo>
                  <a:lnTo>
                    <a:pt x="10950" y="18299"/>
                  </a:lnTo>
                  <a:lnTo>
                    <a:pt x="10950" y="17885"/>
                  </a:lnTo>
                  <a:lnTo>
                    <a:pt x="10950" y="17496"/>
                  </a:lnTo>
                  <a:close/>
                  <a:moveTo>
                    <a:pt x="17861" y="1"/>
                  </a:moveTo>
                  <a:lnTo>
                    <a:pt x="17715" y="25"/>
                  </a:lnTo>
                  <a:lnTo>
                    <a:pt x="17447" y="98"/>
                  </a:lnTo>
                  <a:lnTo>
                    <a:pt x="17204" y="171"/>
                  </a:lnTo>
                  <a:lnTo>
                    <a:pt x="17009" y="293"/>
                  </a:lnTo>
                  <a:lnTo>
                    <a:pt x="16839" y="415"/>
                  </a:lnTo>
                  <a:lnTo>
                    <a:pt x="16668" y="585"/>
                  </a:lnTo>
                  <a:lnTo>
                    <a:pt x="16522" y="755"/>
                  </a:lnTo>
                  <a:lnTo>
                    <a:pt x="16401" y="950"/>
                  </a:lnTo>
                  <a:lnTo>
                    <a:pt x="16303" y="1145"/>
                  </a:lnTo>
                  <a:lnTo>
                    <a:pt x="16230" y="1363"/>
                  </a:lnTo>
                  <a:lnTo>
                    <a:pt x="16157" y="1558"/>
                  </a:lnTo>
                  <a:lnTo>
                    <a:pt x="16109" y="1801"/>
                  </a:lnTo>
                  <a:lnTo>
                    <a:pt x="16084" y="2020"/>
                  </a:lnTo>
                  <a:lnTo>
                    <a:pt x="16084" y="2239"/>
                  </a:lnTo>
                  <a:lnTo>
                    <a:pt x="16109" y="2483"/>
                  </a:lnTo>
                  <a:lnTo>
                    <a:pt x="16157" y="2702"/>
                  </a:lnTo>
                  <a:lnTo>
                    <a:pt x="16206" y="2921"/>
                  </a:lnTo>
                  <a:lnTo>
                    <a:pt x="16352" y="3334"/>
                  </a:lnTo>
                  <a:lnTo>
                    <a:pt x="16449" y="3578"/>
                  </a:lnTo>
                  <a:lnTo>
                    <a:pt x="16571" y="3821"/>
                  </a:lnTo>
                  <a:lnTo>
                    <a:pt x="16206" y="4259"/>
                  </a:lnTo>
                  <a:lnTo>
                    <a:pt x="15792" y="4697"/>
                  </a:lnTo>
                  <a:lnTo>
                    <a:pt x="15062" y="5378"/>
                  </a:lnTo>
                  <a:lnTo>
                    <a:pt x="14308" y="6060"/>
                  </a:lnTo>
                  <a:lnTo>
                    <a:pt x="13773" y="6522"/>
                  </a:lnTo>
                  <a:lnTo>
                    <a:pt x="13651" y="6644"/>
                  </a:lnTo>
                  <a:lnTo>
                    <a:pt x="13530" y="6765"/>
                  </a:lnTo>
                  <a:lnTo>
                    <a:pt x="13432" y="6911"/>
                  </a:lnTo>
                  <a:lnTo>
                    <a:pt x="13384" y="7057"/>
                  </a:lnTo>
                  <a:lnTo>
                    <a:pt x="13043" y="6838"/>
                  </a:lnTo>
                  <a:lnTo>
                    <a:pt x="12678" y="6644"/>
                  </a:lnTo>
                  <a:lnTo>
                    <a:pt x="12289" y="6498"/>
                  </a:lnTo>
                  <a:lnTo>
                    <a:pt x="11899" y="6400"/>
                  </a:lnTo>
                  <a:lnTo>
                    <a:pt x="11510" y="6303"/>
                  </a:lnTo>
                  <a:lnTo>
                    <a:pt x="11096" y="6279"/>
                  </a:lnTo>
                  <a:lnTo>
                    <a:pt x="10683" y="6279"/>
                  </a:lnTo>
                  <a:lnTo>
                    <a:pt x="10269" y="6327"/>
                  </a:lnTo>
                  <a:lnTo>
                    <a:pt x="10245" y="6303"/>
                  </a:lnTo>
                  <a:lnTo>
                    <a:pt x="9977" y="6303"/>
                  </a:lnTo>
                  <a:lnTo>
                    <a:pt x="9758" y="6352"/>
                  </a:lnTo>
                  <a:lnTo>
                    <a:pt x="9563" y="6400"/>
                  </a:lnTo>
                  <a:lnTo>
                    <a:pt x="9369" y="6473"/>
                  </a:lnTo>
                  <a:lnTo>
                    <a:pt x="9174" y="6546"/>
                  </a:lnTo>
                  <a:lnTo>
                    <a:pt x="8979" y="6668"/>
                  </a:lnTo>
                  <a:lnTo>
                    <a:pt x="8639" y="6911"/>
                  </a:lnTo>
                  <a:lnTo>
                    <a:pt x="8468" y="6668"/>
                  </a:lnTo>
                  <a:lnTo>
                    <a:pt x="8274" y="6425"/>
                  </a:lnTo>
                  <a:lnTo>
                    <a:pt x="7884" y="5987"/>
                  </a:lnTo>
                  <a:lnTo>
                    <a:pt x="6838" y="4770"/>
                  </a:lnTo>
                  <a:lnTo>
                    <a:pt x="6984" y="4648"/>
                  </a:lnTo>
                  <a:lnTo>
                    <a:pt x="7106" y="4502"/>
                  </a:lnTo>
                  <a:lnTo>
                    <a:pt x="7252" y="4308"/>
                  </a:lnTo>
                  <a:lnTo>
                    <a:pt x="7349" y="4113"/>
                  </a:lnTo>
                  <a:lnTo>
                    <a:pt x="7398" y="3894"/>
                  </a:lnTo>
                  <a:lnTo>
                    <a:pt x="7446" y="3675"/>
                  </a:lnTo>
                  <a:lnTo>
                    <a:pt x="7446" y="3456"/>
                  </a:lnTo>
                  <a:lnTo>
                    <a:pt x="7446" y="3213"/>
                  </a:lnTo>
                  <a:lnTo>
                    <a:pt x="7422" y="2994"/>
                  </a:lnTo>
                  <a:lnTo>
                    <a:pt x="7373" y="2775"/>
                  </a:lnTo>
                  <a:lnTo>
                    <a:pt x="7252" y="2312"/>
                  </a:lnTo>
                  <a:lnTo>
                    <a:pt x="7154" y="2093"/>
                  </a:lnTo>
                  <a:lnTo>
                    <a:pt x="7057" y="1899"/>
                  </a:lnTo>
                  <a:lnTo>
                    <a:pt x="6936" y="1704"/>
                  </a:lnTo>
                  <a:lnTo>
                    <a:pt x="6814" y="1509"/>
                  </a:lnTo>
                  <a:lnTo>
                    <a:pt x="6644" y="1339"/>
                  </a:lnTo>
                  <a:lnTo>
                    <a:pt x="6473" y="1193"/>
                  </a:lnTo>
                  <a:lnTo>
                    <a:pt x="6254" y="1072"/>
                  </a:lnTo>
                  <a:lnTo>
                    <a:pt x="6035" y="1023"/>
                  </a:lnTo>
                  <a:lnTo>
                    <a:pt x="5792" y="999"/>
                  </a:lnTo>
                  <a:lnTo>
                    <a:pt x="5573" y="1047"/>
                  </a:lnTo>
                  <a:lnTo>
                    <a:pt x="5354" y="999"/>
                  </a:lnTo>
                  <a:lnTo>
                    <a:pt x="5135" y="999"/>
                  </a:lnTo>
                  <a:lnTo>
                    <a:pt x="4940" y="1047"/>
                  </a:lnTo>
                  <a:lnTo>
                    <a:pt x="4770" y="1096"/>
                  </a:lnTo>
                  <a:lnTo>
                    <a:pt x="4575" y="1193"/>
                  </a:lnTo>
                  <a:lnTo>
                    <a:pt x="4429" y="1290"/>
                  </a:lnTo>
                  <a:lnTo>
                    <a:pt x="4259" y="1436"/>
                  </a:lnTo>
                  <a:lnTo>
                    <a:pt x="4113" y="1582"/>
                  </a:lnTo>
                  <a:lnTo>
                    <a:pt x="3991" y="1753"/>
                  </a:lnTo>
                  <a:lnTo>
                    <a:pt x="3870" y="1923"/>
                  </a:lnTo>
                  <a:lnTo>
                    <a:pt x="3772" y="2118"/>
                  </a:lnTo>
                  <a:lnTo>
                    <a:pt x="3675" y="2288"/>
                  </a:lnTo>
                  <a:lnTo>
                    <a:pt x="3602" y="2507"/>
                  </a:lnTo>
                  <a:lnTo>
                    <a:pt x="3529" y="2702"/>
                  </a:lnTo>
                  <a:lnTo>
                    <a:pt x="3505" y="2896"/>
                  </a:lnTo>
                  <a:lnTo>
                    <a:pt x="3480" y="3091"/>
                  </a:lnTo>
                  <a:lnTo>
                    <a:pt x="3456" y="3334"/>
                  </a:lnTo>
                  <a:lnTo>
                    <a:pt x="3480" y="3578"/>
                  </a:lnTo>
                  <a:lnTo>
                    <a:pt x="3529" y="3821"/>
                  </a:lnTo>
                  <a:lnTo>
                    <a:pt x="3578" y="4016"/>
                  </a:lnTo>
                  <a:lnTo>
                    <a:pt x="3675" y="4235"/>
                  </a:lnTo>
                  <a:lnTo>
                    <a:pt x="3772" y="4405"/>
                  </a:lnTo>
                  <a:lnTo>
                    <a:pt x="3894" y="4575"/>
                  </a:lnTo>
                  <a:lnTo>
                    <a:pt x="4040" y="4721"/>
                  </a:lnTo>
                  <a:lnTo>
                    <a:pt x="4210" y="4867"/>
                  </a:lnTo>
                  <a:lnTo>
                    <a:pt x="4381" y="4965"/>
                  </a:lnTo>
                  <a:lnTo>
                    <a:pt x="4575" y="5062"/>
                  </a:lnTo>
                  <a:lnTo>
                    <a:pt x="4770" y="5135"/>
                  </a:lnTo>
                  <a:lnTo>
                    <a:pt x="4989" y="5208"/>
                  </a:lnTo>
                  <a:lnTo>
                    <a:pt x="5232" y="5232"/>
                  </a:lnTo>
                  <a:lnTo>
                    <a:pt x="5719" y="5232"/>
                  </a:lnTo>
                  <a:lnTo>
                    <a:pt x="5889" y="5184"/>
                  </a:lnTo>
                  <a:lnTo>
                    <a:pt x="6084" y="5159"/>
                  </a:lnTo>
                  <a:lnTo>
                    <a:pt x="6400" y="5038"/>
                  </a:lnTo>
                  <a:lnTo>
                    <a:pt x="6838" y="5573"/>
                  </a:lnTo>
                  <a:lnTo>
                    <a:pt x="7276" y="6084"/>
                  </a:lnTo>
                  <a:lnTo>
                    <a:pt x="7738" y="6692"/>
                  </a:lnTo>
                  <a:lnTo>
                    <a:pt x="7982" y="6984"/>
                  </a:lnTo>
                  <a:lnTo>
                    <a:pt x="8103" y="7106"/>
                  </a:lnTo>
                  <a:lnTo>
                    <a:pt x="8249" y="7228"/>
                  </a:lnTo>
                  <a:lnTo>
                    <a:pt x="7982" y="7520"/>
                  </a:lnTo>
                  <a:lnTo>
                    <a:pt x="7738" y="7812"/>
                  </a:lnTo>
                  <a:lnTo>
                    <a:pt x="7519" y="8152"/>
                  </a:lnTo>
                  <a:lnTo>
                    <a:pt x="7325" y="8517"/>
                  </a:lnTo>
                  <a:lnTo>
                    <a:pt x="7179" y="8907"/>
                  </a:lnTo>
                  <a:lnTo>
                    <a:pt x="7081" y="9320"/>
                  </a:lnTo>
                  <a:lnTo>
                    <a:pt x="7009" y="9734"/>
                  </a:lnTo>
                  <a:lnTo>
                    <a:pt x="7009" y="10147"/>
                  </a:lnTo>
                  <a:lnTo>
                    <a:pt x="7009" y="10561"/>
                  </a:lnTo>
                  <a:lnTo>
                    <a:pt x="7081" y="10975"/>
                  </a:lnTo>
                  <a:lnTo>
                    <a:pt x="7154" y="11340"/>
                  </a:lnTo>
                  <a:lnTo>
                    <a:pt x="6984" y="11364"/>
                  </a:lnTo>
                  <a:lnTo>
                    <a:pt x="6814" y="11413"/>
                  </a:lnTo>
                  <a:lnTo>
                    <a:pt x="6449" y="11559"/>
                  </a:lnTo>
                  <a:lnTo>
                    <a:pt x="5792" y="11851"/>
                  </a:lnTo>
                  <a:lnTo>
                    <a:pt x="4916" y="12216"/>
                  </a:lnTo>
                  <a:lnTo>
                    <a:pt x="4064" y="12605"/>
                  </a:lnTo>
                  <a:lnTo>
                    <a:pt x="3602" y="12848"/>
                  </a:lnTo>
                  <a:lnTo>
                    <a:pt x="3432" y="12629"/>
                  </a:lnTo>
                  <a:lnTo>
                    <a:pt x="3261" y="12435"/>
                  </a:lnTo>
                  <a:lnTo>
                    <a:pt x="3091" y="12264"/>
                  </a:lnTo>
                  <a:lnTo>
                    <a:pt x="2872" y="12118"/>
                  </a:lnTo>
                  <a:lnTo>
                    <a:pt x="2653" y="12021"/>
                  </a:lnTo>
                  <a:lnTo>
                    <a:pt x="2434" y="11948"/>
                  </a:lnTo>
                  <a:lnTo>
                    <a:pt x="2191" y="11924"/>
                  </a:lnTo>
                  <a:lnTo>
                    <a:pt x="1923" y="11948"/>
                  </a:lnTo>
                  <a:lnTo>
                    <a:pt x="1777" y="11924"/>
                  </a:lnTo>
                  <a:lnTo>
                    <a:pt x="1631" y="11948"/>
                  </a:lnTo>
                  <a:lnTo>
                    <a:pt x="1461" y="11972"/>
                  </a:lnTo>
                  <a:lnTo>
                    <a:pt x="1315" y="12045"/>
                  </a:lnTo>
                  <a:lnTo>
                    <a:pt x="1023" y="12191"/>
                  </a:lnTo>
                  <a:lnTo>
                    <a:pt x="804" y="12386"/>
                  </a:lnTo>
                  <a:lnTo>
                    <a:pt x="633" y="12532"/>
                  </a:lnTo>
                  <a:lnTo>
                    <a:pt x="487" y="12678"/>
                  </a:lnTo>
                  <a:lnTo>
                    <a:pt x="366" y="12848"/>
                  </a:lnTo>
                  <a:lnTo>
                    <a:pt x="268" y="13043"/>
                  </a:lnTo>
                  <a:lnTo>
                    <a:pt x="171" y="13238"/>
                  </a:lnTo>
                  <a:lnTo>
                    <a:pt x="98" y="13432"/>
                  </a:lnTo>
                  <a:lnTo>
                    <a:pt x="49" y="13651"/>
                  </a:lnTo>
                  <a:lnTo>
                    <a:pt x="25" y="13846"/>
                  </a:lnTo>
                  <a:lnTo>
                    <a:pt x="1" y="14089"/>
                  </a:lnTo>
                  <a:lnTo>
                    <a:pt x="25" y="14308"/>
                  </a:lnTo>
                  <a:lnTo>
                    <a:pt x="74" y="14503"/>
                  </a:lnTo>
                  <a:lnTo>
                    <a:pt x="122" y="14722"/>
                  </a:lnTo>
                  <a:lnTo>
                    <a:pt x="195" y="14917"/>
                  </a:lnTo>
                  <a:lnTo>
                    <a:pt x="317" y="15087"/>
                  </a:lnTo>
                  <a:lnTo>
                    <a:pt x="439" y="15257"/>
                  </a:lnTo>
                  <a:lnTo>
                    <a:pt x="560" y="15428"/>
                  </a:lnTo>
                  <a:lnTo>
                    <a:pt x="706" y="15574"/>
                  </a:lnTo>
                  <a:lnTo>
                    <a:pt x="877" y="15695"/>
                  </a:lnTo>
                  <a:lnTo>
                    <a:pt x="1071" y="15817"/>
                  </a:lnTo>
                  <a:lnTo>
                    <a:pt x="1242" y="15914"/>
                  </a:lnTo>
                  <a:lnTo>
                    <a:pt x="1436" y="15987"/>
                  </a:lnTo>
                  <a:lnTo>
                    <a:pt x="1655" y="16036"/>
                  </a:lnTo>
                  <a:lnTo>
                    <a:pt x="1850" y="16085"/>
                  </a:lnTo>
                  <a:lnTo>
                    <a:pt x="2312" y="16085"/>
                  </a:lnTo>
                  <a:lnTo>
                    <a:pt x="2531" y="16036"/>
                  </a:lnTo>
                  <a:lnTo>
                    <a:pt x="2726" y="15963"/>
                  </a:lnTo>
                  <a:lnTo>
                    <a:pt x="2921" y="15890"/>
                  </a:lnTo>
                  <a:lnTo>
                    <a:pt x="3091" y="15793"/>
                  </a:lnTo>
                  <a:lnTo>
                    <a:pt x="3237" y="15671"/>
                  </a:lnTo>
                  <a:lnTo>
                    <a:pt x="3383" y="15525"/>
                  </a:lnTo>
                  <a:lnTo>
                    <a:pt x="3529" y="15355"/>
                  </a:lnTo>
                  <a:lnTo>
                    <a:pt x="3626" y="15184"/>
                  </a:lnTo>
                  <a:lnTo>
                    <a:pt x="3724" y="15014"/>
                  </a:lnTo>
                  <a:lnTo>
                    <a:pt x="3797" y="14819"/>
                  </a:lnTo>
                  <a:lnTo>
                    <a:pt x="3870" y="14625"/>
                  </a:lnTo>
                  <a:lnTo>
                    <a:pt x="3918" y="14406"/>
                  </a:lnTo>
                  <a:lnTo>
                    <a:pt x="3918" y="14211"/>
                  </a:lnTo>
                  <a:lnTo>
                    <a:pt x="3943" y="13992"/>
                  </a:lnTo>
                  <a:lnTo>
                    <a:pt x="3918" y="13773"/>
                  </a:lnTo>
                  <a:lnTo>
                    <a:pt x="3870" y="13530"/>
                  </a:lnTo>
                  <a:lnTo>
                    <a:pt x="3797" y="13311"/>
                  </a:lnTo>
                  <a:lnTo>
                    <a:pt x="4502" y="12970"/>
                  </a:lnTo>
                  <a:lnTo>
                    <a:pt x="5378" y="12581"/>
                  </a:lnTo>
                  <a:lnTo>
                    <a:pt x="6254" y="12216"/>
                  </a:lnTo>
                  <a:lnTo>
                    <a:pt x="6522" y="12118"/>
                  </a:lnTo>
                  <a:lnTo>
                    <a:pt x="6790" y="12021"/>
                  </a:lnTo>
                  <a:lnTo>
                    <a:pt x="7081" y="11924"/>
                  </a:lnTo>
                  <a:lnTo>
                    <a:pt x="7203" y="11851"/>
                  </a:lnTo>
                  <a:lnTo>
                    <a:pt x="7325" y="11778"/>
                  </a:lnTo>
                  <a:lnTo>
                    <a:pt x="7422" y="12021"/>
                  </a:lnTo>
                  <a:lnTo>
                    <a:pt x="7544" y="12240"/>
                  </a:lnTo>
                  <a:lnTo>
                    <a:pt x="7690" y="12459"/>
                  </a:lnTo>
                  <a:lnTo>
                    <a:pt x="7836" y="12678"/>
                  </a:lnTo>
                  <a:lnTo>
                    <a:pt x="8006" y="12873"/>
                  </a:lnTo>
                  <a:lnTo>
                    <a:pt x="8176" y="13043"/>
                  </a:lnTo>
                  <a:lnTo>
                    <a:pt x="8371" y="13213"/>
                  </a:lnTo>
                  <a:lnTo>
                    <a:pt x="8566" y="13384"/>
                  </a:lnTo>
                  <a:lnTo>
                    <a:pt x="8785" y="13530"/>
                  </a:lnTo>
                  <a:lnTo>
                    <a:pt x="9004" y="13651"/>
                  </a:lnTo>
                  <a:lnTo>
                    <a:pt x="9223" y="13773"/>
                  </a:lnTo>
                  <a:lnTo>
                    <a:pt x="9466" y="13870"/>
                  </a:lnTo>
                  <a:lnTo>
                    <a:pt x="9685" y="13968"/>
                  </a:lnTo>
                  <a:lnTo>
                    <a:pt x="9928" y="14041"/>
                  </a:lnTo>
                  <a:lnTo>
                    <a:pt x="10196" y="14114"/>
                  </a:lnTo>
                  <a:lnTo>
                    <a:pt x="10439" y="14162"/>
                  </a:lnTo>
                  <a:lnTo>
                    <a:pt x="10391" y="14308"/>
                  </a:lnTo>
                  <a:lnTo>
                    <a:pt x="10366" y="14454"/>
                  </a:lnTo>
                  <a:lnTo>
                    <a:pt x="10342" y="14844"/>
                  </a:lnTo>
                  <a:lnTo>
                    <a:pt x="10342" y="15209"/>
                  </a:lnTo>
                  <a:lnTo>
                    <a:pt x="10342" y="15963"/>
                  </a:lnTo>
                  <a:lnTo>
                    <a:pt x="10342" y="16936"/>
                  </a:lnTo>
                  <a:lnTo>
                    <a:pt x="10220" y="16961"/>
                  </a:lnTo>
                  <a:lnTo>
                    <a:pt x="10147" y="16985"/>
                  </a:lnTo>
                  <a:lnTo>
                    <a:pt x="10099" y="17034"/>
                  </a:lnTo>
                  <a:lnTo>
                    <a:pt x="10074" y="17082"/>
                  </a:lnTo>
                  <a:lnTo>
                    <a:pt x="10050" y="17155"/>
                  </a:lnTo>
                  <a:lnTo>
                    <a:pt x="9758" y="17253"/>
                  </a:lnTo>
                  <a:lnTo>
                    <a:pt x="9490" y="17399"/>
                  </a:lnTo>
                  <a:lnTo>
                    <a:pt x="9247" y="17569"/>
                  </a:lnTo>
                  <a:lnTo>
                    <a:pt x="9028" y="17763"/>
                  </a:lnTo>
                  <a:lnTo>
                    <a:pt x="8833" y="18007"/>
                  </a:lnTo>
                  <a:lnTo>
                    <a:pt x="8687" y="18299"/>
                  </a:lnTo>
                  <a:lnTo>
                    <a:pt x="8590" y="18591"/>
                  </a:lnTo>
                  <a:lnTo>
                    <a:pt x="8517" y="18907"/>
                  </a:lnTo>
                  <a:lnTo>
                    <a:pt x="8517" y="19126"/>
                  </a:lnTo>
                  <a:lnTo>
                    <a:pt x="8517" y="19345"/>
                  </a:lnTo>
                  <a:lnTo>
                    <a:pt x="8566" y="19564"/>
                  </a:lnTo>
                  <a:lnTo>
                    <a:pt x="8614" y="19783"/>
                  </a:lnTo>
                  <a:lnTo>
                    <a:pt x="8712" y="19978"/>
                  </a:lnTo>
                  <a:lnTo>
                    <a:pt x="8809" y="20172"/>
                  </a:lnTo>
                  <a:lnTo>
                    <a:pt x="8931" y="20343"/>
                  </a:lnTo>
                  <a:lnTo>
                    <a:pt x="9052" y="20513"/>
                  </a:lnTo>
                  <a:lnTo>
                    <a:pt x="9198" y="20659"/>
                  </a:lnTo>
                  <a:lnTo>
                    <a:pt x="9369" y="20805"/>
                  </a:lnTo>
                  <a:lnTo>
                    <a:pt x="9563" y="20927"/>
                  </a:lnTo>
                  <a:lnTo>
                    <a:pt x="9758" y="21024"/>
                  </a:lnTo>
                  <a:lnTo>
                    <a:pt x="9953" y="21121"/>
                  </a:lnTo>
                  <a:lnTo>
                    <a:pt x="10147" y="21170"/>
                  </a:lnTo>
                  <a:lnTo>
                    <a:pt x="10366" y="21219"/>
                  </a:lnTo>
                  <a:lnTo>
                    <a:pt x="10610" y="21243"/>
                  </a:lnTo>
                  <a:lnTo>
                    <a:pt x="10853" y="21243"/>
                  </a:lnTo>
                  <a:lnTo>
                    <a:pt x="11072" y="21194"/>
                  </a:lnTo>
                  <a:lnTo>
                    <a:pt x="11291" y="21146"/>
                  </a:lnTo>
                  <a:lnTo>
                    <a:pt x="11486" y="21073"/>
                  </a:lnTo>
                  <a:lnTo>
                    <a:pt x="11680" y="20975"/>
                  </a:lnTo>
                  <a:lnTo>
                    <a:pt x="11875" y="20854"/>
                  </a:lnTo>
                  <a:lnTo>
                    <a:pt x="12045" y="20708"/>
                  </a:lnTo>
                  <a:lnTo>
                    <a:pt x="12191" y="20537"/>
                  </a:lnTo>
                  <a:lnTo>
                    <a:pt x="12313" y="20367"/>
                  </a:lnTo>
                  <a:lnTo>
                    <a:pt x="12435" y="20172"/>
                  </a:lnTo>
                  <a:lnTo>
                    <a:pt x="12532" y="19978"/>
                  </a:lnTo>
                  <a:lnTo>
                    <a:pt x="12629" y="19783"/>
                  </a:lnTo>
                  <a:lnTo>
                    <a:pt x="12678" y="19564"/>
                  </a:lnTo>
                  <a:lnTo>
                    <a:pt x="12727" y="19345"/>
                  </a:lnTo>
                  <a:lnTo>
                    <a:pt x="12751" y="19126"/>
                  </a:lnTo>
                  <a:lnTo>
                    <a:pt x="12751" y="18883"/>
                  </a:lnTo>
                  <a:lnTo>
                    <a:pt x="12727" y="18712"/>
                  </a:lnTo>
                  <a:lnTo>
                    <a:pt x="12678" y="18518"/>
                  </a:lnTo>
                  <a:lnTo>
                    <a:pt x="12629" y="18347"/>
                  </a:lnTo>
                  <a:lnTo>
                    <a:pt x="12581" y="18177"/>
                  </a:lnTo>
                  <a:lnTo>
                    <a:pt x="12483" y="18031"/>
                  </a:lnTo>
                  <a:lnTo>
                    <a:pt x="12386" y="17885"/>
                  </a:lnTo>
                  <a:lnTo>
                    <a:pt x="12289" y="17739"/>
                  </a:lnTo>
                  <a:lnTo>
                    <a:pt x="12167" y="17617"/>
                  </a:lnTo>
                  <a:lnTo>
                    <a:pt x="11899" y="17374"/>
                  </a:lnTo>
                  <a:lnTo>
                    <a:pt x="11607" y="17180"/>
                  </a:lnTo>
                  <a:lnTo>
                    <a:pt x="11267" y="17058"/>
                  </a:lnTo>
                  <a:lnTo>
                    <a:pt x="10926" y="16961"/>
                  </a:lnTo>
                  <a:lnTo>
                    <a:pt x="10926" y="16717"/>
                  </a:lnTo>
                  <a:lnTo>
                    <a:pt x="10926" y="15598"/>
                  </a:lnTo>
                  <a:lnTo>
                    <a:pt x="10926" y="15014"/>
                  </a:lnTo>
                  <a:lnTo>
                    <a:pt x="10902" y="14649"/>
                  </a:lnTo>
                  <a:lnTo>
                    <a:pt x="10926" y="14454"/>
                  </a:lnTo>
                  <a:lnTo>
                    <a:pt x="10926" y="14381"/>
                  </a:lnTo>
                  <a:lnTo>
                    <a:pt x="10975" y="14308"/>
                  </a:lnTo>
                  <a:lnTo>
                    <a:pt x="10999" y="14211"/>
                  </a:lnTo>
                  <a:lnTo>
                    <a:pt x="11413" y="14187"/>
                  </a:lnTo>
                  <a:lnTo>
                    <a:pt x="11826" y="14114"/>
                  </a:lnTo>
                  <a:lnTo>
                    <a:pt x="11924" y="14114"/>
                  </a:lnTo>
                  <a:lnTo>
                    <a:pt x="11997" y="14089"/>
                  </a:lnTo>
                  <a:lnTo>
                    <a:pt x="12021" y="14065"/>
                  </a:lnTo>
                  <a:lnTo>
                    <a:pt x="12264" y="13992"/>
                  </a:lnTo>
                  <a:lnTo>
                    <a:pt x="12483" y="13919"/>
                  </a:lnTo>
                  <a:lnTo>
                    <a:pt x="12727" y="13822"/>
                  </a:lnTo>
                  <a:lnTo>
                    <a:pt x="12946" y="13700"/>
                  </a:lnTo>
                  <a:lnTo>
                    <a:pt x="13140" y="13578"/>
                  </a:lnTo>
                  <a:lnTo>
                    <a:pt x="13335" y="13432"/>
                  </a:lnTo>
                  <a:lnTo>
                    <a:pt x="13530" y="13286"/>
                  </a:lnTo>
                  <a:lnTo>
                    <a:pt x="13700" y="13116"/>
                  </a:lnTo>
                  <a:lnTo>
                    <a:pt x="13822" y="13140"/>
                  </a:lnTo>
                  <a:lnTo>
                    <a:pt x="13870" y="13116"/>
                  </a:lnTo>
                  <a:lnTo>
                    <a:pt x="13919" y="13067"/>
                  </a:lnTo>
                  <a:lnTo>
                    <a:pt x="13943" y="13043"/>
                  </a:lnTo>
                  <a:lnTo>
                    <a:pt x="13943" y="12970"/>
                  </a:lnTo>
                  <a:lnTo>
                    <a:pt x="13919" y="12921"/>
                  </a:lnTo>
                  <a:lnTo>
                    <a:pt x="14089" y="12727"/>
                  </a:lnTo>
                  <a:lnTo>
                    <a:pt x="14235" y="12508"/>
                  </a:lnTo>
                  <a:lnTo>
                    <a:pt x="14381" y="12289"/>
                  </a:lnTo>
                  <a:lnTo>
                    <a:pt x="14503" y="12045"/>
                  </a:lnTo>
                  <a:lnTo>
                    <a:pt x="14625" y="11802"/>
                  </a:lnTo>
                  <a:lnTo>
                    <a:pt x="14722" y="11559"/>
                  </a:lnTo>
                  <a:lnTo>
                    <a:pt x="14795" y="11315"/>
                  </a:lnTo>
                  <a:lnTo>
                    <a:pt x="14868" y="11048"/>
                  </a:lnTo>
                  <a:lnTo>
                    <a:pt x="14989" y="11096"/>
                  </a:lnTo>
                  <a:lnTo>
                    <a:pt x="15135" y="11145"/>
                  </a:lnTo>
                  <a:lnTo>
                    <a:pt x="15403" y="11169"/>
                  </a:lnTo>
                  <a:lnTo>
                    <a:pt x="16912" y="11364"/>
                  </a:lnTo>
                  <a:lnTo>
                    <a:pt x="17885" y="11510"/>
                  </a:lnTo>
                  <a:lnTo>
                    <a:pt x="17909" y="11753"/>
                  </a:lnTo>
                  <a:lnTo>
                    <a:pt x="17982" y="11997"/>
                  </a:lnTo>
                  <a:lnTo>
                    <a:pt x="18055" y="12264"/>
                  </a:lnTo>
                  <a:lnTo>
                    <a:pt x="18177" y="12483"/>
                  </a:lnTo>
                  <a:lnTo>
                    <a:pt x="18299" y="12678"/>
                  </a:lnTo>
                  <a:lnTo>
                    <a:pt x="18445" y="12848"/>
                  </a:lnTo>
                  <a:lnTo>
                    <a:pt x="18615" y="13019"/>
                  </a:lnTo>
                  <a:lnTo>
                    <a:pt x="18785" y="13140"/>
                  </a:lnTo>
                  <a:lnTo>
                    <a:pt x="18956" y="13262"/>
                  </a:lnTo>
                  <a:lnTo>
                    <a:pt x="19150" y="13359"/>
                  </a:lnTo>
                  <a:lnTo>
                    <a:pt x="19345" y="13432"/>
                  </a:lnTo>
                  <a:lnTo>
                    <a:pt x="19564" y="13481"/>
                  </a:lnTo>
                  <a:lnTo>
                    <a:pt x="19759" y="13505"/>
                  </a:lnTo>
                  <a:lnTo>
                    <a:pt x="19978" y="13530"/>
                  </a:lnTo>
                  <a:lnTo>
                    <a:pt x="20197" y="13530"/>
                  </a:lnTo>
                  <a:lnTo>
                    <a:pt x="20416" y="13505"/>
                  </a:lnTo>
                  <a:lnTo>
                    <a:pt x="20610" y="13457"/>
                  </a:lnTo>
                  <a:lnTo>
                    <a:pt x="20829" y="13384"/>
                  </a:lnTo>
                  <a:lnTo>
                    <a:pt x="21024" y="13311"/>
                  </a:lnTo>
                  <a:lnTo>
                    <a:pt x="21219" y="13189"/>
                  </a:lnTo>
                  <a:lnTo>
                    <a:pt x="21413" y="13067"/>
                  </a:lnTo>
                  <a:lnTo>
                    <a:pt x="21608" y="12921"/>
                  </a:lnTo>
                  <a:lnTo>
                    <a:pt x="21754" y="12751"/>
                  </a:lnTo>
                  <a:lnTo>
                    <a:pt x="21876" y="12581"/>
                  </a:lnTo>
                  <a:lnTo>
                    <a:pt x="21973" y="12386"/>
                  </a:lnTo>
                  <a:lnTo>
                    <a:pt x="22070" y="12191"/>
                  </a:lnTo>
                  <a:lnTo>
                    <a:pt x="22119" y="11997"/>
                  </a:lnTo>
                  <a:lnTo>
                    <a:pt x="22168" y="11778"/>
                  </a:lnTo>
                  <a:lnTo>
                    <a:pt x="22192" y="11583"/>
                  </a:lnTo>
                  <a:lnTo>
                    <a:pt x="22192" y="11364"/>
                  </a:lnTo>
                  <a:lnTo>
                    <a:pt x="22143" y="11145"/>
                  </a:lnTo>
                  <a:lnTo>
                    <a:pt x="22095" y="10926"/>
                  </a:lnTo>
                  <a:lnTo>
                    <a:pt x="22022" y="10731"/>
                  </a:lnTo>
                  <a:lnTo>
                    <a:pt x="21949" y="10537"/>
                  </a:lnTo>
                  <a:lnTo>
                    <a:pt x="21827" y="10342"/>
                  </a:lnTo>
                  <a:lnTo>
                    <a:pt x="21681" y="10172"/>
                  </a:lnTo>
                  <a:lnTo>
                    <a:pt x="21559" y="10050"/>
                  </a:lnTo>
                  <a:lnTo>
                    <a:pt x="21413" y="9928"/>
                  </a:lnTo>
                  <a:lnTo>
                    <a:pt x="21267" y="9831"/>
                  </a:lnTo>
                  <a:lnTo>
                    <a:pt x="21121" y="9734"/>
                  </a:lnTo>
                  <a:lnTo>
                    <a:pt x="20951" y="9661"/>
                  </a:lnTo>
                  <a:lnTo>
                    <a:pt x="20781" y="9612"/>
                  </a:lnTo>
                  <a:lnTo>
                    <a:pt x="20416" y="9515"/>
                  </a:lnTo>
                  <a:lnTo>
                    <a:pt x="20026" y="9466"/>
                  </a:lnTo>
                  <a:lnTo>
                    <a:pt x="19661" y="9490"/>
                  </a:lnTo>
                  <a:lnTo>
                    <a:pt x="19467" y="9515"/>
                  </a:lnTo>
                  <a:lnTo>
                    <a:pt x="19296" y="9563"/>
                  </a:lnTo>
                  <a:lnTo>
                    <a:pt x="19126" y="9636"/>
                  </a:lnTo>
                  <a:lnTo>
                    <a:pt x="18956" y="9709"/>
                  </a:lnTo>
                  <a:lnTo>
                    <a:pt x="18931" y="9709"/>
                  </a:lnTo>
                  <a:lnTo>
                    <a:pt x="18737" y="9807"/>
                  </a:lnTo>
                  <a:lnTo>
                    <a:pt x="18542" y="9928"/>
                  </a:lnTo>
                  <a:lnTo>
                    <a:pt x="18372" y="10074"/>
                  </a:lnTo>
                  <a:lnTo>
                    <a:pt x="18250" y="10245"/>
                  </a:lnTo>
                  <a:lnTo>
                    <a:pt x="18128" y="10415"/>
                  </a:lnTo>
                  <a:lnTo>
                    <a:pt x="18031" y="10610"/>
                  </a:lnTo>
                  <a:lnTo>
                    <a:pt x="17958" y="10804"/>
                  </a:lnTo>
                  <a:lnTo>
                    <a:pt x="17909" y="11023"/>
                  </a:lnTo>
                  <a:lnTo>
                    <a:pt x="16595" y="10853"/>
                  </a:lnTo>
                  <a:lnTo>
                    <a:pt x="15890" y="10756"/>
                  </a:lnTo>
                  <a:lnTo>
                    <a:pt x="15354" y="10707"/>
                  </a:lnTo>
                  <a:lnTo>
                    <a:pt x="15111" y="10683"/>
                  </a:lnTo>
                  <a:lnTo>
                    <a:pt x="14917" y="10707"/>
                  </a:lnTo>
                  <a:lnTo>
                    <a:pt x="14941" y="10366"/>
                  </a:lnTo>
                  <a:lnTo>
                    <a:pt x="14941" y="10001"/>
                  </a:lnTo>
                  <a:lnTo>
                    <a:pt x="14917" y="9636"/>
                  </a:lnTo>
                  <a:lnTo>
                    <a:pt x="14844" y="9296"/>
                  </a:lnTo>
                  <a:lnTo>
                    <a:pt x="14892" y="9247"/>
                  </a:lnTo>
                  <a:lnTo>
                    <a:pt x="14892" y="9223"/>
                  </a:lnTo>
                  <a:lnTo>
                    <a:pt x="14868" y="9174"/>
                  </a:lnTo>
                  <a:lnTo>
                    <a:pt x="14844" y="9150"/>
                  </a:lnTo>
                  <a:lnTo>
                    <a:pt x="14819" y="9126"/>
                  </a:lnTo>
                  <a:lnTo>
                    <a:pt x="14722" y="8858"/>
                  </a:lnTo>
                  <a:lnTo>
                    <a:pt x="14625" y="8590"/>
                  </a:lnTo>
                  <a:lnTo>
                    <a:pt x="14503" y="8323"/>
                  </a:lnTo>
                  <a:lnTo>
                    <a:pt x="14357" y="8079"/>
                  </a:lnTo>
                  <a:lnTo>
                    <a:pt x="14187" y="7860"/>
                  </a:lnTo>
                  <a:lnTo>
                    <a:pt x="14016" y="7641"/>
                  </a:lnTo>
                  <a:lnTo>
                    <a:pt x="13822" y="7447"/>
                  </a:lnTo>
                  <a:lnTo>
                    <a:pt x="13627" y="7252"/>
                  </a:lnTo>
                  <a:lnTo>
                    <a:pt x="13773" y="7179"/>
                  </a:lnTo>
                  <a:lnTo>
                    <a:pt x="13919" y="7106"/>
                  </a:lnTo>
                  <a:lnTo>
                    <a:pt x="14187" y="6887"/>
                  </a:lnTo>
                  <a:lnTo>
                    <a:pt x="14673" y="6425"/>
                  </a:lnTo>
                  <a:lnTo>
                    <a:pt x="15500" y="5695"/>
                  </a:lnTo>
                  <a:lnTo>
                    <a:pt x="15890" y="5330"/>
                  </a:lnTo>
                  <a:lnTo>
                    <a:pt x="16279" y="4940"/>
                  </a:lnTo>
                  <a:lnTo>
                    <a:pt x="16620" y="4600"/>
                  </a:lnTo>
                  <a:lnTo>
                    <a:pt x="16912" y="4235"/>
                  </a:lnTo>
                  <a:lnTo>
                    <a:pt x="17106" y="4283"/>
                  </a:lnTo>
                  <a:lnTo>
                    <a:pt x="17666" y="4283"/>
                  </a:lnTo>
                  <a:lnTo>
                    <a:pt x="17909" y="4259"/>
                  </a:lnTo>
                  <a:lnTo>
                    <a:pt x="18128" y="4235"/>
                  </a:lnTo>
                  <a:lnTo>
                    <a:pt x="18347" y="4162"/>
                  </a:lnTo>
                  <a:lnTo>
                    <a:pt x="18566" y="4089"/>
                  </a:lnTo>
                  <a:lnTo>
                    <a:pt x="18785" y="3991"/>
                  </a:lnTo>
                  <a:lnTo>
                    <a:pt x="18980" y="3894"/>
                  </a:lnTo>
                  <a:lnTo>
                    <a:pt x="19150" y="3772"/>
                  </a:lnTo>
                  <a:lnTo>
                    <a:pt x="19345" y="3626"/>
                  </a:lnTo>
                  <a:lnTo>
                    <a:pt x="19491" y="3480"/>
                  </a:lnTo>
                  <a:lnTo>
                    <a:pt x="19637" y="3310"/>
                  </a:lnTo>
                  <a:lnTo>
                    <a:pt x="19783" y="3140"/>
                  </a:lnTo>
                  <a:lnTo>
                    <a:pt x="19880" y="2945"/>
                  </a:lnTo>
                  <a:lnTo>
                    <a:pt x="19978" y="2726"/>
                  </a:lnTo>
                  <a:lnTo>
                    <a:pt x="20051" y="2531"/>
                  </a:lnTo>
                  <a:lnTo>
                    <a:pt x="20124" y="2288"/>
                  </a:lnTo>
                  <a:lnTo>
                    <a:pt x="20148" y="2069"/>
                  </a:lnTo>
                  <a:lnTo>
                    <a:pt x="20172" y="1874"/>
                  </a:lnTo>
                  <a:lnTo>
                    <a:pt x="20148" y="1680"/>
                  </a:lnTo>
                  <a:lnTo>
                    <a:pt x="20099" y="1485"/>
                  </a:lnTo>
                  <a:lnTo>
                    <a:pt x="20051" y="1290"/>
                  </a:lnTo>
                  <a:lnTo>
                    <a:pt x="19953" y="1120"/>
                  </a:lnTo>
                  <a:lnTo>
                    <a:pt x="19856" y="974"/>
                  </a:lnTo>
                  <a:lnTo>
                    <a:pt x="19759" y="804"/>
                  </a:lnTo>
                  <a:lnTo>
                    <a:pt x="19613" y="682"/>
                  </a:lnTo>
                  <a:lnTo>
                    <a:pt x="19467" y="536"/>
                  </a:lnTo>
                  <a:lnTo>
                    <a:pt x="19321" y="415"/>
                  </a:lnTo>
                  <a:lnTo>
                    <a:pt x="19150" y="317"/>
                  </a:lnTo>
                  <a:lnTo>
                    <a:pt x="18980" y="244"/>
                  </a:lnTo>
                  <a:lnTo>
                    <a:pt x="18810" y="171"/>
                  </a:lnTo>
                  <a:lnTo>
                    <a:pt x="18615" y="123"/>
                  </a:lnTo>
                  <a:lnTo>
                    <a:pt x="18420" y="74"/>
                  </a:lnTo>
                  <a:lnTo>
                    <a:pt x="18226" y="74"/>
                  </a:lnTo>
                  <a:lnTo>
                    <a:pt x="18104" y="25"/>
                  </a:lnTo>
                  <a:lnTo>
                    <a:pt x="179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群組 6"/>
          <p:cNvGrpSpPr/>
          <p:nvPr/>
        </p:nvGrpSpPr>
        <p:grpSpPr>
          <a:xfrm>
            <a:off x="4717466" y="2758501"/>
            <a:ext cx="4121734" cy="3858894"/>
            <a:chOff x="5482838" y="2110802"/>
            <a:chExt cx="2809875" cy="3592486"/>
          </a:xfrm>
        </p:grpSpPr>
        <p:sp>
          <p:nvSpPr>
            <p:cNvPr id="245" name="Google Shape;245;p47"/>
            <p:cNvSpPr/>
            <p:nvPr/>
          </p:nvSpPr>
          <p:spPr>
            <a:xfrm>
              <a:off x="6036984" y="3814733"/>
              <a:ext cx="1369800" cy="876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265" y="45896"/>
                  </a:moveTo>
                  <a:lnTo>
                    <a:pt x="0" y="58007"/>
                  </a:lnTo>
                  <a:lnTo>
                    <a:pt x="29081" y="120000"/>
                  </a:lnTo>
                  <a:lnTo>
                    <a:pt x="120000" y="72031"/>
                  </a:lnTo>
                  <a:lnTo>
                    <a:pt x="120000" y="0"/>
                  </a:lnTo>
                  <a:lnTo>
                    <a:pt x="33265" y="45896"/>
                  </a:lnTo>
                  <a:close/>
                </a:path>
              </a:pathLst>
            </a:custGeom>
            <a:solidFill>
              <a:srgbClr val="9B6B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7"/>
            <p:cNvSpPr/>
            <p:nvPr/>
          </p:nvSpPr>
          <p:spPr>
            <a:xfrm>
              <a:off x="5855294" y="2110802"/>
              <a:ext cx="2056473" cy="2245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9323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9AC0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47"/>
            <p:cNvSpPr/>
            <p:nvPr/>
          </p:nvSpPr>
          <p:spPr>
            <a:xfrm>
              <a:off x="6368918" y="4189760"/>
              <a:ext cx="1037700" cy="501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21414" y="35916"/>
                  </a:lnTo>
                  <a:lnTo>
                    <a:pt x="55622" y="36194"/>
                  </a:lnTo>
                  <a:lnTo>
                    <a:pt x="89158" y="3341"/>
                  </a:lnTo>
                  <a:lnTo>
                    <a:pt x="91582" y="0"/>
                  </a:lnTo>
                  <a:lnTo>
                    <a:pt x="119999" y="36194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C4870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7"/>
            <p:cNvSpPr/>
            <p:nvPr/>
          </p:nvSpPr>
          <p:spPr>
            <a:xfrm>
              <a:off x="6554102" y="4189760"/>
              <a:ext cx="606900" cy="795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4"/>
                  </a:moveTo>
                  <a:lnTo>
                    <a:pt x="58963" y="119999"/>
                  </a:lnTo>
                  <a:lnTo>
                    <a:pt x="120000" y="0"/>
                  </a:lnTo>
                  <a:lnTo>
                    <a:pt x="0" y="22664"/>
                  </a:lnTo>
                  <a:close/>
                </a:path>
              </a:pathLst>
            </a:custGeom>
            <a:solidFill>
              <a:srgbClr val="FFB008">
                <a:alpha val="939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7"/>
            <p:cNvSpPr txBox="1"/>
            <p:nvPr/>
          </p:nvSpPr>
          <p:spPr>
            <a:xfrm>
              <a:off x="5799248" y="2876891"/>
              <a:ext cx="2181782" cy="15251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dirty="0" smtClean="0">
                  <a:solidFill>
                    <a:srgbClr val="E2386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推薦</a:t>
              </a:r>
              <a:r>
                <a:rPr lang="zh-TW" altLang="en-US" sz="2200" b="1" i="0" u="none" strike="noStrike" cap="none" dirty="0" smtClean="0">
                  <a:solidFill>
                    <a:srgbClr val="E2386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序二</a:t>
              </a:r>
              <a:r>
                <a:rPr lang="en-US" altLang="zh-TW" sz="2200" b="1" i="0" u="none" strike="noStrike" cap="none" dirty="0" smtClean="0">
                  <a:solidFill>
                    <a:srgbClr val="E2386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~</a:t>
              </a:r>
              <a:r>
                <a:rPr lang="zh-TW" altLang="en-US" sz="2200" b="1" i="0" u="none" strike="noStrike" cap="none" dirty="0" smtClean="0">
                  <a:solidFill>
                    <a:srgbClr val="E2386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六</a:t>
              </a:r>
              <a:endParaRPr lang="en-US" altLang="zh-TW" sz="2200" b="1" i="0" u="none" strike="noStrike" cap="none" dirty="0" smtClean="0">
                <a:solidFill>
                  <a:srgbClr val="E2386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需等待前者沒被錄取</a:t>
              </a:r>
              <a:endParaRPr lang="en-US" altLang="zh-TW" sz="22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等待各系第一輪後有缺</a:t>
              </a:r>
              <a:endParaRPr sz="22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</p:txBody>
        </p:sp>
        <p:pic>
          <p:nvPicPr>
            <p:cNvPr id="254" name="Google Shape;254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82838" y="5103213"/>
              <a:ext cx="2809875" cy="600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9" name="Google Shape;259;p47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57</a:t>
            </a:fld>
            <a:endParaRPr sz="1200">
              <a:solidFill>
                <a:srgbClr val="979CB8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850" y="2864375"/>
            <a:ext cx="748466" cy="629662"/>
          </a:xfrm>
          <a:prstGeom prst="rect">
            <a:avLst/>
          </a:prstGeom>
        </p:spPr>
      </p:pic>
      <p:sp>
        <p:nvSpPr>
          <p:cNvPr id="30" name="Google Shape;420;p62"/>
          <p:cNvSpPr/>
          <p:nvPr/>
        </p:nvSpPr>
        <p:spPr>
          <a:xfrm rot="21200284">
            <a:off x="1763755" y="1667840"/>
            <a:ext cx="1363483" cy="1206712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505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 panose="020F0502020204030204" pitchFamily="34" charset="0"/>
              </a:rPr>
              <a:t>     機會高</a:t>
            </a:r>
            <a:endParaRPr lang="en-US" altLang="zh-TW" sz="18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 panose="020F0502020204030204" pitchFamily="34" charset="0"/>
              </a:rPr>
              <a:t>    但非必上</a:t>
            </a:r>
            <a:endParaRPr lang="en-US" sz="18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肘形接點 28"/>
          <p:cNvCxnSpPr/>
          <p:nvPr/>
        </p:nvCxnSpPr>
        <p:spPr>
          <a:xfrm flipV="1">
            <a:off x="1962150" y="3879850"/>
            <a:ext cx="1260475" cy="6350"/>
          </a:xfrm>
          <a:prstGeom prst="bentConnector3">
            <a:avLst>
              <a:gd name="adj1" fmla="val 50000"/>
            </a:avLst>
          </a:prstGeom>
          <a:ln w="50800">
            <a:solidFill>
              <a:schemeClr val="accent5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2"/>
          <p:cNvSpPr txBox="1">
            <a:spLocks noChangeArrowheads="1"/>
          </p:cNvSpPr>
          <p:nvPr/>
        </p:nvSpPr>
        <p:spPr>
          <a:xfrm>
            <a:off x="517525" y="549275"/>
            <a:ext cx="8242300" cy="719138"/>
          </a:xfrm>
          <a:prstGeom prst="rect">
            <a:avLst/>
          </a:prstGeom>
          <a:noFill/>
        </p:spPr>
        <p:txBody>
          <a:bodyPr/>
          <a:lstStyle/>
          <a:p>
            <a:pPr algn="l"/>
            <a:r>
              <a:rPr kumimoji="0" lang="zh-TW" altLang="en-US" sz="4000"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繁星推薦第</a:t>
            </a:r>
            <a:r>
              <a:rPr kumimoji="0" lang="en-US" altLang="zh-TW" sz="4000"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8</a:t>
            </a:r>
            <a:r>
              <a:rPr kumimoji="0" lang="zh-TW" altLang="en-US" sz="4000"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類學群推薦</a:t>
            </a: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>
            <a:off x="649740" y="1844824"/>
            <a:ext cx="1815893" cy="42788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r>
              <a:rPr lang="zh-TW" altLang="en-US" sz="2400"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第</a:t>
            </a:r>
            <a:r>
              <a:rPr lang="en-US" altLang="zh-TW" sz="2400"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8</a:t>
            </a:r>
            <a:r>
              <a:rPr lang="zh-TW" altLang="en-US" sz="2400"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學群篩選</a:t>
            </a:r>
          </a:p>
        </p:txBody>
      </p:sp>
      <p:cxnSp>
        <p:nvCxnSpPr>
          <p:cNvPr id="25" name="直線單箭頭接點 24"/>
          <p:cNvCxnSpPr/>
          <p:nvPr/>
        </p:nvCxnSpPr>
        <p:spPr>
          <a:xfrm flipH="1">
            <a:off x="1663700" y="3346450"/>
            <a:ext cx="3175" cy="298450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1104585" y="3672069"/>
            <a:ext cx="863719" cy="42788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r>
              <a:rPr lang="zh-TW" altLang="en-US" sz="2400"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錄取</a:t>
            </a:r>
          </a:p>
        </p:txBody>
      </p:sp>
      <p:sp>
        <p:nvSpPr>
          <p:cNvPr id="42" name="AutoShape 8"/>
          <p:cNvSpPr>
            <a:spLocks noChangeArrowheads="1"/>
          </p:cNvSpPr>
          <p:nvPr/>
        </p:nvSpPr>
        <p:spPr bwMode="auto">
          <a:xfrm>
            <a:off x="3130999" y="3926025"/>
            <a:ext cx="3102691" cy="427887"/>
          </a:xfrm>
          <a:prstGeom prst="roundRect">
            <a:avLst>
              <a:gd name="adj" fmla="val 16667"/>
            </a:avLst>
          </a:prstGeom>
          <a:solidFill>
            <a:srgbClr val="E70939"/>
          </a:solidFill>
          <a:ln>
            <a:solidFill>
              <a:srgbClr val="00B0F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r>
              <a:rPr lang="zh-TW" altLang="en-US" sz="2400">
                <a:solidFill>
                  <a:schemeClr val="bg1"/>
                </a:solidFill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錄取未放棄資格之限制</a:t>
            </a:r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1641475" y="2384425"/>
            <a:ext cx="1588" cy="296863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649740" y="2708920"/>
            <a:ext cx="1815893" cy="42788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r>
              <a:rPr lang="zh-TW" altLang="en-US" sz="2400"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第</a:t>
            </a:r>
            <a:r>
              <a:rPr lang="en-US" altLang="zh-TW" sz="2400"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8</a:t>
            </a:r>
            <a:r>
              <a:rPr lang="zh-TW" altLang="en-US" sz="2400"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學群面試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3130999" y="1844823"/>
            <a:ext cx="3102691" cy="427887"/>
          </a:xfrm>
          <a:prstGeom prst="roundRect">
            <a:avLst>
              <a:gd name="adj" fmla="val 16667"/>
            </a:avLst>
          </a:prstGeom>
          <a:solidFill>
            <a:srgbClr val="E70939"/>
          </a:solidFill>
          <a:ln>
            <a:solidFill>
              <a:srgbClr val="00B0F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r>
              <a:rPr lang="zh-TW" altLang="en-US" sz="2400">
                <a:solidFill>
                  <a:schemeClr val="bg1"/>
                </a:solidFill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推薦後申請校系之限制</a:t>
            </a:r>
          </a:p>
        </p:txBody>
      </p:sp>
      <p:cxnSp>
        <p:nvCxnSpPr>
          <p:cNvPr id="12" name="肘形接點 11"/>
          <p:cNvCxnSpPr>
            <a:endCxn id="0" idx="1"/>
          </p:cNvCxnSpPr>
          <p:nvPr/>
        </p:nvCxnSpPr>
        <p:spPr>
          <a:xfrm flipV="1">
            <a:off x="2501900" y="2078038"/>
            <a:ext cx="630238" cy="6350"/>
          </a:xfrm>
          <a:prstGeom prst="bentConnector3">
            <a:avLst>
              <a:gd name="adj1" fmla="val 50000"/>
            </a:avLst>
          </a:prstGeom>
          <a:ln w="50800">
            <a:solidFill>
              <a:schemeClr val="accent5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3086100" y="3330484"/>
            <a:ext cx="3147590" cy="427887"/>
          </a:xfrm>
          <a:prstGeom prst="roundRect">
            <a:avLst>
              <a:gd name="adj" fmla="val 16667"/>
            </a:avLst>
          </a:prstGeom>
          <a:solidFill>
            <a:srgbClr val="E70939"/>
          </a:solidFill>
          <a:ln>
            <a:solidFill>
              <a:srgbClr val="00B0F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r>
              <a:rPr lang="zh-TW" altLang="en-US" sz="2400" dirty="0">
                <a:solidFill>
                  <a:schemeClr val="bg1"/>
                </a:solidFill>
                <a:latin typeface="華康儷粗圓" pitchFamily="49" charset="-120"/>
                <a:ea typeface="華康儷粗圓" pitchFamily="49" charset="-120"/>
                <a:cs typeface="微軟正黑體" pitchFamily="34" charset="-120"/>
              </a:rPr>
              <a:t>錄取後申請入學之限制</a:t>
            </a:r>
          </a:p>
        </p:txBody>
      </p:sp>
      <p:sp>
        <p:nvSpPr>
          <p:cNvPr id="2" name="投影片編號版面配置區 1"/>
          <p:cNvSpPr txBox="1">
            <a:spLocks noGrp="1"/>
          </p:cNvSpPr>
          <p:nvPr/>
        </p:nvSpPr>
        <p:spPr>
          <a:xfrm>
            <a:off x="0" y="1271588"/>
            <a:ext cx="533400" cy="244475"/>
          </a:xfrm>
          <a:prstGeom prst="rect">
            <a:avLst/>
          </a:prstGeom>
          <a:noFill/>
        </p:spPr>
        <p:txBody>
          <a:bodyPr anchor="ctr">
            <a:normAutofit fontScale="850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7B3FCCA-A4F8-4BBB-A1FA-2F2AF9013C45}" type="slidenum">
              <a:rPr kumimoji="0" lang="en-US" altLang="zh-TW" sz="1400" b="1">
                <a:solidFill>
                  <a:srgbClr val="FFFFFF"/>
                </a:solidFill>
                <a:latin typeface="+mn-lt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58</a:t>
            </a:fld>
            <a:endParaRPr kumimoji="0" lang="en-US" altLang="zh-TW" sz="1400" b="1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838684" name="AutoShape 28"/>
          <p:cNvSpPr>
            <a:spLocks/>
          </p:cNvSpPr>
          <p:nvPr/>
        </p:nvSpPr>
        <p:spPr bwMode="auto">
          <a:xfrm>
            <a:off x="3673475" y="5048250"/>
            <a:ext cx="4321175" cy="1439863"/>
          </a:xfrm>
          <a:prstGeom prst="borderCallout3">
            <a:avLst>
              <a:gd name="adj1" fmla="val 7940"/>
              <a:gd name="adj2" fmla="val 101764"/>
              <a:gd name="adj3" fmla="val 7940"/>
              <a:gd name="adj4" fmla="val 108815"/>
              <a:gd name="adj5" fmla="val -44653"/>
              <a:gd name="adj6" fmla="val 108815"/>
              <a:gd name="adj7" fmla="val -97463"/>
              <a:gd name="adj8" fmla="val 59296"/>
            </a:avLst>
          </a:prstGeom>
          <a:solidFill>
            <a:schemeClr val="bg1"/>
          </a:solidFill>
          <a:ln w="349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zh-TW" altLang="zh-TW"/>
          </a:p>
        </p:txBody>
      </p:sp>
      <p:sp>
        <p:nvSpPr>
          <p:cNvPr id="838685" name="Text Box 29"/>
          <p:cNvSpPr txBox="1">
            <a:spLocks noChangeArrowheads="1"/>
          </p:cNvSpPr>
          <p:nvPr/>
        </p:nvSpPr>
        <p:spPr bwMode="auto">
          <a:xfrm>
            <a:off x="3941763" y="5049838"/>
            <a:ext cx="42306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TW" altLang="en-US" sz="2400">
                <a:latin typeface="華康儷粗圓" pitchFamily="49" charset="-120"/>
                <a:ea typeface="華康儷粗圓" pitchFamily="49" charset="-120"/>
              </a:rPr>
              <a:t>繁星推薦醫學系錄取生若同時錄取個人申請任一校系者，不得參加個人申請統一分發</a:t>
            </a:r>
            <a:r>
              <a:rPr lang="zh-TW" altLang="en-US" sz="2000">
                <a:latin typeface="華康儷粗圓" pitchFamily="49" charset="-120"/>
                <a:ea typeface="華康儷粗圓" pitchFamily="49" charset="-120"/>
              </a:rPr>
              <a:t> </a:t>
            </a:r>
          </a:p>
        </p:txBody>
      </p:sp>
      <p:sp>
        <p:nvSpPr>
          <p:cNvPr id="838686" name="AutoShape 30"/>
          <p:cNvSpPr>
            <a:spLocks/>
          </p:cNvSpPr>
          <p:nvPr/>
        </p:nvSpPr>
        <p:spPr bwMode="auto">
          <a:xfrm>
            <a:off x="6477000" y="2120900"/>
            <a:ext cx="2208213" cy="1612900"/>
          </a:xfrm>
          <a:prstGeom prst="borderCallout3">
            <a:avLst>
              <a:gd name="adj1" fmla="val -2074"/>
              <a:gd name="adj2" fmla="val 66832"/>
              <a:gd name="adj3" fmla="val -48024"/>
              <a:gd name="adj4" fmla="val 82855"/>
              <a:gd name="adj5" fmla="val -49228"/>
              <a:gd name="adj6" fmla="val 48305"/>
              <a:gd name="adj7" fmla="val -17967"/>
              <a:gd name="adj8" fmla="val -11647"/>
            </a:avLst>
          </a:prstGeom>
          <a:solidFill>
            <a:schemeClr val="bg1"/>
          </a:solidFill>
          <a:ln w="317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l"/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學生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如推薦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至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A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校醫學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系並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通過第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階段篩選，不得再於個人申請報名</a:t>
            </a:r>
            <a:r>
              <a:rPr lang="en-US" altLang="zh-TW" sz="2000" dirty="0">
                <a:latin typeface="微軟正黑體" pitchFamily="34" charset="-120"/>
                <a:ea typeface="微軟正黑體" pitchFamily="34" charset="-120"/>
              </a:rPr>
              <a:t>A</a:t>
            </a:r>
            <a:r>
              <a:rPr lang="zh-TW" altLang="zh-TW" sz="2000" dirty="0">
                <a:latin typeface="微軟正黑體" pitchFamily="34" charset="-120"/>
                <a:ea typeface="微軟正黑體" pitchFamily="34" charset="-120"/>
              </a:rPr>
              <a:t>校醫學</a:t>
            </a:r>
            <a:r>
              <a:rPr lang="zh-TW" altLang="zh-TW" sz="2000" dirty="0" smtClean="0">
                <a:latin typeface="微軟正黑體" pitchFamily="34" charset="-120"/>
                <a:ea typeface="微軟正黑體" pitchFamily="34" charset="-120"/>
              </a:rPr>
              <a:t>系</a:t>
            </a:r>
            <a:endParaRPr lang="en-US" altLang="zh-TW" sz="20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7"/>
          <p:cNvSpPr txBox="1"/>
          <p:nvPr/>
        </p:nvSpPr>
        <p:spPr>
          <a:xfrm>
            <a:off x="809199" y="5637288"/>
            <a:ext cx="75891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600" dirty="0">
              <a:solidFill>
                <a:srgbClr val="00839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grpSp>
        <p:nvGrpSpPr>
          <p:cNvPr id="2" name="群組 4"/>
          <p:cNvGrpSpPr/>
          <p:nvPr/>
        </p:nvGrpSpPr>
        <p:grpSpPr>
          <a:xfrm>
            <a:off x="298137" y="1625600"/>
            <a:ext cx="2953063" cy="3841686"/>
            <a:chOff x="980050" y="2110802"/>
            <a:chExt cx="2809875" cy="3592486"/>
          </a:xfrm>
        </p:grpSpPr>
        <p:sp>
          <p:nvSpPr>
            <p:cNvPr id="237" name="Google Shape;237;p47"/>
            <p:cNvSpPr/>
            <p:nvPr/>
          </p:nvSpPr>
          <p:spPr>
            <a:xfrm>
              <a:off x="1700096" y="3814733"/>
              <a:ext cx="1369800" cy="876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265" y="45896"/>
                  </a:moveTo>
                  <a:lnTo>
                    <a:pt x="0" y="58007"/>
                  </a:lnTo>
                  <a:lnTo>
                    <a:pt x="29081" y="120000"/>
                  </a:lnTo>
                  <a:lnTo>
                    <a:pt x="120000" y="72031"/>
                  </a:lnTo>
                  <a:lnTo>
                    <a:pt x="120000" y="0"/>
                  </a:lnTo>
                  <a:lnTo>
                    <a:pt x="33265" y="45896"/>
                  </a:lnTo>
                  <a:close/>
                </a:path>
              </a:pathLst>
            </a:custGeom>
            <a:solidFill>
              <a:srgbClr val="677E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7"/>
            <p:cNvSpPr/>
            <p:nvPr/>
          </p:nvSpPr>
          <p:spPr>
            <a:xfrm>
              <a:off x="1518406" y="2110802"/>
              <a:ext cx="1770300" cy="2245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9323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AACF2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239" name="Google Shape;239;p47"/>
            <p:cNvSpPr/>
            <p:nvPr/>
          </p:nvSpPr>
          <p:spPr>
            <a:xfrm>
              <a:off x="2032030" y="4189760"/>
              <a:ext cx="1037700" cy="501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21414" y="35916"/>
                  </a:lnTo>
                  <a:lnTo>
                    <a:pt x="55622" y="36194"/>
                  </a:lnTo>
                  <a:lnTo>
                    <a:pt x="89158" y="3341"/>
                  </a:lnTo>
                  <a:lnTo>
                    <a:pt x="91582" y="0"/>
                  </a:lnTo>
                  <a:lnTo>
                    <a:pt x="119999" y="36194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7F9B1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7"/>
            <p:cNvSpPr/>
            <p:nvPr/>
          </p:nvSpPr>
          <p:spPr>
            <a:xfrm>
              <a:off x="2217214" y="4189760"/>
              <a:ext cx="606900" cy="795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4"/>
                  </a:moveTo>
                  <a:lnTo>
                    <a:pt x="58963" y="119999"/>
                  </a:lnTo>
                  <a:lnTo>
                    <a:pt x="120000" y="0"/>
                  </a:lnTo>
                  <a:lnTo>
                    <a:pt x="0" y="22664"/>
                  </a:lnTo>
                  <a:close/>
                </a:path>
              </a:pathLst>
            </a:custGeom>
            <a:solidFill>
              <a:srgbClr val="BEE82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7"/>
            <p:cNvSpPr txBox="1"/>
            <p:nvPr/>
          </p:nvSpPr>
          <p:spPr>
            <a:xfrm>
              <a:off x="1574837" y="3012990"/>
              <a:ext cx="1657500" cy="8436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進行「</a:t>
              </a:r>
              <a:r>
                <a:rPr lang="zh-TW" altLang="en-US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  <a:hlinkClick r:id="rId3"/>
                </a:rPr>
                <a:t>檢定篩選</a:t>
              </a:r>
              <a:r>
                <a:rPr lang="zh-TW" altLang="en-US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」查詢校系</a:t>
              </a:r>
              <a:endParaRPr sz="22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</p:txBody>
        </p:sp>
        <p:pic>
          <p:nvPicPr>
            <p:cNvPr id="252" name="Google Shape;252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80050" y="5103213"/>
              <a:ext cx="2809875" cy="600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47"/>
            <p:cNvSpPr/>
            <p:nvPr/>
          </p:nvSpPr>
          <p:spPr>
            <a:xfrm>
              <a:off x="2129131" y="2253941"/>
              <a:ext cx="548889" cy="658688"/>
            </a:xfrm>
            <a:custGeom>
              <a:avLst/>
              <a:gdLst/>
              <a:ahLst/>
              <a:cxnLst/>
              <a:rect l="0" t="0" r="0" b="0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群組 5"/>
          <p:cNvGrpSpPr/>
          <p:nvPr/>
        </p:nvGrpSpPr>
        <p:grpSpPr>
          <a:xfrm>
            <a:off x="2551119" y="1615501"/>
            <a:ext cx="2732081" cy="3858894"/>
            <a:chOff x="3314375" y="2110802"/>
            <a:chExt cx="2809875" cy="3592486"/>
          </a:xfrm>
        </p:grpSpPr>
        <p:sp>
          <p:nvSpPr>
            <p:cNvPr id="241" name="Google Shape;241;p47"/>
            <p:cNvSpPr/>
            <p:nvPr/>
          </p:nvSpPr>
          <p:spPr>
            <a:xfrm>
              <a:off x="3868541" y="3814733"/>
              <a:ext cx="1369800" cy="876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265" y="45896"/>
                  </a:moveTo>
                  <a:lnTo>
                    <a:pt x="0" y="58007"/>
                  </a:lnTo>
                  <a:lnTo>
                    <a:pt x="29081" y="120000"/>
                  </a:lnTo>
                  <a:lnTo>
                    <a:pt x="120000" y="72031"/>
                  </a:lnTo>
                  <a:lnTo>
                    <a:pt x="120000" y="0"/>
                  </a:lnTo>
                  <a:lnTo>
                    <a:pt x="33265" y="45896"/>
                  </a:lnTo>
                  <a:close/>
                </a:path>
              </a:pathLst>
            </a:custGeom>
            <a:solidFill>
              <a:srgbClr val="005F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47"/>
            <p:cNvSpPr/>
            <p:nvPr/>
          </p:nvSpPr>
          <p:spPr>
            <a:xfrm>
              <a:off x="3686850" y="2110802"/>
              <a:ext cx="1770300" cy="2245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9323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1AB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7"/>
            <p:cNvSpPr/>
            <p:nvPr/>
          </p:nvSpPr>
          <p:spPr>
            <a:xfrm>
              <a:off x="4200474" y="4189760"/>
              <a:ext cx="1037700" cy="501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21414" y="35916"/>
                  </a:lnTo>
                  <a:lnTo>
                    <a:pt x="55622" y="36194"/>
                  </a:lnTo>
                  <a:lnTo>
                    <a:pt x="89158" y="3341"/>
                  </a:lnTo>
                  <a:lnTo>
                    <a:pt x="91582" y="0"/>
                  </a:lnTo>
                  <a:lnTo>
                    <a:pt x="119999" y="36194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00839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7"/>
            <p:cNvSpPr/>
            <p:nvPr/>
          </p:nvSpPr>
          <p:spPr>
            <a:xfrm>
              <a:off x="4385657" y="4189760"/>
              <a:ext cx="606900" cy="795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4"/>
                  </a:moveTo>
                  <a:lnTo>
                    <a:pt x="58963" y="119999"/>
                  </a:lnTo>
                  <a:lnTo>
                    <a:pt x="120000" y="0"/>
                  </a:lnTo>
                  <a:lnTo>
                    <a:pt x="0" y="22664"/>
                  </a:lnTo>
                  <a:close/>
                </a:path>
              </a:pathLst>
            </a:custGeom>
            <a:solidFill>
              <a:srgbClr val="01CC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7"/>
            <p:cNvSpPr txBox="1"/>
            <p:nvPr/>
          </p:nvSpPr>
          <p:spPr>
            <a:xfrm>
              <a:off x="3743280" y="2770482"/>
              <a:ext cx="1657500" cy="1347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參考</a:t>
              </a:r>
              <a:r>
                <a:rPr lang="en-US" altLang="zh-TW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107</a:t>
              </a:r>
              <a:r>
                <a:rPr lang="zh-TW" altLang="en-US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年分發比序結果，調整期望值</a:t>
              </a:r>
              <a:endParaRPr sz="22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</p:txBody>
        </p:sp>
        <p:pic>
          <p:nvPicPr>
            <p:cNvPr id="253" name="Google Shape;253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14375" y="5103213"/>
              <a:ext cx="2809875" cy="600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" name="Google Shape;257;p47"/>
            <p:cNvSpPr/>
            <p:nvPr/>
          </p:nvSpPr>
          <p:spPr>
            <a:xfrm>
              <a:off x="4186940" y="2214329"/>
              <a:ext cx="770118" cy="544329"/>
            </a:xfrm>
            <a:custGeom>
              <a:avLst/>
              <a:gdLst/>
              <a:ahLst/>
              <a:cxnLst/>
              <a:rect l="0" t="0" r="0" b="0"/>
              <a:pathLst>
                <a:path w="22192" h="21243" extrusionOk="0">
                  <a:moveTo>
                    <a:pt x="17812" y="512"/>
                  </a:moveTo>
                  <a:lnTo>
                    <a:pt x="17909" y="585"/>
                  </a:lnTo>
                  <a:lnTo>
                    <a:pt x="17958" y="609"/>
                  </a:lnTo>
                  <a:lnTo>
                    <a:pt x="18031" y="634"/>
                  </a:lnTo>
                  <a:lnTo>
                    <a:pt x="18201" y="634"/>
                  </a:lnTo>
                  <a:lnTo>
                    <a:pt x="18396" y="658"/>
                  </a:lnTo>
                  <a:lnTo>
                    <a:pt x="18566" y="682"/>
                  </a:lnTo>
                  <a:lnTo>
                    <a:pt x="18712" y="755"/>
                  </a:lnTo>
                  <a:lnTo>
                    <a:pt x="18858" y="828"/>
                  </a:lnTo>
                  <a:lnTo>
                    <a:pt x="19004" y="926"/>
                  </a:lnTo>
                  <a:lnTo>
                    <a:pt x="19126" y="1023"/>
                  </a:lnTo>
                  <a:lnTo>
                    <a:pt x="19248" y="1145"/>
                  </a:lnTo>
                  <a:lnTo>
                    <a:pt x="19345" y="1266"/>
                  </a:lnTo>
                  <a:lnTo>
                    <a:pt x="19442" y="1388"/>
                  </a:lnTo>
                  <a:lnTo>
                    <a:pt x="19491" y="1558"/>
                  </a:lnTo>
                  <a:lnTo>
                    <a:pt x="19540" y="1704"/>
                  </a:lnTo>
                  <a:lnTo>
                    <a:pt x="19564" y="1874"/>
                  </a:lnTo>
                  <a:lnTo>
                    <a:pt x="19564" y="2045"/>
                  </a:lnTo>
                  <a:lnTo>
                    <a:pt x="19564" y="2239"/>
                  </a:lnTo>
                  <a:lnTo>
                    <a:pt x="19515" y="2410"/>
                  </a:lnTo>
                  <a:lnTo>
                    <a:pt x="19467" y="2580"/>
                  </a:lnTo>
                  <a:lnTo>
                    <a:pt x="19394" y="2750"/>
                  </a:lnTo>
                  <a:lnTo>
                    <a:pt x="19296" y="2896"/>
                  </a:lnTo>
                  <a:lnTo>
                    <a:pt x="19199" y="3018"/>
                  </a:lnTo>
                  <a:lnTo>
                    <a:pt x="19077" y="3140"/>
                  </a:lnTo>
                  <a:lnTo>
                    <a:pt x="18956" y="3237"/>
                  </a:lnTo>
                  <a:lnTo>
                    <a:pt x="18810" y="3334"/>
                  </a:lnTo>
                  <a:lnTo>
                    <a:pt x="18664" y="3407"/>
                  </a:lnTo>
                  <a:lnTo>
                    <a:pt x="18347" y="3529"/>
                  </a:lnTo>
                  <a:lnTo>
                    <a:pt x="18031" y="3602"/>
                  </a:lnTo>
                  <a:lnTo>
                    <a:pt x="17690" y="3651"/>
                  </a:lnTo>
                  <a:lnTo>
                    <a:pt x="17350" y="3651"/>
                  </a:lnTo>
                  <a:lnTo>
                    <a:pt x="17423" y="3553"/>
                  </a:lnTo>
                  <a:lnTo>
                    <a:pt x="17666" y="3213"/>
                  </a:lnTo>
                  <a:lnTo>
                    <a:pt x="17885" y="2823"/>
                  </a:lnTo>
                  <a:lnTo>
                    <a:pt x="17982" y="2629"/>
                  </a:lnTo>
                  <a:lnTo>
                    <a:pt x="18055" y="2410"/>
                  </a:lnTo>
                  <a:lnTo>
                    <a:pt x="18128" y="2215"/>
                  </a:lnTo>
                  <a:lnTo>
                    <a:pt x="18153" y="2020"/>
                  </a:lnTo>
                  <a:lnTo>
                    <a:pt x="18153" y="1947"/>
                  </a:lnTo>
                  <a:lnTo>
                    <a:pt x="18104" y="1899"/>
                  </a:lnTo>
                  <a:lnTo>
                    <a:pt x="18080" y="1850"/>
                  </a:lnTo>
                  <a:lnTo>
                    <a:pt x="18007" y="1826"/>
                  </a:lnTo>
                  <a:lnTo>
                    <a:pt x="17958" y="1801"/>
                  </a:lnTo>
                  <a:lnTo>
                    <a:pt x="17885" y="1801"/>
                  </a:lnTo>
                  <a:lnTo>
                    <a:pt x="17836" y="1826"/>
                  </a:lnTo>
                  <a:lnTo>
                    <a:pt x="17788" y="1874"/>
                  </a:lnTo>
                  <a:lnTo>
                    <a:pt x="17666" y="2020"/>
                  </a:lnTo>
                  <a:lnTo>
                    <a:pt x="17569" y="2191"/>
                  </a:lnTo>
                  <a:lnTo>
                    <a:pt x="17374" y="2556"/>
                  </a:lnTo>
                  <a:lnTo>
                    <a:pt x="17179" y="2896"/>
                  </a:lnTo>
                  <a:lnTo>
                    <a:pt x="16985" y="3261"/>
                  </a:lnTo>
                  <a:lnTo>
                    <a:pt x="16912" y="3067"/>
                  </a:lnTo>
                  <a:lnTo>
                    <a:pt x="16839" y="2848"/>
                  </a:lnTo>
                  <a:lnTo>
                    <a:pt x="16766" y="2653"/>
                  </a:lnTo>
                  <a:lnTo>
                    <a:pt x="16741" y="2458"/>
                  </a:lnTo>
                  <a:lnTo>
                    <a:pt x="16717" y="2239"/>
                  </a:lnTo>
                  <a:lnTo>
                    <a:pt x="16717" y="2020"/>
                  </a:lnTo>
                  <a:lnTo>
                    <a:pt x="16741" y="1801"/>
                  </a:lnTo>
                  <a:lnTo>
                    <a:pt x="16766" y="1582"/>
                  </a:lnTo>
                  <a:lnTo>
                    <a:pt x="16814" y="1436"/>
                  </a:lnTo>
                  <a:lnTo>
                    <a:pt x="16887" y="1315"/>
                  </a:lnTo>
                  <a:lnTo>
                    <a:pt x="16960" y="1169"/>
                  </a:lnTo>
                  <a:lnTo>
                    <a:pt x="17033" y="1047"/>
                  </a:lnTo>
                  <a:lnTo>
                    <a:pt x="17252" y="828"/>
                  </a:lnTo>
                  <a:lnTo>
                    <a:pt x="17496" y="658"/>
                  </a:lnTo>
                  <a:lnTo>
                    <a:pt x="17642" y="585"/>
                  </a:lnTo>
                  <a:lnTo>
                    <a:pt x="17812" y="512"/>
                  </a:lnTo>
                  <a:close/>
                  <a:moveTo>
                    <a:pt x="5111" y="1582"/>
                  </a:moveTo>
                  <a:lnTo>
                    <a:pt x="5159" y="1655"/>
                  </a:lnTo>
                  <a:lnTo>
                    <a:pt x="5232" y="1704"/>
                  </a:lnTo>
                  <a:lnTo>
                    <a:pt x="5305" y="1728"/>
                  </a:lnTo>
                  <a:lnTo>
                    <a:pt x="5403" y="1704"/>
                  </a:lnTo>
                  <a:lnTo>
                    <a:pt x="5573" y="1655"/>
                  </a:lnTo>
                  <a:lnTo>
                    <a:pt x="5719" y="1631"/>
                  </a:lnTo>
                  <a:lnTo>
                    <a:pt x="5987" y="1631"/>
                  </a:lnTo>
                  <a:lnTo>
                    <a:pt x="6133" y="1680"/>
                  </a:lnTo>
                  <a:lnTo>
                    <a:pt x="6230" y="1753"/>
                  </a:lnTo>
                  <a:lnTo>
                    <a:pt x="6352" y="1850"/>
                  </a:lnTo>
                  <a:lnTo>
                    <a:pt x="6473" y="1996"/>
                  </a:lnTo>
                  <a:lnTo>
                    <a:pt x="6595" y="2264"/>
                  </a:lnTo>
                  <a:lnTo>
                    <a:pt x="6717" y="2531"/>
                  </a:lnTo>
                  <a:lnTo>
                    <a:pt x="6790" y="2799"/>
                  </a:lnTo>
                  <a:lnTo>
                    <a:pt x="6838" y="3091"/>
                  </a:lnTo>
                  <a:lnTo>
                    <a:pt x="6887" y="3286"/>
                  </a:lnTo>
                  <a:lnTo>
                    <a:pt x="6887" y="3456"/>
                  </a:lnTo>
                  <a:lnTo>
                    <a:pt x="6863" y="3626"/>
                  </a:lnTo>
                  <a:lnTo>
                    <a:pt x="6814" y="3797"/>
                  </a:lnTo>
                  <a:lnTo>
                    <a:pt x="6765" y="3943"/>
                  </a:lnTo>
                  <a:lnTo>
                    <a:pt x="6692" y="4064"/>
                  </a:lnTo>
                  <a:lnTo>
                    <a:pt x="6595" y="4186"/>
                  </a:lnTo>
                  <a:lnTo>
                    <a:pt x="6473" y="4308"/>
                  </a:lnTo>
                  <a:lnTo>
                    <a:pt x="6303" y="4040"/>
                  </a:lnTo>
                  <a:lnTo>
                    <a:pt x="6133" y="3797"/>
                  </a:lnTo>
                  <a:lnTo>
                    <a:pt x="5987" y="3529"/>
                  </a:lnTo>
                  <a:lnTo>
                    <a:pt x="5865" y="3261"/>
                  </a:lnTo>
                  <a:lnTo>
                    <a:pt x="5816" y="3164"/>
                  </a:lnTo>
                  <a:lnTo>
                    <a:pt x="5719" y="2994"/>
                  </a:lnTo>
                  <a:lnTo>
                    <a:pt x="5670" y="2921"/>
                  </a:lnTo>
                  <a:lnTo>
                    <a:pt x="5597" y="2872"/>
                  </a:lnTo>
                  <a:lnTo>
                    <a:pt x="5524" y="2848"/>
                  </a:lnTo>
                  <a:lnTo>
                    <a:pt x="5476" y="2896"/>
                  </a:lnTo>
                  <a:lnTo>
                    <a:pt x="5403" y="2969"/>
                  </a:lnTo>
                  <a:lnTo>
                    <a:pt x="5378" y="3067"/>
                  </a:lnTo>
                  <a:lnTo>
                    <a:pt x="5378" y="3164"/>
                  </a:lnTo>
                  <a:lnTo>
                    <a:pt x="5378" y="3261"/>
                  </a:lnTo>
                  <a:lnTo>
                    <a:pt x="5451" y="3456"/>
                  </a:lnTo>
                  <a:lnTo>
                    <a:pt x="5524" y="3626"/>
                  </a:lnTo>
                  <a:lnTo>
                    <a:pt x="5768" y="4089"/>
                  </a:lnTo>
                  <a:lnTo>
                    <a:pt x="6035" y="4551"/>
                  </a:lnTo>
                  <a:lnTo>
                    <a:pt x="5768" y="4624"/>
                  </a:lnTo>
                  <a:lnTo>
                    <a:pt x="5451" y="4648"/>
                  </a:lnTo>
                  <a:lnTo>
                    <a:pt x="5257" y="4648"/>
                  </a:lnTo>
                  <a:lnTo>
                    <a:pt x="5086" y="4624"/>
                  </a:lnTo>
                  <a:lnTo>
                    <a:pt x="4940" y="4600"/>
                  </a:lnTo>
                  <a:lnTo>
                    <a:pt x="4794" y="4551"/>
                  </a:lnTo>
                  <a:lnTo>
                    <a:pt x="4673" y="4478"/>
                  </a:lnTo>
                  <a:lnTo>
                    <a:pt x="4551" y="4381"/>
                  </a:lnTo>
                  <a:lnTo>
                    <a:pt x="4429" y="4308"/>
                  </a:lnTo>
                  <a:lnTo>
                    <a:pt x="4356" y="4186"/>
                  </a:lnTo>
                  <a:lnTo>
                    <a:pt x="4259" y="4064"/>
                  </a:lnTo>
                  <a:lnTo>
                    <a:pt x="4186" y="3943"/>
                  </a:lnTo>
                  <a:lnTo>
                    <a:pt x="4137" y="3821"/>
                  </a:lnTo>
                  <a:lnTo>
                    <a:pt x="4089" y="3675"/>
                  </a:lnTo>
                  <a:lnTo>
                    <a:pt x="4064" y="3505"/>
                  </a:lnTo>
                  <a:lnTo>
                    <a:pt x="4064" y="3359"/>
                  </a:lnTo>
                  <a:lnTo>
                    <a:pt x="4064" y="3188"/>
                  </a:lnTo>
                  <a:lnTo>
                    <a:pt x="4089" y="3018"/>
                  </a:lnTo>
                  <a:lnTo>
                    <a:pt x="4137" y="2775"/>
                  </a:lnTo>
                  <a:lnTo>
                    <a:pt x="4210" y="2556"/>
                  </a:lnTo>
                  <a:lnTo>
                    <a:pt x="4308" y="2337"/>
                  </a:lnTo>
                  <a:lnTo>
                    <a:pt x="4429" y="2142"/>
                  </a:lnTo>
                  <a:lnTo>
                    <a:pt x="4551" y="1972"/>
                  </a:lnTo>
                  <a:lnTo>
                    <a:pt x="4721" y="1801"/>
                  </a:lnTo>
                  <a:lnTo>
                    <a:pt x="4916" y="1680"/>
                  </a:lnTo>
                  <a:lnTo>
                    <a:pt x="5111" y="1582"/>
                  </a:lnTo>
                  <a:close/>
                  <a:moveTo>
                    <a:pt x="12532" y="7544"/>
                  </a:moveTo>
                  <a:lnTo>
                    <a:pt x="12264" y="7568"/>
                  </a:lnTo>
                  <a:lnTo>
                    <a:pt x="11997" y="7593"/>
                  </a:lnTo>
                  <a:lnTo>
                    <a:pt x="11753" y="7641"/>
                  </a:lnTo>
                  <a:lnTo>
                    <a:pt x="11486" y="7690"/>
                  </a:lnTo>
                  <a:lnTo>
                    <a:pt x="11218" y="7763"/>
                  </a:lnTo>
                  <a:lnTo>
                    <a:pt x="10975" y="7885"/>
                  </a:lnTo>
                  <a:lnTo>
                    <a:pt x="10926" y="7933"/>
                  </a:lnTo>
                  <a:lnTo>
                    <a:pt x="10926" y="8006"/>
                  </a:lnTo>
                  <a:lnTo>
                    <a:pt x="10975" y="8055"/>
                  </a:lnTo>
                  <a:lnTo>
                    <a:pt x="11048" y="8079"/>
                  </a:lnTo>
                  <a:lnTo>
                    <a:pt x="11315" y="8055"/>
                  </a:lnTo>
                  <a:lnTo>
                    <a:pt x="11583" y="8031"/>
                  </a:lnTo>
                  <a:lnTo>
                    <a:pt x="11875" y="7982"/>
                  </a:lnTo>
                  <a:lnTo>
                    <a:pt x="12143" y="7933"/>
                  </a:lnTo>
                  <a:lnTo>
                    <a:pt x="12386" y="7909"/>
                  </a:lnTo>
                  <a:lnTo>
                    <a:pt x="12605" y="7909"/>
                  </a:lnTo>
                  <a:lnTo>
                    <a:pt x="12824" y="7885"/>
                  </a:lnTo>
                  <a:lnTo>
                    <a:pt x="12946" y="7860"/>
                  </a:lnTo>
                  <a:lnTo>
                    <a:pt x="13043" y="7787"/>
                  </a:lnTo>
                  <a:lnTo>
                    <a:pt x="13067" y="7763"/>
                  </a:lnTo>
                  <a:lnTo>
                    <a:pt x="13092" y="7714"/>
                  </a:lnTo>
                  <a:lnTo>
                    <a:pt x="13067" y="7690"/>
                  </a:lnTo>
                  <a:lnTo>
                    <a:pt x="13043" y="7641"/>
                  </a:lnTo>
                  <a:lnTo>
                    <a:pt x="12921" y="7593"/>
                  </a:lnTo>
                  <a:lnTo>
                    <a:pt x="12800" y="7544"/>
                  </a:lnTo>
                  <a:close/>
                  <a:moveTo>
                    <a:pt x="20002" y="10026"/>
                  </a:moveTo>
                  <a:lnTo>
                    <a:pt x="20172" y="10050"/>
                  </a:lnTo>
                  <a:lnTo>
                    <a:pt x="20367" y="10074"/>
                  </a:lnTo>
                  <a:lnTo>
                    <a:pt x="20537" y="10099"/>
                  </a:lnTo>
                  <a:lnTo>
                    <a:pt x="20708" y="10172"/>
                  </a:lnTo>
                  <a:lnTo>
                    <a:pt x="20854" y="10245"/>
                  </a:lnTo>
                  <a:lnTo>
                    <a:pt x="21024" y="10342"/>
                  </a:lnTo>
                  <a:lnTo>
                    <a:pt x="21194" y="10439"/>
                  </a:lnTo>
                  <a:lnTo>
                    <a:pt x="21316" y="10585"/>
                  </a:lnTo>
                  <a:lnTo>
                    <a:pt x="21438" y="10707"/>
                  </a:lnTo>
                  <a:lnTo>
                    <a:pt x="21511" y="10877"/>
                  </a:lnTo>
                  <a:lnTo>
                    <a:pt x="21584" y="11023"/>
                  </a:lnTo>
                  <a:lnTo>
                    <a:pt x="21608" y="11194"/>
                  </a:lnTo>
                  <a:lnTo>
                    <a:pt x="21632" y="11364"/>
                  </a:lnTo>
                  <a:lnTo>
                    <a:pt x="21632" y="11534"/>
                  </a:lnTo>
                  <a:lnTo>
                    <a:pt x="21608" y="11705"/>
                  </a:lnTo>
                  <a:lnTo>
                    <a:pt x="21559" y="11875"/>
                  </a:lnTo>
                  <a:lnTo>
                    <a:pt x="21511" y="12021"/>
                  </a:lnTo>
                  <a:lnTo>
                    <a:pt x="21438" y="12191"/>
                  </a:lnTo>
                  <a:lnTo>
                    <a:pt x="21340" y="12337"/>
                  </a:lnTo>
                  <a:lnTo>
                    <a:pt x="21219" y="12483"/>
                  </a:lnTo>
                  <a:lnTo>
                    <a:pt x="21097" y="12605"/>
                  </a:lnTo>
                  <a:lnTo>
                    <a:pt x="20951" y="12702"/>
                  </a:lnTo>
                  <a:lnTo>
                    <a:pt x="20805" y="12800"/>
                  </a:lnTo>
                  <a:lnTo>
                    <a:pt x="20635" y="12873"/>
                  </a:lnTo>
                  <a:lnTo>
                    <a:pt x="20489" y="12921"/>
                  </a:lnTo>
                  <a:lnTo>
                    <a:pt x="20343" y="12970"/>
                  </a:lnTo>
                  <a:lnTo>
                    <a:pt x="20172" y="12994"/>
                  </a:lnTo>
                  <a:lnTo>
                    <a:pt x="20026" y="12994"/>
                  </a:lnTo>
                  <a:lnTo>
                    <a:pt x="19856" y="12970"/>
                  </a:lnTo>
                  <a:lnTo>
                    <a:pt x="19710" y="12946"/>
                  </a:lnTo>
                  <a:lnTo>
                    <a:pt x="19540" y="12897"/>
                  </a:lnTo>
                  <a:lnTo>
                    <a:pt x="19394" y="12848"/>
                  </a:lnTo>
                  <a:lnTo>
                    <a:pt x="19248" y="12775"/>
                  </a:lnTo>
                  <a:lnTo>
                    <a:pt x="19126" y="12678"/>
                  </a:lnTo>
                  <a:lnTo>
                    <a:pt x="18980" y="12581"/>
                  </a:lnTo>
                  <a:lnTo>
                    <a:pt x="18858" y="12459"/>
                  </a:lnTo>
                  <a:lnTo>
                    <a:pt x="18761" y="12337"/>
                  </a:lnTo>
                  <a:lnTo>
                    <a:pt x="18664" y="12216"/>
                  </a:lnTo>
                  <a:lnTo>
                    <a:pt x="18566" y="12070"/>
                  </a:lnTo>
                  <a:lnTo>
                    <a:pt x="18493" y="11899"/>
                  </a:lnTo>
                  <a:lnTo>
                    <a:pt x="18445" y="11729"/>
                  </a:lnTo>
                  <a:lnTo>
                    <a:pt x="18420" y="11583"/>
                  </a:lnTo>
                  <a:lnTo>
                    <a:pt x="19783" y="11753"/>
                  </a:lnTo>
                  <a:lnTo>
                    <a:pt x="19880" y="11753"/>
                  </a:lnTo>
                  <a:lnTo>
                    <a:pt x="19953" y="11705"/>
                  </a:lnTo>
                  <a:lnTo>
                    <a:pt x="20002" y="11632"/>
                  </a:lnTo>
                  <a:lnTo>
                    <a:pt x="20026" y="11534"/>
                  </a:lnTo>
                  <a:lnTo>
                    <a:pt x="20002" y="11437"/>
                  </a:lnTo>
                  <a:lnTo>
                    <a:pt x="19953" y="11364"/>
                  </a:lnTo>
                  <a:lnTo>
                    <a:pt x="19880" y="11291"/>
                  </a:lnTo>
                  <a:lnTo>
                    <a:pt x="19783" y="11267"/>
                  </a:lnTo>
                  <a:lnTo>
                    <a:pt x="18420" y="11096"/>
                  </a:lnTo>
                  <a:lnTo>
                    <a:pt x="18493" y="10804"/>
                  </a:lnTo>
                  <a:lnTo>
                    <a:pt x="18615" y="10512"/>
                  </a:lnTo>
                  <a:lnTo>
                    <a:pt x="18883" y="10415"/>
                  </a:lnTo>
                  <a:lnTo>
                    <a:pt x="19126" y="10293"/>
                  </a:lnTo>
                  <a:lnTo>
                    <a:pt x="19369" y="10172"/>
                  </a:lnTo>
                  <a:lnTo>
                    <a:pt x="19637" y="10074"/>
                  </a:lnTo>
                  <a:lnTo>
                    <a:pt x="19832" y="10050"/>
                  </a:lnTo>
                  <a:lnTo>
                    <a:pt x="20002" y="10026"/>
                  </a:lnTo>
                  <a:close/>
                  <a:moveTo>
                    <a:pt x="11048" y="6838"/>
                  </a:moveTo>
                  <a:lnTo>
                    <a:pt x="11267" y="6863"/>
                  </a:lnTo>
                  <a:lnTo>
                    <a:pt x="11510" y="6887"/>
                  </a:lnTo>
                  <a:lnTo>
                    <a:pt x="11729" y="6936"/>
                  </a:lnTo>
                  <a:lnTo>
                    <a:pt x="11559" y="6960"/>
                  </a:lnTo>
                  <a:lnTo>
                    <a:pt x="11364" y="7009"/>
                  </a:lnTo>
                  <a:lnTo>
                    <a:pt x="11169" y="7057"/>
                  </a:lnTo>
                  <a:lnTo>
                    <a:pt x="10975" y="7155"/>
                  </a:lnTo>
                  <a:lnTo>
                    <a:pt x="10902" y="7228"/>
                  </a:lnTo>
                  <a:lnTo>
                    <a:pt x="10853" y="7301"/>
                  </a:lnTo>
                  <a:lnTo>
                    <a:pt x="10853" y="7325"/>
                  </a:lnTo>
                  <a:lnTo>
                    <a:pt x="10950" y="7349"/>
                  </a:lnTo>
                  <a:lnTo>
                    <a:pt x="11048" y="7374"/>
                  </a:lnTo>
                  <a:lnTo>
                    <a:pt x="11242" y="7349"/>
                  </a:lnTo>
                  <a:lnTo>
                    <a:pt x="11632" y="7252"/>
                  </a:lnTo>
                  <a:lnTo>
                    <a:pt x="11972" y="7203"/>
                  </a:lnTo>
                  <a:lnTo>
                    <a:pt x="12167" y="7179"/>
                  </a:lnTo>
                  <a:lnTo>
                    <a:pt x="12313" y="7106"/>
                  </a:lnTo>
                  <a:lnTo>
                    <a:pt x="12532" y="7203"/>
                  </a:lnTo>
                  <a:lnTo>
                    <a:pt x="12727" y="7325"/>
                  </a:lnTo>
                  <a:lnTo>
                    <a:pt x="12921" y="7447"/>
                  </a:lnTo>
                  <a:lnTo>
                    <a:pt x="13116" y="7568"/>
                  </a:lnTo>
                  <a:lnTo>
                    <a:pt x="13286" y="7714"/>
                  </a:lnTo>
                  <a:lnTo>
                    <a:pt x="13457" y="7885"/>
                  </a:lnTo>
                  <a:lnTo>
                    <a:pt x="13627" y="8055"/>
                  </a:lnTo>
                  <a:lnTo>
                    <a:pt x="13773" y="8250"/>
                  </a:lnTo>
                  <a:lnTo>
                    <a:pt x="13530" y="8225"/>
                  </a:lnTo>
                  <a:lnTo>
                    <a:pt x="13311" y="8225"/>
                  </a:lnTo>
                  <a:lnTo>
                    <a:pt x="12848" y="8274"/>
                  </a:lnTo>
                  <a:lnTo>
                    <a:pt x="12459" y="8347"/>
                  </a:lnTo>
                  <a:lnTo>
                    <a:pt x="12070" y="8420"/>
                  </a:lnTo>
                  <a:lnTo>
                    <a:pt x="11705" y="8566"/>
                  </a:lnTo>
                  <a:lnTo>
                    <a:pt x="11534" y="8663"/>
                  </a:lnTo>
                  <a:lnTo>
                    <a:pt x="11364" y="8761"/>
                  </a:lnTo>
                  <a:lnTo>
                    <a:pt x="11340" y="8785"/>
                  </a:lnTo>
                  <a:lnTo>
                    <a:pt x="11340" y="8834"/>
                  </a:lnTo>
                  <a:lnTo>
                    <a:pt x="11364" y="8858"/>
                  </a:lnTo>
                  <a:lnTo>
                    <a:pt x="11388" y="8882"/>
                  </a:lnTo>
                  <a:lnTo>
                    <a:pt x="11753" y="8834"/>
                  </a:lnTo>
                  <a:lnTo>
                    <a:pt x="12118" y="8761"/>
                  </a:lnTo>
                  <a:lnTo>
                    <a:pt x="12483" y="8688"/>
                  </a:lnTo>
                  <a:lnTo>
                    <a:pt x="12848" y="8663"/>
                  </a:lnTo>
                  <a:lnTo>
                    <a:pt x="13432" y="8663"/>
                  </a:lnTo>
                  <a:lnTo>
                    <a:pt x="13749" y="8688"/>
                  </a:lnTo>
                  <a:lnTo>
                    <a:pt x="13895" y="8663"/>
                  </a:lnTo>
                  <a:lnTo>
                    <a:pt x="14016" y="8663"/>
                  </a:lnTo>
                  <a:lnTo>
                    <a:pt x="14187" y="9028"/>
                  </a:lnTo>
                  <a:lnTo>
                    <a:pt x="13773" y="9053"/>
                  </a:lnTo>
                  <a:lnTo>
                    <a:pt x="13359" y="9101"/>
                  </a:lnTo>
                  <a:lnTo>
                    <a:pt x="12994" y="9150"/>
                  </a:lnTo>
                  <a:lnTo>
                    <a:pt x="12605" y="9199"/>
                  </a:lnTo>
                  <a:lnTo>
                    <a:pt x="12240" y="9296"/>
                  </a:lnTo>
                  <a:lnTo>
                    <a:pt x="12070" y="9369"/>
                  </a:lnTo>
                  <a:lnTo>
                    <a:pt x="11899" y="9466"/>
                  </a:lnTo>
                  <a:lnTo>
                    <a:pt x="11875" y="9490"/>
                  </a:lnTo>
                  <a:lnTo>
                    <a:pt x="11875" y="9539"/>
                  </a:lnTo>
                  <a:lnTo>
                    <a:pt x="11899" y="9563"/>
                  </a:lnTo>
                  <a:lnTo>
                    <a:pt x="11948" y="9588"/>
                  </a:lnTo>
                  <a:lnTo>
                    <a:pt x="12337" y="9588"/>
                  </a:lnTo>
                  <a:lnTo>
                    <a:pt x="12751" y="9539"/>
                  </a:lnTo>
                  <a:lnTo>
                    <a:pt x="13140" y="9466"/>
                  </a:lnTo>
                  <a:lnTo>
                    <a:pt x="13530" y="9417"/>
                  </a:lnTo>
                  <a:lnTo>
                    <a:pt x="13919" y="9417"/>
                  </a:lnTo>
                  <a:lnTo>
                    <a:pt x="14333" y="9393"/>
                  </a:lnTo>
                  <a:lnTo>
                    <a:pt x="14381" y="9661"/>
                  </a:lnTo>
                  <a:lnTo>
                    <a:pt x="14406" y="9904"/>
                  </a:lnTo>
                  <a:lnTo>
                    <a:pt x="14138" y="9831"/>
                  </a:lnTo>
                  <a:lnTo>
                    <a:pt x="13870" y="9782"/>
                  </a:lnTo>
                  <a:lnTo>
                    <a:pt x="13578" y="9782"/>
                  </a:lnTo>
                  <a:lnTo>
                    <a:pt x="13286" y="9807"/>
                  </a:lnTo>
                  <a:lnTo>
                    <a:pt x="12994" y="9855"/>
                  </a:lnTo>
                  <a:lnTo>
                    <a:pt x="12727" y="9904"/>
                  </a:lnTo>
                  <a:lnTo>
                    <a:pt x="12459" y="10001"/>
                  </a:lnTo>
                  <a:lnTo>
                    <a:pt x="12216" y="10099"/>
                  </a:lnTo>
                  <a:lnTo>
                    <a:pt x="12191" y="10123"/>
                  </a:lnTo>
                  <a:lnTo>
                    <a:pt x="12191" y="10172"/>
                  </a:lnTo>
                  <a:lnTo>
                    <a:pt x="12216" y="10196"/>
                  </a:lnTo>
                  <a:lnTo>
                    <a:pt x="12240" y="10220"/>
                  </a:lnTo>
                  <a:lnTo>
                    <a:pt x="12848" y="10196"/>
                  </a:lnTo>
                  <a:lnTo>
                    <a:pt x="13457" y="10196"/>
                  </a:lnTo>
                  <a:lnTo>
                    <a:pt x="13943" y="10220"/>
                  </a:lnTo>
                  <a:lnTo>
                    <a:pt x="14430" y="10220"/>
                  </a:lnTo>
                  <a:lnTo>
                    <a:pt x="14430" y="10464"/>
                  </a:lnTo>
                  <a:lnTo>
                    <a:pt x="14406" y="10707"/>
                  </a:lnTo>
                  <a:lnTo>
                    <a:pt x="14187" y="10634"/>
                  </a:lnTo>
                  <a:lnTo>
                    <a:pt x="13968" y="10610"/>
                  </a:lnTo>
                  <a:lnTo>
                    <a:pt x="13505" y="10561"/>
                  </a:lnTo>
                  <a:lnTo>
                    <a:pt x="13189" y="10512"/>
                  </a:lnTo>
                  <a:lnTo>
                    <a:pt x="12824" y="10464"/>
                  </a:lnTo>
                  <a:lnTo>
                    <a:pt x="12654" y="10464"/>
                  </a:lnTo>
                  <a:lnTo>
                    <a:pt x="12483" y="10488"/>
                  </a:lnTo>
                  <a:lnTo>
                    <a:pt x="12337" y="10537"/>
                  </a:lnTo>
                  <a:lnTo>
                    <a:pt x="12191" y="10610"/>
                  </a:lnTo>
                  <a:lnTo>
                    <a:pt x="12191" y="10634"/>
                  </a:lnTo>
                  <a:lnTo>
                    <a:pt x="12313" y="10731"/>
                  </a:lnTo>
                  <a:lnTo>
                    <a:pt x="12459" y="10804"/>
                  </a:lnTo>
                  <a:lnTo>
                    <a:pt x="12629" y="10853"/>
                  </a:lnTo>
                  <a:lnTo>
                    <a:pt x="12775" y="10877"/>
                  </a:lnTo>
                  <a:lnTo>
                    <a:pt x="13140" y="10926"/>
                  </a:lnTo>
                  <a:lnTo>
                    <a:pt x="13457" y="10950"/>
                  </a:lnTo>
                  <a:lnTo>
                    <a:pt x="13870" y="11048"/>
                  </a:lnTo>
                  <a:lnTo>
                    <a:pt x="14114" y="11072"/>
                  </a:lnTo>
                  <a:lnTo>
                    <a:pt x="14333" y="11072"/>
                  </a:lnTo>
                  <a:lnTo>
                    <a:pt x="14235" y="11340"/>
                  </a:lnTo>
                  <a:lnTo>
                    <a:pt x="14138" y="11607"/>
                  </a:lnTo>
                  <a:lnTo>
                    <a:pt x="14016" y="11851"/>
                  </a:lnTo>
                  <a:lnTo>
                    <a:pt x="13870" y="12094"/>
                  </a:lnTo>
                  <a:lnTo>
                    <a:pt x="13846" y="11997"/>
                  </a:lnTo>
                  <a:lnTo>
                    <a:pt x="13797" y="11899"/>
                  </a:lnTo>
                  <a:lnTo>
                    <a:pt x="13724" y="11826"/>
                  </a:lnTo>
                  <a:lnTo>
                    <a:pt x="13627" y="11778"/>
                  </a:lnTo>
                  <a:lnTo>
                    <a:pt x="13432" y="11680"/>
                  </a:lnTo>
                  <a:lnTo>
                    <a:pt x="13238" y="11607"/>
                  </a:lnTo>
                  <a:lnTo>
                    <a:pt x="12946" y="11534"/>
                  </a:lnTo>
                  <a:lnTo>
                    <a:pt x="12654" y="11486"/>
                  </a:lnTo>
                  <a:lnTo>
                    <a:pt x="12362" y="11486"/>
                  </a:lnTo>
                  <a:lnTo>
                    <a:pt x="12070" y="11510"/>
                  </a:lnTo>
                  <a:lnTo>
                    <a:pt x="12045" y="11534"/>
                  </a:lnTo>
                  <a:lnTo>
                    <a:pt x="12045" y="11559"/>
                  </a:lnTo>
                  <a:lnTo>
                    <a:pt x="12045" y="11607"/>
                  </a:lnTo>
                  <a:lnTo>
                    <a:pt x="12070" y="11632"/>
                  </a:lnTo>
                  <a:lnTo>
                    <a:pt x="12678" y="11826"/>
                  </a:lnTo>
                  <a:lnTo>
                    <a:pt x="12970" y="11948"/>
                  </a:lnTo>
                  <a:lnTo>
                    <a:pt x="13262" y="12070"/>
                  </a:lnTo>
                  <a:lnTo>
                    <a:pt x="13481" y="12191"/>
                  </a:lnTo>
                  <a:lnTo>
                    <a:pt x="13627" y="12240"/>
                  </a:lnTo>
                  <a:lnTo>
                    <a:pt x="13749" y="12240"/>
                  </a:lnTo>
                  <a:lnTo>
                    <a:pt x="13505" y="12556"/>
                  </a:lnTo>
                  <a:lnTo>
                    <a:pt x="13189" y="12362"/>
                  </a:lnTo>
                  <a:lnTo>
                    <a:pt x="12605" y="12021"/>
                  </a:lnTo>
                  <a:lnTo>
                    <a:pt x="12289" y="11899"/>
                  </a:lnTo>
                  <a:lnTo>
                    <a:pt x="12143" y="11851"/>
                  </a:lnTo>
                  <a:lnTo>
                    <a:pt x="11972" y="11802"/>
                  </a:lnTo>
                  <a:lnTo>
                    <a:pt x="11924" y="11802"/>
                  </a:lnTo>
                  <a:lnTo>
                    <a:pt x="11899" y="11826"/>
                  </a:lnTo>
                  <a:lnTo>
                    <a:pt x="11875" y="11875"/>
                  </a:lnTo>
                  <a:lnTo>
                    <a:pt x="11899" y="11924"/>
                  </a:lnTo>
                  <a:lnTo>
                    <a:pt x="12070" y="12118"/>
                  </a:lnTo>
                  <a:lnTo>
                    <a:pt x="12264" y="12289"/>
                  </a:lnTo>
                  <a:lnTo>
                    <a:pt x="12483" y="12435"/>
                  </a:lnTo>
                  <a:lnTo>
                    <a:pt x="12727" y="12581"/>
                  </a:lnTo>
                  <a:lnTo>
                    <a:pt x="13140" y="12873"/>
                  </a:lnTo>
                  <a:lnTo>
                    <a:pt x="12800" y="13116"/>
                  </a:lnTo>
                  <a:lnTo>
                    <a:pt x="12629" y="12946"/>
                  </a:lnTo>
                  <a:lnTo>
                    <a:pt x="12435" y="12800"/>
                  </a:lnTo>
                  <a:lnTo>
                    <a:pt x="12289" y="12702"/>
                  </a:lnTo>
                  <a:lnTo>
                    <a:pt x="12143" y="12605"/>
                  </a:lnTo>
                  <a:lnTo>
                    <a:pt x="12045" y="12581"/>
                  </a:lnTo>
                  <a:lnTo>
                    <a:pt x="11972" y="12556"/>
                  </a:lnTo>
                  <a:lnTo>
                    <a:pt x="11875" y="12556"/>
                  </a:lnTo>
                  <a:lnTo>
                    <a:pt x="11802" y="12581"/>
                  </a:lnTo>
                  <a:lnTo>
                    <a:pt x="11753" y="12629"/>
                  </a:lnTo>
                  <a:lnTo>
                    <a:pt x="11753" y="12678"/>
                  </a:lnTo>
                  <a:lnTo>
                    <a:pt x="11802" y="12824"/>
                  </a:lnTo>
                  <a:lnTo>
                    <a:pt x="11875" y="12921"/>
                  </a:lnTo>
                  <a:lnTo>
                    <a:pt x="12118" y="13116"/>
                  </a:lnTo>
                  <a:lnTo>
                    <a:pt x="12240" y="13238"/>
                  </a:lnTo>
                  <a:lnTo>
                    <a:pt x="12362" y="13359"/>
                  </a:lnTo>
                  <a:lnTo>
                    <a:pt x="11997" y="13505"/>
                  </a:lnTo>
                  <a:lnTo>
                    <a:pt x="11826" y="13554"/>
                  </a:lnTo>
                  <a:lnTo>
                    <a:pt x="11680" y="13384"/>
                  </a:lnTo>
                  <a:lnTo>
                    <a:pt x="11510" y="13213"/>
                  </a:lnTo>
                  <a:lnTo>
                    <a:pt x="11315" y="13067"/>
                  </a:lnTo>
                  <a:lnTo>
                    <a:pt x="11121" y="12946"/>
                  </a:lnTo>
                  <a:lnTo>
                    <a:pt x="11072" y="12946"/>
                  </a:lnTo>
                  <a:lnTo>
                    <a:pt x="11023" y="12970"/>
                  </a:lnTo>
                  <a:lnTo>
                    <a:pt x="10999" y="12994"/>
                  </a:lnTo>
                  <a:lnTo>
                    <a:pt x="10999" y="13043"/>
                  </a:lnTo>
                  <a:lnTo>
                    <a:pt x="11072" y="13213"/>
                  </a:lnTo>
                  <a:lnTo>
                    <a:pt x="11145" y="13359"/>
                  </a:lnTo>
                  <a:lnTo>
                    <a:pt x="11364" y="13651"/>
                  </a:lnTo>
                  <a:lnTo>
                    <a:pt x="11169" y="13651"/>
                  </a:lnTo>
                  <a:lnTo>
                    <a:pt x="11072" y="13481"/>
                  </a:lnTo>
                  <a:lnTo>
                    <a:pt x="10999" y="13286"/>
                  </a:lnTo>
                  <a:lnTo>
                    <a:pt x="10950" y="13213"/>
                  </a:lnTo>
                  <a:lnTo>
                    <a:pt x="10877" y="13165"/>
                  </a:lnTo>
                  <a:lnTo>
                    <a:pt x="10780" y="13116"/>
                  </a:lnTo>
                  <a:lnTo>
                    <a:pt x="10731" y="13116"/>
                  </a:lnTo>
                  <a:lnTo>
                    <a:pt x="10707" y="13140"/>
                  </a:lnTo>
                  <a:lnTo>
                    <a:pt x="10658" y="13213"/>
                  </a:lnTo>
                  <a:lnTo>
                    <a:pt x="10634" y="13311"/>
                  </a:lnTo>
                  <a:lnTo>
                    <a:pt x="10634" y="13408"/>
                  </a:lnTo>
                  <a:lnTo>
                    <a:pt x="10658" y="13481"/>
                  </a:lnTo>
                  <a:lnTo>
                    <a:pt x="10683" y="13627"/>
                  </a:lnTo>
                  <a:lnTo>
                    <a:pt x="10415" y="13603"/>
                  </a:lnTo>
                  <a:lnTo>
                    <a:pt x="10172" y="13530"/>
                  </a:lnTo>
                  <a:lnTo>
                    <a:pt x="9904" y="13457"/>
                  </a:lnTo>
                  <a:lnTo>
                    <a:pt x="9661" y="13359"/>
                  </a:lnTo>
                  <a:lnTo>
                    <a:pt x="9442" y="13238"/>
                  </a:lnTo>
                  <a:lnTo>
                    <a:pt x="9198" y="13092"/>
                  </a:lnTo>
                  <a:lnTo>
                    <a:pt x="8979" y="12946"/>
                  </a:lnTo>
                  <a:lnTo>
                    <a:pt x="8785" y="12775"/>
                  </a:lnTo>
                  <a:lnTo>
                    <a:pt x="8590" y="12581"/>
                  </a:lnTo>
                  <a:lnTo>
                    <a:pt x="8420" y="12386"/>
                  </a:lnTo>
                  <a:lnTo>
                    <a:pt x="8249" y="12167"/>
                  </a:lnTo>
                  <a:lnTo>
                    <a:pt x="8103" y="11948"/>
                  </a:lnTo>
                  <a:lnTo>
                    <a:pt x="7957" y="11705"/>
                  </a:lnTo>
                  <a:lnTo>
                    <a:pt x="7836" y="11461"/>
                  </a:lnTo>
                  <a:lnTo>
                    <a:pt x="7738" y="11218"/>
                  </a:lnTo>
                  <a:lnTo>
                    <a:pt x="7665" y="10950"/>
                  </a:lnTo>
                  <a:lnTo>
                    <a:pt x="7592" y="10610"/>
                  </a:lnTo>
                  <a:lnTo>
                    <a:pt x="7568" y="10245"/>
                  </a:lnTo>
                  <a:lnTo>
                    <a:pt x="7568" y="9880"/>
                  </a:lnTo>
                  <a:lnTo>
                    <a:pt x="7617" y="9539"/>
                  </a:lnTo>
                  <a:lnTo>
                    <a:pt x="7714" y="9174"/>
                  </a:lnTo>
                  <a:lnTo>
                    <a:pt x="7811" y="8834"/>
                  </a:lnTo>
                  <a:lnTo>
                    <a:pt x="7957" y="8517"/>
                  </a:lnTo>
                  <a:lnTo>
                    <a:pt x="8152" y="8201"/>
                  </a:lnTo>
                  <a:lnTo>
                    <a:pt x="8274" y="8006"/>
                  </a:lnTo>
                  <a:lnTo>
                    <a:pt x="8444" y="7812"/>
                  </a:lnTo>
                  <a:lnTo>
                    <a:pt x="8590" y="7641"/>
                  </a:lnTo>
                  <a:lnTo>
                    <a:pt x="8785" y="7471"/>
                  </a:lnTo>
                  <a:lnTo>
                    <a:pt x="9150" y="7179"/>
                  </a:lnTo>
                  <a:lnTo>
                    <a:pt x="9539" y="6936"/>
                  </a:lnTo>
                  <a:lnTo>
                    <a:pt x="9588" y="6984"/>
                  </a:lnTo>
                  <a:lnTo>
                    <a:pt x="9661" y="7033"/>
                  </a:lnTo>
                  <a:lnTo>
                    <a:pt x="9758" y="7057"/>
                  </a:lnTo>
                  <a:lnTo>
                    <a:pt x="9855" y="7033"/>
                  </a:lnTo>
                  <a:lnTo>
                    <a:pt x="10074" y="6960"/>
                  </a:lnTo>
                  <a:lnTo>
                    <a:pt x="10318" y="6911"/>
                  </a:lnTo>
                  <a:lnTo>
                    <a:pt x="10561" y="6863"/>
                  </a:lnTo>
                  <a:lnTo>
                    <a:pt x="10804" y="6863"/>
                  </a:lnTo>
                  <a:lnTo>
                    <a:pt x="11048" y="6838"/>
                  </a:lnTo>
                  <a:close/>
                  <a:moveTo>
                    <a:pt x="2166" y="12410"/>
                  </a:moveTo>
                  <a:lnTo>
                    <a:pt x="2385" y="12435"/>
                  </a:lnTo>
                  <a:lnTo>
                    <a:pt x="2556" y="12483"/>
                  </a:lnTo>
                  <a:lnTo>
                    <a:pt x="2726" y="12605"/>
                  </a:lnTo>
                  <a:lnTo>
                    <a:pt x="2872" y="12727"/>
                  </a:lnTo>
                  <a:lnTo>
                    <a:pt x="3018" y="12897"/>
                  </a:lnTo>
                  <a:lnTo>
                    <a:pt x="3140" y="13092"/>
                  </a:lnTo>
                  <a:lnTo>
                    <a:pt x="2312" y="13530"/>
                  </a:lnTo>
                  <a:lnTo>
                    <a:pt x="2166" y="13603"/>
                  </a:lnTo>
                  <a:lnTo>
                    <a:pt x="1947" y="13773"/>
                  </a:lnTo>
                  <a:lnTo>
                    <a:pt x="1826" y="13846"/>
                  </a:lnTo>
                  <a:lnTo>
                    <a:pt x="1753" y="13943"/>
                  </a:lnTo>
                  <a:lnTo>
                    <a:pt x="1728" y="14041"/>
                  </a:lnTo>
                  <a:lnTo>
                    <a:pt x="1753" y="14065"/>
                  </a:lnTo>
                  <a:lnTo>
                    <a:pt x="1777" y="14089"/>
                  </a:lnTo>
                  <a:lnTo>
                    <a:pt x="1899" y="14162"/>
                  </a:lnTo>
                  <a:lnTo>
                    <a:pt x="2045" y="14162"/>
                  </a:lnTo>
                  <a:lnTo>
                    <a:pt x="2191" y="14114"/>
                  </a:lnTo>
                  <a:lnTo>
                    <a:pt x="2337" y="14065"/>
                  </a:lnTo>
                  <a:lnTo>
                    <a:pt x="2629" y="13919"/>
                  </a:lnTo>
                  <a:lnTo>
                    <a:pt x="2872" y="13773"/>
                  </a:lnTo>
                  <a:lnTo>
                    <a:pt x="3334" y="13530"/>
                  </a:lnTo>
                  <a:lnTo>
                    <a:pt x="3407" y="13895"/>
                  </a:lnTo>
                  <a:lnTo>
                    <a:pt x="3432" y="14235"/>
                  </a:lnTo>
                  <a:lnTo>
                    <a:pt x="3407" y="14381"/>
                  </a:lnTo>
                  <a:lnTo>
                    <a:pt x="3383" y="14552"/>
                  </a:lnTo>
                  <a:lnTo>
                    <a:pt x="3334" y="14698"/>
                  </a:lnTo>
                  <a:lnTo>
                    <a:pt x="3261" y="14819"/>
                  </a:lnTo>
                  <a:lnTo>
                    <a:pt x="3188" y="14941"/>
                  </a:lnTo>
                  <a:lnTo>
                    <a:pt x="3067" y="15063"/>
                  </a:lnTo>
                  <a:lnTo>
                    <a:pt x="2969" y="15160"/>
                  </a:lnTo>
                  <a:lnTo>
                    <a:pt x="2848" y="15233"/>
                  </a:lnTo>
                  <a:lnTo>
                    <a:pt x="2702" y="15330"/>
                  </a:lnTo>
                  <a:lnTo>
                    <a:pt x="2580" y="15379"/>
                  </a:lnTo>
                  <a:lnTo>
                    <a:pt x="2288" y="15476"/>
                  </a:lnTo>
                  <a:lnTo>
                    <a:pt x="2118" y="15476"/>
                  </a:lnTo>
                  <a:lnTo>
                    <a:pt x="1972" y="15501"/>
                  </a:lnTo>
                  <a:lnTo>
                    <a:pt x="1826" y="15476"/>
                  </a:lnTo>
                  <a:lnTo>
                    <a:pt x="1655" y="15452"/>
                  </a:lnTo>
                  <a:lnTo>
                    <a:pt x="1509" y="15403"/>
                  </a:lnTo>
                  <a:lnTo>
                    <a:pt x="1363" y="15355"/>
                  </a:lnTo>
                  <a:lnTo>
                    <a:pt x="1242" y="15282"/>
                  </a:lnTo>
                  <a:lnTo>
                    <a:pt x="1120" y="15184"/>
                  </a:lnTo>
                  <a:lnTo>
                    <a:pt x="1023" y="15087"/>
                  </a:lnTo>
                  <a:lnTo>
                    <a:pt x="925" y="14965"/>
                  </a:lnTo>
                  <a:lnTo>
                    <a:pt x="779" y="14722"/>
                  </a:lnTo>
                  <a:lnTo>
                    <a:pt x="658" y="14430"/>
                  </a:lnTo>
                  <a:lnTo>
                    <a:pt x="609" y="14138"/>
                  </a:lnTo>
                  <a:lnTo>
                    <a:pt x="609" y="13822"/>
                  </a:lnTo>
                  <a:lnTo>
                    <a:pt x="658" y="13530"/>
                  </a:lnTo>
                  <a:lnTo>
                    <a:pt x="706" y="13384"/>
                  </a:lnTo>
                  <a:lnTo>
                    <a:pt x="779" y="13238"/>
                  </a:lnTo>
                  <a:lnTo>
                    <a:pt x="852" y="13092"/>
                  </a:lnTo>
                  <a:lnTo>
                    <a:pt x="950" y="12970"/>
                  </a:lnTo>
                  <a:lnTo>
                    <a:pt x="1193" y="12727"/>
                  </a:lnTo>
                  <a:lnTo>
                    <a:pt x="1436" y="12532"/>
                  </a:lnTo>
                  <a:lnTo>
                    <a:pt x="1509" y="12581"/>
                  </a:lnTo>
                  <a:lnTo>
                    <a:pt x="1582" y="12605"/>
                  </a:lnTo>
                  <a:lnTo>
                    <a:pt x="1655" y="12605"/>
                  </a:lnTo>
                  <a:lnTo>
                    <a:pt x="1728" y="12581"/>
                  </a:lnTo>
                  <a:lnTo>
                    <a:pt x="1972" y="12459"/>
                  </a:lnTo>
                  <a:lnTo>
                    <a:pt x="2166" y="12410"/>
                  </a:lnTo>
                  <a:close/>
                  <a:moveTo>
                    <a:pt x="10950" y="17496"/>
                  </a:moveTo>
                  <a:lnTo>
                    <a:pt x="11194" y="17569"/>
                  </a:lnTo>
                  <a:lnTo>
                    <a:pt x="11413" y="17666"/>
                  </a:lnTo>
                  <a:lnTo>
                    <a:pt x="11632" y="17812"/>
                  </a:lnTo>
                  <a:lnTo>
                    <a:pt x="11802" y="17958"/>
                  </a:lnTo>
                  <a:lnTo>
                    <a:pt x="11948" y="18153"/>
                  </a:lnTo>
                  <a:lnTo>
                    <a:pt x="12094" y="18372"/>
                  </a:lnTo>
                  <a:lnTo>
                    <a:pt x="12167" y="18615"/>
                  </a:lnTo>
                  <a:lnTo>
                    <a:pt x="12240" y="18883"/>
                  </a:lnTo>
                  <a:lnTo>
                    <a:pt x="12240" y="19077"/>
                  </a:lnTo>
                  <a:lnTo>
                    <a:pt x="12240" y="19248"/>
                  </a:lnTo>
                  <a:lnTo>
                    <a:pt x="12216" y="19418"/>
                  </a:lnTo>
                  <a:lnTo>
                    <a:pt x="12167" y="19588"/>
                  </a:lnTo>
                  <a:lnTo>
                    <a:pt x="12094" y="19734"/>
                  </a:lnTo>
                  <a:lnTo>
                    <a:pt x="12021" y="19880"/>
                  </a:lnTo>
                  <a:lnTo>
                    <a:pt x="11924" y="20002"/>
                  </a:lnTo>
                  <a:lnTo>
                    <a:pt x="11826" y="20124"/>
                  </a:lnTo>
                  <a:lnTo>
                    <a:pt x="11705" y="20245"/>
                  </a:lnTo>
                  <a:lnTo>
                    <a:pt x="11559" y="20343"/>
                  </a:lnTo>
                  <a:lnTo>
                    <a:pt x="11413" y="20416"/>
                  </a:lnTo>
                  <a:lnTo>
                    <a:pt x="11267" y="20489"/>
                  </a:lnTo>
                  <a:lnTo>
                    <a:pt x="11121" y="20562"/>
                  </a:lnTo>
                  <a:lnTo>
                    <a:pt x="10950" y="20610"/>
                  </a:lnTo>
                  <a:lnTo>
                    <a:pt x="10780" y="20635"/>
                  </a:lnTo>
                  <a:lnTo>
                    <a:pt x="10610" y="20659"/>
                  </a:lnTo>
                  <a:lnTo>
                    <a:pt x="10439" y="20635"/>
                  </a:lnTo>
                  <a:lnTo>
                    <a:pt x="10293" y="20610"/>
                  </a:lnTo>
                  <a:lnTo>
                    <a:pt x="10147" y="20586"/>
                  </a:lnTo>
                  <a:lnTo>
                    <a:pt x="10001" y="20513"/>
                  </a:lnTo>
                  <a:lnTo>
                    <a:pt x="9855" y="20464"/>
                  </a:lnTo>
                  <a:lnTo>
                    <a:pt x="9734" y="20367"/>
                  </a:lnTo>
                  <a:lnTo>
                    <a:pt x="9612" y="20270"/>
                  </a:lnTo>
                  <a:lnTo>
                    <a:pt x="9515" y="20148"/>
                  </a:lnTo>
                  <a:lnTo>
                    <a:pt x="9320" y="19905"/>
                  </a:lnTo>
                  <a:lnTo>
                    <a:pt x="9198" y="19637"/>
                  </a:lnTo>
                  <a:lnTo>
                    <a:pt x="9101" y="19345"/>
                  </a:lnTo>
                  <a:lnTo>
                    <a:pt x="9101" y="19175"/>
                  </a:lnTo>
                  <a:lnTo>
                    <a:pt x="9077" y="19029"/>
                  </a:lnTo>
                  <a:lnTo>
                    <a:pt x="9101" y="18883"/>
                  </a:lnTo>
                  <a:lnTo>
                    <a:pt x="9125" y="18712"/>
                  </a:lnTo>
                  <a:lnTo>
                    <a:pt x="9174" y="18566"/>
                  </a:lnTo>
                  <a:lnTo>
                    <a:pt x="9247" y="18420"/>
                  </a:lnTo>
                  <a:lnTo>
                    <a:pt x="9417" y="18177"/>
                  </a:lnTo>
                  <a:lnTo>
                    <a:pt x="9612" y="17934"/>
                  </a:lnTo>
                  <a:lnTo>
                    <a:pt x="9782" y="17812"/>
                  </a:lnTo>
                  <a:lnTo>
                    <a:pt x="9953" y="17690"/>
                  </a:lnTo>
                  <a:lnTo>
                    <a:pt x="10147" y="17617"/>
                  </a:lnTo>
                  <a:lnTo>
                    <a:pt x="10342" y="17544"/>
                  </a:lnTo>
                  <a:lnTo>
                    <a:pt x="10342" y="17544"/>
                  </a:lnTo>
                  <a:lnTo>
                    <a:pt x="10318" y="18323"/>
                  </a:lnTo>
                  <a:lnTo>
                    <a:pt x="10342" y="18688"/>
                  </a:lnTo>
                  <a:lnTo>
                    <a:pt x="10342" y="18883"/>
                  </a:lnTo>
                  <a:lnTo>
                    <a:pt x="10391" y="19053"/>
                  </a:lnTo>
                  <a:lnTo>
                    <a:pt x="10439" y="19150"/>
                  </a:lnTo>
                  <a:lnTo>
                    <a:pt x="10488" y="19199"/>
                  </a:lnTo>
                  <a:lnTo>
                    <a:pt x="10561" y="19223"/>
                  </a:lnTo>
                  <a:lnTo>
                    <a:pt x="10707" y="19223"/>
                  </a:lnTo>
                  <a:lnTo>
                    <a:pt x="10756" y="19199"/>
                  </a:lnTo>
                  <a:lnTo>
                    <a:pt x="10829" y="19150"/>
                  </a:lnTo>
                  <a:lnTo>
                    <a:pt x="10853" y="19053"/>
                  </a:lnTo>
                  <a:lnTo>
                    <a:pt x="10926" y="18688"/>
                  </a:lnTo>
                  <a:lnTo>
                    <a:pt x="10950" y="18299"/>
                  </a:lnTo>
                  <a:lnTo>
                    <a:pt x="10950" y="17885"/>
                  </a:lnTo>
                  <a:lnTo>
                    <a:pt x="10950" y="17496"/>
                  </a:lnTo>
                  <a:close/>
                  <a:moveTo>
                    <a:pt x="17861" y="1"/>
                  </a:moveTo>
                  <a:lnTo>
                    <a:pt x="17715" y="25"/>
                  </a:lnTo>
                  <a:lnTo>
                    <a:pt x="17447" y="98"/>
                  </a:lnTo>
                  <a:lnTo>
                    <a:pt x="17204" y="171"/>
                  </a:lnTo>
                  <a:lnTo>
                    <a:pt x="17009" y="293"/>
                  </a:lnTo>
                  <a:lnTo>
                    <a:pt x="16839" y="415"/>
                  </a:lnTo>
                  <a:lnTo>
                    <a:pt x="16668" y="585"/>
                  </a:lnTo>
                  <a:lnTo>
                    <a:pt x="16522" y="755"/>
                  </a:lnTo>
                  <a:lnTo>
                    <a:pt x="16401" y="950"/>
                  </a:lnTo>
                  <a:lnTo>
                    <a:pt x="16303" y="1145"/>
                  </a:lnTo>
                  <a:lnTo>
                    <a:pt x="16230" y="1363"/>
                  </a:lnTo>
                  <a:lnTo>
                    <a:pt x="16157" y="1558"/>
                  </a:lnTo>
                  <a:lnTo>
                    <a:pt x="16109" y="1801"/>
                  </a:lnTo>
                  <a:lnTo>
                    <a:pt x="16084" y="2020"/>
                  </a:lnTo>
                  <a:lnTo>
                    <a:pt x="16084" y="2239"/>
                  </a:lnTo>
                  <a:lnTo>
                    <a:pt x="16109" y="2483"/>
                  </a:lnTo>
                  <a:lnTo>
                    <a:pt x="16157" y="2702"/>
                  </a:lnTo>
                  <a:lnTo>
                    <a:pt x="16206" y="2921"/>
                  </a:lnTo>
                  <a:lnTo>
                    <a:pt x="16352" y="3334"/>
                  </a:lnTo>
                  <a:lnTo>
                    <a:pt x="16449" y="3578"/>
                  </a:lnTo>
                  <a:lnTo>
                    <a:pt x="16571" y="3821"/>
                  </a:lnTo>
                  <a:lnTo>
                    <a:pt x="16206" y="4259"/>
                  </a:lnTo>
                  <a:lnTo>
                    <a:pt x="15792" y="4697"/>
                  </a:lnTo>
                  <a:lnTo>
                    <a:pt x="15062" y="5378"/>
                  </a:lnTo>
                  <a:lnTo>
                    <a:pt x="14308" y="6060"/>
                  </a:lnTo>
                  <a:lnTo>
                    <a:pt x="13773" y="6522"/>
                  </a:lnTo>
                  <a:lnTo>
                    <a:pt x="13651" y="6644"/>
                  </a:lnTo>
                  <a:lnTo>
                    <a:pt x="13530" y="6765"/>
                  </a:lnTo>
                  <a:lnTo>
                    <a:pt x="13432" y="6911"/>
                  </a:lnTo>
                  <a:lnTo>
                    <a:pt x="13384" y="7057"/>
                  </a:lnTo>
                  <a:lnTo>
                    <a:pt x="13043" y="6838"/>
                  </a:lnTo>
                  <a:lnTo>
                    <a:pt x="12678" y="6644"/>
                  </a:lnTo>
                  <a:lnTo>
                    <a:pt x="12289" y="6498"/>
                  </a:lnTo>
                  <a:lnTo>
                    <a:pt x="11899" y="6400"/>
                  </a:lnTo>
                  <a:lnTo>
                    <a:pt x="11510" y="6303"/>
                  </a:lnTo>
                  <a:lnTo>
                    <a:pt x="11096" y="6279"/>
                  </a:lnTo>
                  <a:lnTo>
                    <a:pt x="10683" y="6279"/>
                  </a:lnTo>
                  <a:lnTo>
                    <a:pt x="10269" y="6327"/>
                  </a:lnTo>
                  <a:lnTo>
                    <a:pt x="10245" y="6303"/>
                  </a:lnTo>
                  <a:lnTo>
                    <a:pt x="9977" y="6303"/>
                  </a:lnTo>
                  <a:lnTo>
                    <a:pt x="9758" y="6352"/>
                  </a:lnTo>
                  <a:lnTo>
                    <a:pt x="9563" y="6400"/>
                  </a:lnTo>
                  <a:lnTo>
                    <a:pt x="9369" y="6473"/>
                  </a:lnTo>
                  <a:lnTo>
                    <a:pt x="9174" y="6546"/>
                  </a:lnTo>
                  <a:lnTo>
                    <a:pt x="8979" y="6668"/>
                  </a:lnTo>
                  <a:lnTo>
                    <a:pt x="8639" y="6911"/>
                  </a:lnTo>
                  <a:lnTo>
                    <a:pt x="8468" y="6668"/>
                  </a:lnTo>
                  <a:lnTo>
                    <a:pt x="8274" y="6425"/>
                  </a:lnTo>
                  <a:lnTo>
                    <a:pt x="7884" y="5987"/>
                  </a:lnTo>
                  <a:lnTo>
                    <a:pt x="6838" y="4770"/>
                  </a:lnTo>
                  <a:lnTo>
                    <a:pt x="6984" y="4648"/>
                  </a:lnTo>
                  <a:lnTo>
                    <a:pt x="7106" y="4502"/>
                  </a:lnTo>
                  <a:lnTo>
                    <a:pt x="7252" y="4308"/>
                  </a:lnTo>
                  <a:lnTo>
                    <a:pt x="7349" y="4113"/>
                  </a:lnTo>
                  <a:lnTo>
                    <a:pt x="7398" y="3894"/>
                  </a:lnTo>
                  <a:lnTo>
                    <a:pt x="7446" y="3675"/>
                  </a:lnTo>
                  <a:lnTo>
                    <a:pt x="7446" y="3456"/>
                  </a:lnTo>
                  <a:lnTo>
                    <a:pt x="7446" y="3213"/>
                  </a:lnTo>
                  <a:lnTo>
                    <a:pt x="7422" y="2994"/>
                  </a:lnTo>
                  <a:lnTo>
                    <a:pt x="7373" y="2775"/>
                  </a:lnTo>
                  <a:lnTo>
                    <a:pt x="7252" y="2312"/>
                  </a:lnTo>
                  <a:lnTo>
                    <a:pt x="7154" y="2093"/>
                  </a:lnTo>
                  <a:lnTo>
                    <a:pt x="7057" y="1899"/>
                  </a:lnTo>
                  <a:lnTo>
                    <a:pt x="6936" y="1704"/>
                  </a:lnTo>
                  <a:lnTo>
                    <a:pt x="6814" y="1509"/>
                  </a:lnTo>
                  <a:lnTo>
                    <a:pt x="6644" y="1339"/>
                  </a:lnTo>
                  <a:lnTo>
                    <a:pt x="6473" y="1193"/>
                  </a:lnTo>
                  <a:lnTo>
                    <a:pt x="6254" y="1072"/>
                  </a:lnTo>
                  <a:lnTo>
                    <a:pt x="6035" y="1023"/>
                  </a:lnTo>
                  <a:lnTo>
                    <a:pt x="5792" y="999"/>
                  </a:lnTo>
                  <a:lnTo>
                    <a:pt x="5573" y="1047"/>
                  </a:lnTo>
                  <a:lnTo>
                    <a:pt x="5354" y="999"/>
                  </a:lnTo>
                  <a:lnTo>
                    <a:pt x="5135" y="999"/>
                  </a:lnTo>
                  <a:lnTo>
                    <a:pt x="4940" y="1047"/>
                  </a:lnTo>
                  <a:lnTo>
                    <a:pt x="4770" y="1096"/>
                  </a:lnTo>
                  <a:lnTo>
                    <a:pt x="4575" y="1193"/>
                  </a:lnTo>
                  <a:lnTo>
                    <a:pt x="4429" y="1290"/>
                  </a:lnTo>
                  <a:lnTo>
                    <a:pt x="4259" y="1436"/>
                  </a:lnTo>
                  <a:lnTo>
                    <a:pt x="4113" y="1582"/>
                  </a:lnTo>
                  <a:lnTo>
                    <a:pt x="3991" y="1753"/>
                  </a:lnTo>
                  <a:lnTo>
                    <a:pt x="3870" y="1923"/>
                  </a:lnTo>
                  <a:lnTo>
                    <a:pt x="3772" y="2118"/>
                  </a:lnTo>
                  <a:lnTo>
                    <a:pt x="3675" y="2288"/>
                  </a:lnTo>
                  <a:lnTo>
                    <a:pt x="3602" y="2507"/>
                  </a:lnTo>
                  <a:lnTo>
                    <a:pt x="3529" y="2702"/>
                  </a:lnTo>
                  <a:lnTo>
                    <a:pt x="3505" y="2896"/>
                  </a:lnTo>
                  <a:lnTo>
                    <a:pt x="3480" y="3091"/>
                  </a:lnTo>
                  <a:lnTo>
                    <a:pt x="3456" y="3334"/>
                  </a:lnTo>
                  <a:lnTo>
                    <a:pt x="3480" y="3578"/>
                  </a:lnTo>
                  <a:lnTo>
                    <a:pt x="3529" y="3821"/>
                  </a:lnTo>
                  <a:lnTo>
                    <a:pt x="3578" y="4016"/>
                  </a:lnTo>
                  <a:lnTo>
                    <a:pt x="3675" y="4235"/>
                  </a:lnTo>
                  <a:lnTo>
                    <a:pt x="3772" y="4405"/>
                  </a:lnTo>
                  <a:lnTo>
                    <a:pt x="3894" y="4575"/>
                  </a:lnTo>
                  <a:lnTo>
                    <a:pt x="4040" y="4721"/>
                  </a:lnTo>
                  <a:lnTo>
                    <a:pt x="4210" y="4867"/>
                  </a:lnTo>
                  <a:lnTo>
                    <a:pt x="4381" y="4965"/>
                  </a:lnTo>
                  <a:lnTo>
                    <a:pt x="4575" y="5062"/>
                  </a:lnTo>
                  <a:lnTo>
                    <a:pt x="4770" y="5135"/>
                  </a:lnTo>
                  <a:lnTo>
                    <a:pt x="4989" y="5208"/>
                  </a:lnTo>
                  <a:lnTo>
                    <a:pt x="5232" y="5232"/>
                  </a:lnTo>
                  <a:lnTo>
                    <a:pt x="5719" y="5232"/>
                  </a:lnTo>
                  <a:lnTo>
                    <a:pt x="5889" y="5184"/>
                  </a:lnTo>
                  <a:lnTo>
                    <a:pt x="6084" y="5159"/>
                  </a:lnTo>
                  <a:lnTo>
                    <a:pt x="6400" y="5038"/>
                  </a:lnTo>
                  <a:lnTo>
                    <a:pt x="6838" y="5573"/>
                  </a:lnTo>
                  <a:lnTo>
                    <a:pt x="7276" y="6084"/>
                  </a:lnTo>
                  <a:lnTo>
                    <a:pt x="7738" y="6692"/>
                  </a:lnTo>
                  <a:lnTo>
                    <a:pt x="7982" y="6984"/>
                  </a:lnTo>
                  <a:lnTo>
                    <a:pt x="8103" y="7106"/>
                  </a:lnTo>
                  <a:lnTo>
                    <a:pt x="8249" y="7228"/>
                  </a:lnTo>
                  <a:lnTo>
                    <a:pt x="7982" y="7520"/>
                  </a:lnTo>
                  <a:lnTo>
                    <a:pt x="7738" y="7812"/>
                  </a:lnTo>
                  <a:lnTo>
                    <a:pt x="7519" y="8152"/>
                  </a:lnTo>
                  <a:lnTo>
                    <a:pt x="7325" y="8517"/>
                  </a:lnTo>
                  <a:lnTo>
                    <a:pt x="7179" y="8907"/>
                  </a:lnTo>
                  <a:lnTo>
                    <a:pt x="7081" y="9320"/>
                  </a:lnTo>
                  <a:lnTo>
                    <a:pt x="7009" y="9734"/>
                  </a:lnTo>
                  <a:lnTo>
                    <a:pt x="7009" y="10147"/>
                  </a:lnTo>
                  <a:lnTo>
                    <a:pt x="7009" y="10561"/>
                  </a:lnTo>
                  <a:lnTo>
                    <a:pt x="7081" y="10975"/>
                  </a:lnTo>
                  <a:lnTo>
                    <a:pt x="7154" y="11340"/>
                  </a:lnTo>
                  <a:lnTo>
                    <a:pt x="6984" y="11364"/>
                  </a:lnTo>
                  <a:lnTo>
                    <a:pt x="6814" y="11413"/>
                  </a:lnTo>
                  <a:lnTo>
                    <a:pt x="6449" y="11559"/>
                  </a:lnTo>
                  <a:lnTo>
                    <a:pt x="5792" y="11851"/>
                  </a:lnTo>
                  <a:lnTo>
                    <a:pt x="4916" y="12216"/>
                  </a:lnTo>
                  <a:lnTo>
                    <a:pt x="4064" y="12605"/>
                  </a:lnTo>
                  <a:lnTo>
                    <a:pt x="3602" y="12848"/>
                  </a:lnTo>
                  <a:lnTo>
                    <a:pt x="3432" y="12629"/>
                  </a:lnTo>
                  <a:lnTo>
                    <a:pt x="3261" y="12435"/>
                  </a:lnTo>
                  <a:lnTo>
                    <a:pt x="3091" y="12264"/>
                  </a:lnTo>
                  <a:lnTo>
                    <a:pt x="2872" y="12118"/>
                  </a:lnTo>
                  <a:lnTo>
                    <a:pt x="2653" y="12021"/>
                  </a:lnTo>
                  <a:lnTo>
                    <a:pt x="2434" y="11948"/>
                  </a:lnTo>
                  <a:lnTo>
                    <a:pt x="2191" y="11924"/>
                  </a:lnTo>
                  <a:lnTo>
                    <a:pt x="1923" y="11948"/>
                  </a:lnTo>
                  <a:lnTo>
                    <a:pt x="1777" y="11924"/>
                  </a:lnTo>
                  <a:lnTo>
                    <a:pt x="1631" y="11948"/>
                  </a:lnTo>
                  <a:lnTo>
                    <a:pt x="1461" y="11972"/>
                  </a:lnTo>
                  <a:lnTo>
                    <a:pt x="1315" y="12045"/>
                  </a:lnTo>
                  <a:lnTo>
                    <a:pt x="1023" y="12191"/>
                  </a:lnTo>
                  <a:lnTo>
                    <a:pt x="804" y="12386"/>
                  </a:lnTo>
                  <a:lnTo>
                    <a:pt x="633" y="12532"/>
                  </a:lnTo>
                  <a:lnTo>
                    <a:pt x="487" y="12678"/>
                  </a:lnTo>
                  <a:lnTo>
                    <a:pt x="366" y="12848"/>
                  </a:lnTo>
                  <a:lnTo>
                    <a:pt x="268" y="13043"/>
                  </a:lnTo>
                  <a:lnTo>
                    <a:pt x="171" y="13238"/>
                  </a:lnTo>
                  <a:lnTo>
                    <a:pt x="98" y="13432"/>
                  </a:lnTo>
                  <a:lnTo>
                    <a:pt x="49" y="13651"/>
                  </a:lnTo>
                  <a:lnTo>
                    <a:pt x="25" y="13846"/>
                  </a:lnTo>
                  <a:lnTo>
                    <a:pt x="1" y="14089"/>
                  </a:lnTo>
                  <a:lnTo>
                    <a:pt x="25" y="14308"/>
                  </a:lnTo>
                  <a:lnTo>
                    <a:pt x="74" y="14503"/>
                  </a:lnTo>
                  <a:lnTo>
                    <a:pt x="122" y="14722"/>
                  </a:lnTo>
                  <a:lnTo>
                    <a:pt x="195" y="14917"/>
                  </a:lnTo>
                  <a:lnTo>
                    <a:pt x="317" y="15087"/>
                  </a:lnTo>
                  <a:lnTo>
                    <a:pt x="439" y="15257"/>
                  </a:lnTo>
                  <a:lnTo>
                    <a:pt x="560" y="15428"/>
                  </a:lnTo>
                  <a:lnTo>
                    <a:pt x="706" y="15574"/>
                  </a:lnTo>
                  <a:lnTo>
                    <a:pt x="877" y="15695"/>
                  </a:lnTo>
                  <a:lnTo>
                    <a:pt x="1071" y="15817"/>
                  </a:lnTo>
                  <a:lnTo>
                    <a:pt x="1242" y="15914"/>
                  </a:lnTo>
                  <a:lnTo>
                    <a:pt x="1436" y="15987"/>
                  </a:lnTo>
                  <a:lnTo>
                    <a:pt x="1655" y="16036"/>
                  </a:lnTo>
                  <a:lnTo>
                    <a:pt x="1850" y="16085"/>
                  </a:lnTo>
                  <a:lnTo>
                    <a:pt x="2312" y="16085"/>
                  </a:lnTo>
                  <a:lnTo>
                    <a:pt x="2531" y="16036"/>
                  </a:lnTo>
                  <a:lnTo>
                    <a:pt x="2726" y="15963"/>
                  </a:lnTo>
                  <a:lnTo>
                    <a:pt x="2921" y="15890"/>
                  </a:lnTo>
                  <a:lnTo>
                    <a:pt x="3091" y="15793"/>
                  </a:lnTo>
                  <a:lnTo>
                    <a:pt x="3237" y="15671"/>
                  </a:lnTo>
                  <a:lnTo>
                    <a:pt x="3383" y="15525"/>
                  </a:lnTo>
                  <a:lnTo>
                    <a:pt x="3529" y="15355"/>
                  </a:lnTo>
                  <a:lnTo>
                    <a:pt x="3626" y="15184"/>
                  </a:lnTo>
                  <a:lnTo>
                    <a:pt x="3724" y="15014"/>
                  </a:lnTo>
                  <a:lnTo>
                    <a:pt x="3797" y="14819"/>
                  </a:lnTo>
                  <a:lnTo>
                    <a:pt x="3870" y="14625"/>
                  </a:lnTo>
                  <a:lnTo>
                    <a:pt x="3918" y="14406"/>
                  </a:lnTo>
                  <a:lnTo>
                    <a:pt x="3918" y="14211"/>
                  </a:lnTo>
                  <a:lnTo>
                    <a:pt x="3943" y="13992"/>
                  </a:lnTo>
                  <a:lnTo>
                    <a:pt x="3918" y="13773"/>
                  </a:lnTo>
                  <a:lnTo>
                    <a:pt x="3870" y="13530"/>
                  </a:lnTo>
                  <a:lnTo>
                    <a:pt x="3797" y="13311"/>
                  </a:lnTo>
                  <a:lnTo>
                    <a:pt x="4502" y="12970"/>
                  </a:lnTo>
                  <a:lnTo>
                    <a:pt x="5378" y="12581"/>
                  </a:lnTo>
                  <a:lnTo>
                    <a:pt x="6254" y="12216"/>
                  </a:lnTo>
                  <a:lnTo>
                    <a:pt x="6522" y="12118"/>
                  </a:lnTo>
                  <a:lnTo>
                    <a:pt x="6790" y="12021"/>
                  </a:lnTo>
                  <a:lnTo>
                    <a:pt x="7081" y="11924"/>
                  </a:lnTo>
                  <a:lnTo>
                    <a:pt x="7203" y="11851"/>
                  </a:lnTo>
                  <a:lnTo>
                    <a:pt x="7325" y="11778"/>
                  </a:lnTo>
                  <a:lnTo>
                    <a:pt x="7422" y="12021"/>
                  </a:lnTo>
                  <a:lnTo>
                    <a:pt x="7544" y="12240"/>
                  </a:lnTo>
                  <a:lnTo>
                    <a:pt x="7690" y="12459"/>
                  </a:lnTo>
                  <a:lnTo>
                    <a:pt x="7836" y="12678"/>
                  </a:lnTo>
                  <a:lnTo>
                    <a:pt x="8006" y="12873"/>
                  </a:lnTo>
                  <a:lnTo>
                    <a:pt x="8176" y="13043"/>
                  </a:lnTo>
                  <a:lnTo>
                    <a:pt x="8371" y="13213"/>
                  </a:lnTo>
                  <a:lnTo>
                    <a:pt x="8566" y="13384"/>
                  </a:lnTo>
                  <a:lnTo>
                    <a:pt x="8785" y="13530"/>
                  </a:lnTo>
                  <a:lnTo>
                    <a:pt x="9004" y="13651"/>
                  </a:lnTo>
                  <a:lnTo>
                    <a:pt x="9223" y="13773"/>
                  </a:lnTo>
                  <a:lnTo>
                    <a:pt x="9466" y="13870"/>
                  </a:lnTo>
                  <a:lnTo>
                    <a:pt x="9685" y="13968"/>
                  </a:lnTo>
                  <a:lnTo>
                    <a:pt x="9928" y="14041"/>
                  </a:lnTo>
                  <a:lnTo>
                    <a:pt x="10196" y="14114"/>
                  </a:lnTo>
                  <a:lnTo>
                    <a:pt x="10439" y="14162"/>
                  </a:lnTo>
                  <a:lnTo>
                    <a:pt x="10391" y="14308"/>
                  </a:lnTo>
                  <a:lnTo>
                    <a:pt x="10366" y="14454"/>
                  </a:lnTo>
                  <a:lnTo>
                    <a:pt x="10342" y="14844"/>
                  </a:lnTo>
                  <a:lnTo>
                    <a:pt x="10342" y="15209"/>
                  </a:lnTo>
                  <a:lnTo>
                    <a:pt x="10342" y="15963"/>
                  </a:lnTo>
                  <a:lnTo>
                    <a:pt x="10342" y="16936"/>
                  </a:lnTo>
                  <a:lnTo>
                    <a:pt x="10220" y="16961"/>
                  </a:lnTo>
                  <a:lnTo>
                    <a:pt x="10147" y="16985"/>
                  </a:lnTo>
                  <a:lnTo>
                    <a:pt x="10099" y="17034"/>
                  </a:lnTo>
                  <a:lnTo>
                    <a:pt x="10074" y="17082"/>
                  </a:lnTo>
                  <a:lnTo>
                    <a:pt x="10050" y="17155"/>
                  </a:lnTo>
                  <a:lnTo>
                    <a:pt x="9758" y="17253"/>
                  </a:lnTo>
                  <a:lnTo>
                    <a:pt x="9490" y="17399"/>
                  </a:lnTo>
                  <a:lnTo>
                    <a:pt x="9247" y="17569"/>
                  </a:lnTo>
                  <a:lnTo>
                    <a:pt x="9028" y="17763"/>
                  </a:lnTo>
                  <a:lnTo>
                    <a:pt x="8833" y="18007"/>
                  </a:lnTo>
                  <a:lnTo>
                    <a:pt x="8687" y="18299"/>
                  </a:lnTo>
                  <a:lnTo>
                    <a:pt x="8590" y="18591"/>
                  </a:lnTo>
                  <a:lnTo>
                    <a:pt x="8517" y="18907"/>
                  </a:lnTo>
                  <a:lnTo>
                    <a:pt x="8517" y="19126"/>
                  </a:lnTo>
                  <a:lnTo>
                    <a:pt x="8517" y="19345"/>
                  </a:lnTo>
                  <a:lnTo>
                    <a:pt x="8566" y="19564"/>
                  </a:lnTo>
                  <a:lnTo>
                    <a:pt x="8614" y="19783"/>
                  </a:lnTo>
                  <a:lnTo>
                    <a:pt x="8712" y="19978"/>
                  </a:lnTo>
                  <a:lnTo>
                    <a:pt x="8809" y="20172"/>
                  </a:lnTo>
                  <a:lnTo>
                    <a:pt x="8931" y="20343"/>
                  </a:lnTo>
                  <a:lnTo>
                    <a:pt x="9052" y="20513"/>
                  </a:lnTo>
                  <a:lnTo>
                    <a:pt x="9198" y="20659"/>
                  </a:lnTo>
                  <a:lnTo>
                    <a:pt x="9369" y="20805"/>
                  </a:lnTo>
                  <a:lnTo>
                    <a:pt x="9563" y="20927"/>
                  </a:lnTo>
                  <a:lnTo>
                    <a:pt x="9758" y="21024"/>
                  </a:lnTo>
                  <a:lnTo>
                    <a:pt x="9953" y="21121"/>
                  </a:lnTo>
                  <a:lnTo>
                    <a:pt x="10147" y="21170"/>
                  </a:lnTo>
                  <a:lnTo>
                    <a:pt x="10366" y="21219"/>
                  </a:lnTo>
                  <a:lnTo>
                    <a:pt x="10610" y="21243"/>
                  </a:lnTo>
                  <a:lnTo>
                    <a:pt x="10853" y="21243"/>
                  </a:lnTo>
                  <a:lnTo>
                    <a:pt x="11072" y="21194"/>
                  </a:lnTo>
                  <a:lnTo>
                    <a:pt x="11291" y="21146"/>
                  </a:lnTo>
                  <a:lnTo>
                    <a:pt x="11486" y="21073"/>
                  </a:lnTo>
                  <a:lnTo>
                    <a:pt x="11680" y="20975"/>
                  </a:lnTo>
                  <a:lnTo>
                    <a:pt x="11875" y="20854"/>
                  </a:lnTo>
                  <a:lnTo>
                    <a:pt x="12045" y="20708"/>
                  </a:lnTo>
                  <a:lnTo>
                    <a:pt x="12191" y="20537"/>
                  </a:lnTo>
                  <a:lnTo>
                    <a:pt x="12313" y="20367"/>
                  </a:lnTo>
                  <a:lnTo>
                    <a:pt x="12435" y="20172"/>
                  </a:lnTo>
                  <a:lnTo>
                    <a:pt x="12532" y="19978"/>
                  </a:lnTo>
                  <a:lnTo>
                    <a:pt x="12629" y="19783"/>
                  </a:lnTo>
                  <a:lnTo>
                    <a:pt x="12678" y="19564"/>
                  </a:lnTo>
                  <a:lnTo>
                    <a:pt x="12727" y="19345"/>
                  </a:lnTo>
                  <a:lnTo>
                    <a:pt x="12751" y="19126"/>
                  </a:lnTo>
                  <a:lnTo>
                    <a:pt x="12751" y="18883"/>
                  </a:lnTo>
                  <a:lnTo>
                    <a:pt x="12727" y="18712"/>
                  </a:lnTo>
                  <a:lnTo>
                    <a:pt x="12678" y="18518"/>
                  </a:lnTo>
                  <a:lnTo>
                    <a:pt x="12629" y="18347"/>
                  </a:lnTo>
                  <a:lnTo>
                    <a:pt x="12581" y="18177"/>
                  </a:lnTo>
                  <a:lnTo>
                    <a:pt x="12483" y="18031"/>
                  </a:lnTo>
                  <a:lnTo>
                    <a:pt x="12386" y="17885"/>
                  </a:lnTo>
                  <a:lnTo>
                    <a:pt x="12289" y="17739"/>
                  </a:lnTo>
                  <a:lnTo>
                    <a:pt x="12167" y="17617"/>
                  </a:lnTo>
                  <a:lnTo>
                    <a:pt x="11899" y="17374"/>
                  </a:lnTo>
                  <a:lnTo>
                    <a:pt x="11607" y="17180"/>
                  </a:lnTo>
                  <a:lnTo>
                    <a:pt x="11267" y="17058"/>
                  </a:lnTo>
                  <a:lnTo>
                    <a:pt x="10926" y="16961"/>
                  </a:lnTo>
                  <a:lnTo>
                    <a:pt x="10926" y="16717"/>
                  </a:lnTo>
                  <a:lnTo>
                    <a:pt x="10926" y="15598"/>
                  </a:lnTo>
                  <a:lnTo>
                    <a:pt x="10926" y="15014"/>
                  </a:lnTo>
                  <a:lnTo>
                    <a:pt x="10902" y="14649"/>
                  </a:lnTo>
                  <a:lnTo>
                    <a:pt x="10926" y="14454"/>
                  </a:lnTo>
                  <a:lnTo>
                    <a:pt x="10926" y="14381"/>
                  </a:lnTo>
                  <a:lnTo>
                    <a:pt x="10975" y="14308"/>
                  </a:lnTo>
                  <a:lnTo>
                    <a:pt x="10999" y="14211"/>
                  </a:lnTo>
                  <a:lnTo>
                    <a:pt x="11413" y="14187"/>
                  </a:lnTo>
                  <a:lnTo>
                    <a:pt x="11826" y="14114"/>
                  </a:lnTo>
                  <a:lnTo>
                    <a:pt x="11924" y="14114"/>
                  </a:lnTo>
                  <a:lnTo>
                    <a:pt x="11997" y="14089"/>
                  </a:lnTo>
                  <a:lnTo>
                    <a:pt x="12021" y="14065"/>
                  </a:lnTo>
                  <a:lnTo>
                    <a:pt x="12264" y="13992"/>
                  </a:lnTo>
                  <a:lnTo>
                    <a:pt x="12483" y="13919"/>
                  </a:lnTo>
                  <a:lnTo>
                    <a:pt x="12727" y="13822"/>
                  </a:lnTo>
                  <a:lnTo>
                    <a:pt x="12946" y="13700"/>
                  </a:lnTo>
                  <a:lnTo>
                    <a:pt x="13140" y="13578"/>
                  </a:lnTo>
                  <a:lnTo>
                    <a:pt x="13335" y="13432"/>
                  </a:lnTo>
                  <a:lnTo>
                    <a:pt x="13530" y="13286"/>
                  </a:lnTo>
                  <a:lnTo>
                    <a:pt x="13700" y="13116"/>
                  </a:lnTo>
                  <a:lnTo>
                    <a:pt x="13822" y="13140"/>
                  </a:lnTo>
                  <a:lnTo>
                    <a:pt x="13870" y="13116"/>
                  </a:lnTo>
                  <a:lnTo>
                    <a:pt x="13919" y="13067"/>
                  </a:lnTo>
                  <a:lnTo>
                    <a:pt x="13943" y="13043"/>
                  </a:lnTo>
                  <a:lnTo>
                    <a:pt x="13943" y="12970"/>
                  </a:lnTo>
                  <a:lnTo>
                    <a:pt x="13919" y="12921"/>
                  </a:lnTo>
                  <a:lnTo>
                    <a:pt x="14089" y="12727"/>
                  </a:lnTo>
                  <a:lnTo>
                    <a:pt x="14235" y="12508"/>
                  </a:lnTo>
                  <a:lnTo>
                    <a:pt x="14381" y="12289"/>
                  </a:lnTo>
                  <a:lnTo>
                    <a:pt x="14503" y="12045"/>
                  </a:lnTo>
                  <a:lnTo>
                    <a:pt x="14625" y="11802"/>
                  </a:lnTo>
                  <a:lnTo>
                    <a:pt x="14722" y="11559"/>
                  </a:lnTo>
                  <a:lnTo>
                    <a:pt x="14795" y="11315"/>
                  </a:lnTo>
                  <a:lnTo>
                    <a:pt x="14868" y="11048"/>
                  </a:lnTo>
                  <a:lnTo>
                    <a:pt x="14989" y="11096"/>
                  </a:lnTo>
                  <a:lnTo>
                    <a:pt x="15135" y="11145"/>
                  </a:lnTo>
                  <a:lnTo>
                    <a:pt x="15403" y="11169"/>
                  </a:lnTo>
                  <a:lnTo>
                    <a:pt x="16912" y="11364"/>
                  </a:lnTo>
                  <a:lnTo>
                    <a:pt x="17885" y="11510"/>
                  </a:lnTo>
                  <a:lnTo>
                    <a:pt x="17909" y="11753"/>
                  </a:lnTo>
                  <a:lnTo>
                    <a:pt x="17982" y="11997"/>
                  </a:lnTo>
                  <a:lnTo>
                    <a:pt x="18055" y="12264"/>
                  </a:lnTo>
                  <a:lnTo>
                    <a:pt x="18177" y="12483"/>
                  </a:lnTo>
                  <a:lnTo>
                    <a:pt x="18299" y="12678"/>
                  </a:lnTo>
                  <a:lnTo>
                    <a:pt x="18445" y="12848"/>
                  </a:lnTo>
                  <a:lnTo>
                    <a:pt x="18615" y="13019"/>
                  </a:lnTo>
                  <a:lnTo>
                    <a:pt x="18785" y="13140"/>
                  </a:lnTo>
                  <a:lnTo>
                    <a:pt x="18956" y="13262"/>
                  </a:lnTo>
                  <a:lnTo>
                    <a:pt x="19150" y="13359"/>
                  </a:lnTo>
                  <a:lnTo>
                    <a:pt x="19345" y="13432"/>
                  </a:lnTo>
                  <a:lnTo>
                    <a:pt x="19564" y="13481"/>
                  </a:lnTo>
                  <a:lnTo>
                    <a:pt x="19759" y="13505"/>
                  </a:lnTo>
                  <a:lnTo>
                    <a:pt x="19978" y="13530"/>
                  </a:lnTo>
                  <a:lnTo>
                    <a:pt x="20197" y="13530"/>
                  </a:lnTo>
                  <a:lnTo>
                    <a:pt x="20416" y="13505"/>
                  </a:lnTo>
                  <a:lnTo>
                    <a:pt x="20610" y="13457"/>
                  </a:lnTo>
                  <a:lnTo>
                    <a:pt x="20829" y="13384"/>
                  </a:lnTo>
                  <a:lnTo>
                    <a:pt x="21024" y="13311"/>
                  </a:lnTo>
                  <a:lnTo>
                    <a:pt x="21219" y="13189"/>
                  </a:lnTo>
                  <a:lnTo>
                    <a:pt x="21413" y="13067"/>
                  </a:lnTo>
                  <a:lnTo>
                    <a:pt x="21608" y="12921"/>
                  </a:lnTo>
                  <a:lnTo>
                    <a:pt x="21754" y="12751"/>
                  </a:lnTo>
                  <a:lnTo>
                    <a:pt x="21876" y="12581"/>
                  </a:lnTo>
                  <a:lnTo>
                    <a:pt x="21973" y="12386"/>
                  </a:lnTo>
                  <a:lnTo>
                    <a:pt x="22070" y="12191"/>
                  </a:lnTo>
                  <a:lnTo>
                    <a:pt x="22119" y="11997"/>
                  </a:lnTo>
                  <a:lnTo>
                    <a:pt x="22168" y="11778"/>
                  </a:lnTo>
                  <a:lnTo>
                    <a:pt x="22192" y="11583"/>
                  </a:lnTo>
                  <a:lnTo>
                    <a:pt x="22192" y="11364"/>
                  </a:lnTo>
                  <a:lnTo>
                    <a:pt x="22143" y="11145"/>
                  </a:lnTo>
                  <a:lnTo>
                    <a:pt x="22095" y="10926"/>
                  </a:lnTo>
                  <a:lnTo>
                    <a:pt x="22022" y="10731"/>
                  </a:lnTo>
                  <a:lnTo>
                    <a:pt x="21949" y="10537"/>
                  </a:lnTo>
                  <a:lnTo>
                    <a:pt x="21827" y="10342"/>
                  </a:lnTo>
                  <a:lnTo>
                    <a:pt x="21681" y="10172"/>
                  </a:lnTo>
                  <a:lnTo>
                    <a:pt x="21559" y="10050"/>
                  </a:lnTo>
                  <a:lnTo>
                    <a:pt x="21413" y="9928"/>
                  </a:lnTo>
                  <a:lnTo>
                    <a:pt x="21267" y="9831"/>
                  </a:lnTo>
                  <a:lnTo>
                    <a:pt x="21121" y="9734"/>
                  </a:lnTo>
                  <a:lnTo>
                    <a:pt x="20951" y="9661"/>
                  </a:lnTo>
                  <a:lnTo>
                    <a:pt x="20781" y="9612"/>
                  </a:lnTo>
                  <a:lnTo>
                    <a:pt x="20416" y="9515"/>
                  </a:lnTo>
                  <a:lnTo>
                    <a:pt x="20026" y="9466"/>
                  </a:lnTo>
                  <a:lnTo>
                    <a:pt x="19661" y="9490"/>
                  </a:lnTo>
                  <a:lnTo>
                    <a:pt x="19467" y="9515"/>
                  </a:lnTo>
                  <a:lnTo>
                    <a:pt x="19296" y="9563"/>
                  </a:lnTo>
                  <a:lnTo>
                    <a:pt x="19126" y="9636"/>
                  </a:lnTo>
                  <a:lnTo>
                    <a:pt x="18956" y="9709"/>
                  </a:lnTo>
                  <a:lnTo>
                    <a:pt x="18931" y="9709"/>
                  </a:lnTo>
                  <a:lnTo>
                    <a:pt x="18737" y="9807"/>
                  </a:lnTo>
                  <a:lnTo>
                    <a:pt x="18542" y="9928"/>
                  </a:lnTo>
                  <a:lnTo>
                    <a:pt x="18372" y="10074"/>
                  </a:lnTo>
                  <a:lnTo>
                    <a:pt x="18250" y="10245"/>
                  </a:lnTo>
                  <a:lnTo>
                    <a:pt x="18128" y="10415"/>
                  </a:lnTo>
                  <a:lnTo>
                    <a:pt x="18031" y="10610"/>
                  </a:lnTo>
                  <a:lnTo>
                    <a:pt x="17958" y="10804"/>
                  </a:lnTo>
                  <a:lnTo>
                    <a:pt x="17909" y="11023"/>
                  </a:lnTo>
                  <a:lnTo>
                    <a:pt x="16595" y="10853"/>
                  </a:lnTo>
                  <a:lnTo>
                    <a:pt x="15890" y="10756"/>
                  </a:lnTo>
                  <a:lnTo>
                    <a:pt x="15354" y="10707"/>
                  </a:lnTo>
                  <a:lnTo>
                    <a:pt x="15111" y="10683"/>
                  </a:lnTo>
                  <a:lnTo>
                    <a:pt x="14917" y="10707"/>
                  </a:lnTo>
                  <a:lnTo>
                    <a:pt x="14941" y="10366"/>
                  </a:lnTo>
                  <a:lnTo>
                    <a:pt x="14941" y="10001"/>
                  </a:lnTo>
                  <a:lnTo>
                    <a:pt x="14917" y="9636"/>
                  </a:lnTo>
                  <a:lnTo>
                    <a:pt x="14844" y="9296"/>
                  </a:lnTo>
                  <a:lnTo>
                    <a:pt x="14892" y="9247"/>
                  </a:lnTo>
                  <a:lnTo>
                    <a:pt x="14892" y="9223"/>
                  </a:lnTo>
                  <a:lnTo>
                    <a:pt x="14868" y="9174"/>
                  </a:lnTo>
                  <a:lnTo>
                    <a:pt x="14844" y="9150"/>
                  </a:lnTo>
                  <a:lnTo>
                    <a:pt x="14819" y="9126"/>
                  </a:lnTo>
                  <a:lnTo>
                    <a:pt x="14722" y="8858"/>
                  </a:lnTo>
                  <a:lnTo>
                    <a:pt x="14625" y="8590"/>
                  </a:lnTo>
                  <a:lnTo>
                    <a:pt x="14503" y="8323"/>
                  </a:lnTo>
                  <a:lnTo>
                    <a:pt x="14357" y="8079"/>
                  </a:lnTo>
                  <a:lnTo>
                    <a:pt x="14187" y="7860"/>
                  </a:lnTo>
                  <a:lnTo>
                    <a:pt x="14016" y="7641"/>
                  </a:lnTo>
                  <a:lnTo>
                    <a:pt x="13822" y="7447"/>
                  </a:lnTo>
                  <a:lnTo>
                    <a:pt x="13627" y="7252"/>
                  </a:lnTo>
                  <a:lnTo>
                    <a:pt x="13773" y="7179"/>
                  </a:lnTo>
                  <a:lnTo>
                    <a:pt x="13919" y="7106"/>
                  </a:lnTo>
                  <a:lnTo>
                    <a:pt x="14187" y="6887"/>
                  </a:lnTo>
                  <a:lnTo>
                    <a:pt x="14673" y="6425"/>
                  </a:lnTo>
                  <a:lnTo>
                    <a:pt x="15500" y="5695"/>
                  </a:lnTo>
                  <a:lnTo>
                    <a:pt x="15890" y="5330"/>
                  </a:lnTo>
                  <a:lnTo>
                    <a:pt x="16279" y="4940"/>
                  </a:lnTo>
                  <a:lnTo>
                    <a:pt x="16620" y="4600"/>
                  </a:lnTo>
                  <a:lnTo>
                    <a:pt x="16912" y="4235"/>
                  </a:lnTo>
                  <a:lnTo>
                    <a:pt x="17106" y="4283"/>
                  </a:lnTo>
                  <a:lnTo>
                    <a:pt x="17666" y="4283"/>
                  </a:lnTo>
                  <a:lnTo>
                    <a:pt x="17909" y="4259"/>
                  </a:lnTo>
                  <a:lnTo>
                    <a:pt x="18128" y="4235"/>
                  </a:lnTo>
                  <a:lnTo>
                    <a:pt x="18347" y="4162"/>
                  </a:lnTo>
                  <a:lnTo>
                    <a:pt x="18566" y="4089"/>
                  </a:lnTo>
                  <a:lnTo>
                    <a:pt x="18785" y="3991"/>
                  </a:lnTo>
                  <a:lnTo>
                    <a:pt x="18980" y="3894"/>
                  </a:lnTo>
                  <a:lnTo>
                    <a:pt x="19150" y="3772"/>
                  </a:lnTo>
                  <a:lnTo>
                    <a:pt x="19345" y="3626"/>
                  </a:lnTo>
                  <a:lnTo>
                    <a:pt x="19491" y="3480"/>
                  </a:lnTo>
                  <a:lnTo>
                    <a:pt x="19637" y="3310"/>
                  </a:lnTo>
                  <a:lnTo>
                    <a:pt x="19783" y="3140"/>
                  </a:lnTo>
                  <a:lnTo>
                    <a:pt x="19880" y="2945"/>
                  </a:lnTo>
                  <a:lnTo>
                    <a:pt x="19978" y="2726"/>
                  </a:lnTo>
                  <a:lnTo>
                    <a:pt x="20051" y="2531"/>
                  </a:lnTo>
                  <a:lnTo>
                    <a:pt x="20124" y="2288"/>
                  </a:lnTo>
                  <a:lnTo>
                    <a:pt x="20148" y="2069"/>
                  </a:lnTo>
                  <a:lnTo>
                    <a:pt x="20172" y="1874"/>
                  </a:lnTo>
                  <a:lnTo>
                    <a:pt x="20148" y="1680"/>
                  </a:lnTo>
                  <a:lnTo>
                    <a:pt x="20099" y="1485"/>
                  </a:lnTo>
                  <a:lnTo>
                    <a:pt x="20051" y="1290"/>
                  </a:lnTo>
                  <a:lnTo>
                    <a:pt x="19953" y="1120"/>
                  </a:lnTo>
                  <a:lnTo>
                    <a:pt x="19856" y="974"/>
                  </a:lnTo>
                  <a:lnTo>
                    <a:pt x="19759" y="804"/>
                  </a:lnTo>
                  <a:lnTo>
                    <a:pt x="19613" y="682"/>
                  </a:lnTo>
                  <a:lnTo>
                    <a:pt x="19467" y="536"/>
                  </a:lnTo>
                  <a:lnTo>
                    <a:pt x="19321" y="415"/>
                  </a:lnTo>
                  <a:lnTo>
                    <a:pt x="19150" y="317"/>
                  </a:lnTo>
                  <a:lnTo>
                    <a:pt x="18980" y="244"/>
                  </a:lnTo>
                  <a:lnTo>
                    <a:pt x="18810" y="171"/>
                  </a:lnTo>
                  <a:lnTo>
                    <a:pt x="18615" y="123"/>
                  </a:lnTo>
                  <a:lnTo>
                    <a:pt x="18420" y="74"/>
                  </a:lnTo>
                  <a:lnTo>
                    <a:pt x="18226" y="74"/>
                  </a:lnTo>
                  <a:lnTo>
                    <a:pt x="18104" y="25"/>
                  </a:lnTo>
                  <a:lnTo>
                    <a:pt x="179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群組 6"/>
          <p:cNvGrpSpPr/>
          <p:nvPr/>
        </p:nvGrpSpPr>
        <p:grpSpPr>
          <a:xfrm>
            <a:off x="4387267" y="1602801"/>
            <a:ext cx="2635833" cy="3858894"/>
            <a:chOff x="5482838" y="2110802"/>
            <a:chExt cx="2809875" cy="3592486"/>
          </a:xfrm>
        </p:grpSpPr>
        <p:sp>
          <p:nvSpPr>
            <p:cNvPr id="245" name="Google Shape;245;p47"/>
            <p:cNvSpPr/>
            <p:nvPr/>
          </p:nvSpPr>
          <p:spPr>
            <a:xfrm>
              <a:off x="6036984" y="3814733"/>
              <a:ext cx="1369800" cy="876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265" y="45896"/>
                  </a:moveTo>
                  <a:lnTo>
                    <a:pt x="0" y="58007"/>
                  </a:lnTo>
                  <a:lnTo>
                    <a:pt x="29081" y="120000"/>
                  </a:lnTo>
                  <a:lnTo>
                    <a:pt x="120000" y="72031"/>
                  </a:lnTo>
                  <a:lnTo>
                    <a:pt x="120000" y="0"/>
                  </a:lnTo>
                  <a:lnTo>
                    <a:pt x="33265" y="45896"/>
                  </a:lnTo>
                  <a:close/>
                </a:path>
              </a:pathLst>
            </a:custGeom>
            <a:solidFill>
              <a:srgbClr val="9B6B0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7"/>
            <p:cNvSpPr/>
            <p:nvPr/>
          </p:nvSpPr>
          <p:spPr>
            <a:xfrm>
              <a:off x="5855294" y="2110802"/>
              <a:ext cx="1770300" cy="2245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9323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9AC0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47"/>
            <p:cNvSpPr/>
            <p:nvPr/>
          </p:nvSpPr>
          <p:spPr>
            <a:xfrm>
              <a:off x="6368918" y="4189760"/>
              <a:ext cx="1037700" cy="501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21414" y="35916"/>
                  </a:lnTo>
                  <a:lnTo>
                    <a:pt x="55622" y="36194"/>
                  </a:lnTo>
                  <a:lnTo>
                    <a:pt x="89158" y="3341"/>
                  </a:lnTo>
                  <a:lnTo>
                    <a:pt x="91582" y="0"/>
                  </a:lnTo>
                  <a:lnTo>
                    <a:pt x="119999" y="36194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C4870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7"/>
            <p:cNvSpPr/>
            <p:nvPr/>
          </p:nvSpPr>
          <p:spPr>
            <a:xfrm>
              <a:off x="6554102" y="4189760"/>
              <a:ext cx="606900" cy="795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4"/>
                  </a:moveTo>
                  <a:lnTo>
                    <a:pt x="58963" y="119999"/>
                  </a:lnTo>
                  <a:lnTo>
                    <a:pt x="120000" y="0"/>
                  </a:lnTo>
                  <a:lnTo>
                    <a:pt x="0" y="22664"/>
                  </a:lnTo>
                  <a:close/>
                </a:path>
              </a:pathLst>
            </a:custGeom>
            <a:solidFill>
              <a:srgbClr val="FFB008">
                <a:alpha val="939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7"/>
            <p:cNvSpPr txBox="1"/>
            <p:nvPr/>
          </p:nvSpPr>
          <p:spPr>
            <a:xfrm>
              <a:off x="5911725" y="2977154"/>
              <a:ext cx="1690521" cy="869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思考</a:t>
              </a:r>
              <a:endParaRPr lang="en-US" altLang="zh-TW" sz="2200" b="1" i="0" u="none" strike="noStrike" cap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個人申請</a:t>
              </a:r>
              <a:endParaRPr lang="en-US" altLang="zh-TW" sz="2200" b="1" i="0" u="none" strike="noStrike" cap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2200" b="1" i="0" u="none" strike="noStrike" cap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rPr>
                <a:t>錄取機會</a:t>
              </a:r>
              <a:endParaRPr sz="2200" b="1" i="0" u="none" strike="noStrike" cap="none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hadows Into Light"/>
                <a:sym typeface="Shadows Into Light"/>
              </a:endParaRPr>
            </a:p>
          </p:txBody>
        </p:sp>
        <p:pic>
          <p:nvPicPr>
            <p:cNvPr id="254" name="Google Shape;254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82838" y="5103213"/>
              <a:ext cx="2809875" cy="600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9" name="Google Shape;259;p4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59</a:t>
            </a:fld>
            <a:endParaRPr sz="1200">
              <a:solidFill>
                <a:srgbClr val="979CB8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250" y="1721375"/>
            <a:ext cx="748466" cy="629662"/>
          </a:xfrm>
          <a:prstGeom prst="rect">
            <a:avLst/>
          </a:prstGeom>
        </p:spPr>
      </p:pic>
      <p:grpSp>
        <p:nvGrpSpPr>
          <p:cNvPr id="5" name="群組 44"/>
          <p:cNvGrpSpPr/>
          <p:nvPr/>
        </p:nvGrpSpPr>
        <p:grpSpPr>
          <a:xfrm>
            <a:off x="6292537" y="1587500"/>
            <a:ext cx="3118163" cy="3860801"/>
            <a:chOff x="6292537" y="1587500"/>
            <a:chExt cx="3118163" cy="3860801"/>
          </a:xfrm>
        </p:grpSpPr>
        <p:grpSp>
          <p:nvGrpSpPr>
            <p:cNvPr id="6" name="群組 4"/>
            <p:cNvGrpSpPr/>
            <p:nvPr/>
          </p:nvGrpSpPr>
          <p:grpSpPr>
            <a:xfrm>
              <a:off x="6292537" y="1587500"/>
              <a:ext cx="3118163" cy="3860801"/>
              <a:chOff x="980050" y="1623884"/>
              <a:chExt cx="2809875" cy="4079404"/>
            </a:xfrm>
          </p:grpSpPr>
          <p:sp>
            <p:nvSpPr>
              <p:cNvPr id="32" name="Google Shape;237;p47"/>
              <p:cNvSpPr/>
              <p:nvPr/>
            </p:nvSpPr>
            <p:spPr>
              <a:xfrm>
                <a:off x="1322432" y="3603439"/>
                <a:ext cx="1369800" cy="8769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265" y="45896"/>
                    </a:moveTo>
                    <a:lnTo>
                      <a:pt x="0" y="58007"/>
                    </a:lnTo>
                    <a:lnTo>
                      <a:pt x="29081" y="120000"/>
                    </a:lnTo>
                    <a:lnTo>
                      <a:pt x="120000" y="72031"/>
                    </a:lnTo>
                    <a:lnTo>
                      <a:pt x="120000" y="0"/>
                    </a:lnTo>
                    <a:lnTo>
                      <a:pt x="33265" y="45896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  <a:alpha val="84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38;p47"/>
              <p:cNvSpPr/>
              <p:nvPr/>
            </p:nvSpPr>
            <p:spPr>
              <a:xfrm>
                <a:off x="1217594" y="1623884"/>
                <a:ext cx="1585669" cy="25093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0" y="120000"/>
                    </a:lnTo>
                    <a:lnTo>
                      <a:pt x="120000" y="93236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2400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endParaRPr>
              </a:p>
            </p:txBody>
          </p:sp>
          <p:sp>
            <p:nvSpPr>
              <p:cNvPr id="34" name="Google Shape;239;p47"/>
              <p:cNvSpPr/>
              <p:nvPr/>
            </p:nvSpPr>
            <p:spPr>
              <a:xfrm>
                <a:off x="1688699" y="3966591"/>
                <a:ext cx="1037700" cy="5019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1414" y="35916"/>
                    </a:lnTo>
                    <a:lnTo>
                      <a:pt x="55622" y="36194"/>
                    </a:lnTo>
                    <a:lnTo>
                      <a:pt x="89158" y="3341"/>
                    </a:lnTo>
                    <a:lnTo>
                      <a:pt x="91582" y="0"/>
                    </a:lnTo>
                    <a:lnTo>
                      <a:pt x="119999" y="36194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  <a:alpha val="36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40;p47"/>
              <p:cNvSpPr/>
              <p:nvPr/>
            </p:nvSpPr>
            <p:spPr>
              <a:xfrm>
                <a:off x="1862439" y="3954714"/>
                <a:ext cx="606900" cy="795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22664"/>
                    </a:moveTo>
                    <a:lnTo>
                      <a:pt x="58963" y="119999"/>
                    </a:lnTo>
                    <a:lnTo>
                      <a:pt x="120000" y="0"/>
                    </a:lnTo>
                    <a:lnTo>
                      <a:pt x="0" y="22664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49;p47"/>
              <p:cNvSpPr txBox="1"/>
              <p:nvPr/>
            </p:nvSpPr>
            <p:spPr>
              <a:xfrm>
                <a:off x="1265839" y="2788744"/>
                <a:ext cx="1471204" cy="1021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altLang="en-US" sz="2200" b="1" i="0" u="none" strike="noStrike" cap="none" dirty="0" smtClean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Shadows Into Light"/>
                    <a:sym typeface="Shadows Into Light"/>
                  </a:rPr>
                  <a:t>慎排志願序</a:t>
                </a:r>
                <a:endParaRPr sz="2200" b="1" i="0" u="none" strike="noStrike" cap="none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hadows Into Light"/>
                  <a:sym typeface="Shadows Into Light"/>
                </a:endParaRPr>
              </a:p>
            </p:txBody>
          </p:sp>
          <p:pic>
            <p:nvPicPr>
              <p:cNvPr id="37" name="Google Shape;252;p4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980050" y="5103213"/>
                <a:ext cx="2809875" cy="6000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9" name="太陽 38"/>
            <p:cNvSpPr/>
            <p:nvPr/>
          </p:nvSpPr>
          <p:spPr>
            <a:xfrm>
              <a:off x="7112000" y="1701800"/>
              <a:ext cx="723900" cy="647700"/>
            </a:xfrm>
            <a:prstGeom prst="sun">
              <a:avLst/>
            </a:pr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2" name="Google Shape;420;p62"/>
          <p:cNvSpPr/>
          <p:nvPr/>
        </p:nvSpPr>
        <p:spPr>
          <a:xfrm rot="21200284">
            <a:off x="5120005" y="245194"/>
            <a:ext cx="1629457" cy="1404932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505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 panose="020F0502020204030204" pitchFamily="34" charset="0"/>
              </a:rPr>
              <a:t>     </a:t>
            </a:r>
            <a:endParaRPr lang="en-US" altLang="zh-TW" sz="18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 panose="020F0502020204030204" pitchFamily="34" charset="0"/>
              </a:rPr>
              <a:t>    繁星錄取生</a:t>
            </a:r>
            <a:endParaRPr lang="en-US" altLang="zh-TW" sz="18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 panose="020F0502020204030204" pitchFamily="34" charset="0"/>
              </a:rPr>
              <a:t>     不得參加</a:t>
            </a:r>
            <a:endParaRPr lang="en-US" altLang="zh-TW" sz="18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 panose="020F0502020204030204" pitchFamily="34" charset="0"/>
              </a:rPr>
              <a:t>     個人申請</a:t>
            </a:r>
            <a:endParaRPr lang="en-US" sz="18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Calibri" panose="020F0502020204030204" pitchFamily="34" charset="0"/>
            </a:endParaRPr>
          </a:p>
        </p:txBody>
      </p:sp>
      <p:sp>
        <p:nvSpPr>
          <p:cNvPr id="45" name="直線圖說文字 2 44"/>
          <p:cNvSpPr/>
          <p:nvPr/>
        </p:nvSpPr>
        <p:spPr>
          <a:xfrm>
            <a:off x="2781300" y="4711700"/>
            <a:ext cx="3683000" cy="1930400"/>
          </a:xfrm>
          <a:prstGeom prst="borderCallout2">
            <a:avLst>
              <a:gd name="adj1" fmla="val 39158"/>
              <a:gd name="adj2" fmla="val 99966"/>
              <a:gd name="adj3" fmla="val 38478"/>
              <a:gd name="adj4" fmla="val 117773"/>
              <a:gd name="adj5" fmla="val -70494"/>
              <a:gd name="adj6" fmla="val 1325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最喜歡的學系填在最前面。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不喜歡、不想念的不要填。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錄取後，一旦放棄，只能指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   考。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"/>
          </a:p>
        </p:txBody>
      </p:sp>
      <p:sp>
        <p:nvSpPr>
          <p:cNvPr id="6" name="標題 3"/>
          <p:cNvSpPr txBox="1">
            <a:spLocks/>
          </p:cNvSpPr>
          <p:nvPr/>
        </p:nvSpPr>
        <p:spPr>
          <a:xfrm>
            <a:off x="1160737" y="335835"/>
            <a:ext cx="7086600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tabLst/>
              <a:defRPr/>
            </a:pPr>
            <a:r>
              <a:rPr lang="zh-TW" altLang="en-US" sz="3000" dirty="0" smtClean="0">
                <a:solidFill>
                  <a:schemeClr val="tx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找出優勢科目</a:t>
            </a:r>
            <a:r>
              <a:rPr lang="en-US" altLang="zh-TW" sz="3000" dirty="0" smtClean="0">
                <a:solidFill>
                  <a:schemeClr val="tx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(</a:t>
            </a:r>
            <a:r>
              <a:rPr lang="zh-TW" altLang="en-US" sz="3000" dirty="0" smtClean="0">
                <a:solidFill>
                  <a:schemeClr val="tx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搭配表一表二</a:t>
            </a:r>
            <a:r>
              <a:rPr lang="en-US" altLang="zh-TW" sz="3000" dirty="0" smtClean="0">
                <a:solidFill>
                  <a:schemeClr val="tx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)</a:t>
            </a:r>
            <a:endParaRPr kumimoji="0" lang="zh-TW" altLang="en-US" sz="3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28627" y="1207109"/>
          <a:ext cx="8186735" cy="5493729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701495"/>
                <a:gridCol w="648524"/>
                <a:gridCol w="648524"/>
                <a:gridCol w="648524"/>
                <a:gridCol w="648524"/>
                <a:gridCol w="648524"/>
                <a:gridCol w="648524"/>
                <a:gridCol w="648524"/>
                <a:gridCol w="648524"/>
                <a:gridCol w="648524"/>
                <a:gridCol w="648524"/>
              </a:tblGrid>
              <a:tr h="355740">
                <a:tc row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科目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五標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國文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英文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數學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社會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自然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9418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en-US" altLang="zh-TW" sz="1800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pc="-50" dirty="0">
                          <a:latin typeface="微軟正黑體" pitchFamily="34" charset="-120"/>
                          <a:ea typeface="微軟正黑體" pitchFamily="34" charset="-120"/>
                        </a:rPr>
                        <a:t>108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en-US" altLang="zh-TW" sz="1800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pc="-50" dirty="0">
                          <a:latin typeface="微軟正黑體" pitchFamily="34" charset="-120"/>
                          <a:ea typeface="微軟正黑體" pitchFamily="34" charset="-120"/>
                        </a:rPr>
                        <a:t>108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en-US" altLang="zh-TW" sz="1800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pc="-50" dirty="0">
                          <a:latin typeface="微軟正黑體" pitchFamily="34" charset="-120"/>
                          <a:ea typeface="微軟正黑體" pitchFamily="34" charset="-120"/>
                        </a:rPr>
                        <a:t>108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en-US" altLang="zh-TW" sz="1800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pc="-50" dirty="0">
                          <a:latin typeface="微軟正黑體" pitchFamily="34" charset="-120"/>
                          <a:ea typeface="微軟正黑體" pitchFamily="34" charset="-120"/>
                        </a:rPr>
                        <a:t>108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en-US" altLang="zh-TW" sz="1800" kern="100" spc="-5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spc="-50" dirty="0">
                          <a:latin typeface="微軟正黑體" pitchFamily="34" charset="-120"/>
                          <a:ea typeface="微軟正黑體" pitchFamily="34" charset="-120"/>
                        </a:rPr>
                        <a:t>108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頂標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14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14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14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前標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12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12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12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11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均標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11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11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9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9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8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後標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底標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8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4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endParaRPr lang="zh-TW" sz="1800" b="1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804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latin typeface="微軟正黑體" pitchFamily="34" charset="-120"/>
                          <a:ea typeface="微軟正黑體" pitchFamily="34" charset="-120"/>
                        </a:rPr>
                        <a:t>我的級分</a:t>
                      </a:r>
                      <a:endParaRPr lang="zh-TW" sz="1800" kern="10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12(</a:t>
                      </a:r>
                      <a:r>
                        <a:rPr lang="zh-TW" altLang="en-US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均</a:t>
                      </a: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)</a:t>
                      </a:r>
                      <a:endParaRPr lang="zh-TW" sz="2400" b="1" kern="100" dirty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11(</a:t>
                      </a:r>
                      <a:r>
                        <a:rPr lang="zh-TW" altLang="en-US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均</a:t>
                      </a: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)</a:t>
                      </a:r>
                      <a:endParaRPr lang="zh-TW" sz="2400" b="1" kern="100" dirty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13(</a:t>
                      </a:r>
                      <a:r>
                        <a:rPr lang="zh-TW" altLang="en-US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前</a:t>
                      </a: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)</a:t>
                      </a:r>
                      <a:endParaRPr lang="zh-TW" sz="2400" b="1" kern="100" dirty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8(</a:t>
                      </a:r>
                      <a:r>
                        <a:rPr lang="zh-TW" altLang="en-US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後</a:t>
                      </a: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)</a:t>
                      </a:r>
                      <a:endParaRPr lang="zh-TW" sz="2400" b="1" kern="100" dirty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12(</a:t>
                      </a:r>
                      <a:r>
                        <a:rPr lang="zh-TW" altLang="en-US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前</a:t>
                      </a:r>
                      <a:r>
                        <a:rPr lang="en-US" altLang="zh-TW" sz="2400" b="1" kern="100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</a:rPr>
                        <a:t>)</a:t>
                      </a:r>
                      <a:endParaRPr lang="zh-TW" sz="2400" b="1" kern="100" dirty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171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latin typeface="微軟正黑體" pitchFamily="34" charset="-120"/>
                          <a:ea typeface="微軟正黑體" pitchFamily="34" charset="-120"/>
                        </a:rPr>
                        <a:t>考科能力排序</a:t>
                      </a:r>
                      <a:endParaRPr lang="zh-TW" sz="17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2400" b="1" i="0" u="none" strike="noStrike" kern="100" cap="none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4</a:t>
                      </a:r>
                      <a:endParaRPr lang="zh-TW" altLang="zh-TW" sz="2400" b="1" i="0" u="none" strike="noStrike" kern="100" cap="none" dirty="0" smtClean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2400" b="1" i="0" u="none" strike="noStrike" kern="100" cap="none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3</a:t>
                      </a:r>
                      <a:endParaRPr lang="zh-TW" altLang="zh-TW" sz="2400" b="1" i="0" u="none" strike="noStrike" kern="100" cap="none" dirty="0" smtClean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2400" b="1" i="0" u="none" strike="noStrike" kern="100" cap="none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2</a:t>
                      </a:r>
                      <a:endParaRPr lang="zh-TW" altLang="zh-TW" sz="2400" b="1" i="0" u="none" strike="noStrike" kern="100" cap="none" dirty="0" smtClean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2400" b="1" i="0" u="none" strike="noStrike" kern="100" cap="none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5</a:t>
                      </a:r>
                      <a:endParaRPr lang="zh-TW" altLang="zh-TW" sz="2400" b="1" i="0" u="none" strike="noStrike" kern="100" cap="none" dirty="0" smtClean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2400" b="1" i="0" u="none" strike="noStrike" kern="100" cap="none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1</a:t>
                      </a:r>
                      <a:endParaRPr lang="zh-TW" altLang="zh-TW" sz="2400" b="1" i="0" u="none" strike="noStrike" kern="100" cap="none" dirty="0" smtClean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171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8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109</a:t>
                      </a:r>
                      <a:r>
                        <a:rPr lang="zh-TW" altLang="zh-TW" sz="18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競爭人數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58,065</a:t>
                      </a:r>
                      <a:endParaRPr lang="zh-TW" altLang="zh-TW" sz="1800" b="1" i="0" u="none" strike="noStrike" kern="100" cap="none" dirty="0" smtClean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52,781</a:t>
                      </a:r>
                      <a:endParaRPr lang="zh-TW" altLang="zh-TW" sz="1800" b="1" i="0" u="none" strike="noStrike" kern="100" cap="none" dirty="0" smtClean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34,651</a:t>
                      </a:r>
                      <a:endParaRPr lang="zh-TW" altLang="zh-TW" sz="1800" b="1" i="0" u="none" strike="noStrike" kern="100" cap="none" dirty="0" smtClean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94,713</a:t>
                      </a:r>
                      <a:endParaRPr lang="zh-TW" altLang="zh-TW" sz="1800" b="1" i="0" u="none" strike="noStrike" kern="100" cap="none" dirty="0" smtClean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24,217</a:t>
                      </a:r>
                      <a:endParaRPr lang="zh-TW" altLang="zh-TW" sz="1800" b="1" i="0" u="none" strike="noStrike" kern="100" cap="none" dirty="0" smtClean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233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en-US" altLang="zh-TW" sz="18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8</a:t>
                      </a:r>
                      <a:r>
                        <a:rPr lang="zh-TW" sz="1800" kern="1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競爭</a:t>
                      </a:r>
                      <a:r>
                        <a:rPr lang="zh-TW" sz="1800" kern="100" dirty="0">
                          <a:latin typeface="微軟正黑體" pitchFamily="34" charset="-120"/>
                          <a:ea typeface="微軟正黑體" pitchFamily="34" charset="-120"/>
                        </a:rPr>
                        <a:t>人數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57,338</a:t>
                      </a:r>
                      <a:endParaRPr lang="zh-TW" altLang="zh-TW" sz="1800" b="1" i="0" u="none" strike="noStrike" kern="100" cap="none" dirty="0" smtClean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58,284</a:t>
                      </a:r>
                      <a:endParaRPr lang="zh-TW" altLang="zh-TW" sz="1800" b="1" i="0" u="none" strike="noStrike" kern="100" cap="none" dirty="0" smtClean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25,565</a:t>
                      </a:r>
                      <a:endParaRPr lang="zh-TW" altLang="zh-TW" sz="1800" b="1" i="0" u="none" strike="noStrike" kern="100" cap="none" dirty="0" smtClean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103,227</a:t>
                      </a:r>
                      <a:endParaRPr lang="zh-TW" altLang="zh-TW" sz="1800" b="1" i="0" u="none" strike="noStrike" kern="100" cap="none" dirty="0" smtClean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1" i="0" u="none" strike="noStrike" kern="100" cap="none" dirty="0" smtClean="0">
                          <a:solidFill>
                            <a:srgbClr val="0070C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23,706</a:t>
                      </a:r>
                      <a:endParaRPr lang="zh-TW" altLang="zh-TW" sz="1800" b="1" i="0" u="none" strike="noStrike" kern="100" cap="none" dirty="0" smtClean="0">
                        <a:solidFill>
                          <a:srgbClr val="0070C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7269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轉換</a:t>
                      </a:r>
                      <a:r>
                        <a:rPr lang="en-US" altLang="zh-TW" sz="1800" kern="100" dirty="0" smtClean="0"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108</a:t>
                      </a:r>
                      <a:r>
                        <a:rPr lang="zh-TW" altLang="en-US" sz="1800" kern="100" dirty="0" smtClean="0"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級分</a:t>
                      </a:r>
                      <a:endParaRPr lang="zh-TW" sz="1800" kern="100" dirty="0"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2400" b="1" i="0" u="none" strike="noStrike" kern="100" cap="none" dirty="0" smtClean="0">
                          <a:solidFill>
                            <a:srgbClr val="7030A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11   12</a:t>
                      </a:r>
                      <a:endParaRPr lang="zh-TW" altLang="zh-TW" sz="2400" b="1" i="0" u="none" strike="noStrike" kern="100" cap="none" dirty="0" smtClean="0">
                        <a:solidFill>
                          <a:srgbClr val="7030A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2400" b="1" i="0" u="none" strike="noStrike" kern="100" cap="none" dirty="0" smtClean="0">
                          <a:solidFill>
                            <a:srgbClr val="7030A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11   12</a:t>
                      </a:r>
                      <a:endParaRPr lang="zh-TW" altLang="zh-TW" sz="2400" b="1" i="0" u="none" strike="noStrike" kern="100" cap="none" dirty="0" smtClean="0">
                        <a:solidFill>
                          <a:srgbClr val="7030A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57200" marR="0" indent="-4572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2400" b="1" i="0" u="none" strike="noStrike" kern="100" cap="none" dirty="0" smtClean="0">
                          <a:solidFill>
                            <a:srgbClr val="7030A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12  </a:t>
                      </a:r>
                      <a:endParaRPr lang="zh-TW" altLang="zh-TW" sz="2400" b="1" i="0" u="none" strike="noStrike" kern="100" cap="none" dirty="0" smtClean="0">
                        <a:solidFill>
                          <a:srgbClr val="7030A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2400" b="1" i="0" u="none" strike="noStrike" kern="100" cap="none" dirty="0" smtClean="0">
                          <a:solidFill>
                            <a:srgbClr val="7030A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8   9</a:t>
                      </a:r>
                      <a:endParaRPr lang="zh-TW" altLang="zh-TW" sz="2400" b="1" i="0" u="none" strike="noStrike" kern="100" cap="none" dirty="0" smtClean="0">
                        <a:solidFill>
                          <a:srgbClr val="7030A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2400" b="1" i="0" u="none" strike="noStrike" kern="100" cap="none" dirty="0" smtClean="0">
                          <a:solidFill>
                            <a:srgbClr val="7030A0"/>
                          </a:solidFill>
                          <a:latin typeface="Arial Black" pitchFamily="34" charset="0"/>
                          <a:ea typeface="微軟正黑體" pitchFamily="34" charset="-120"/>
                          <a:cs typeface="Times New Roman"/>
                          <a:sym typeface="Arial"/>
                        </a:rPr>
                        <a:t>11   12</a:t>
                      </a:r>
                      <a:endParaRPr lang="zh-TW" altLang="zh-TW" sz="2400" b="1" i="0" u="none" strike="noStrike" kern="100" cap="none" dirty="0" smtClean="0">
                        <a:solidFill>
                          <a:srgbClr val="7030A0"/>
                        </a:solidFill>
                        <a:latin typeface="Arial Black" pitchFamily="34" charset="0"/>
                        <a:ea typeface="微軟正黑體" pitchFamily="34" charset="-120"/>
                        <a:cs typeface="Times New Roman"/>
                        <a:sym typeface="Arial"/>
                      </a:endParaRPr>
                    </a:p>
                  </a:txBody>
                  <a:tcPr marL="68580" marR="6858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Google Shape;143;p35"/>
          <p:cNvSpPr/>
          <p:nvPr/>
        </p:nvSpPr>
        <p:spPr>
          <a:xfrm rot="841025">
            <a:off x="3454456" y="6017162"/>
            <a:ext cx="686842" cy="514494"/>
          </a:xfrm>
          <a:custGeom>
            <a:avLst/>
            <a:gdLst/>
            <a:ahLst/>
            <a:cxnLst/>
            <a:rect l="0" t="0" r="0" b="0"/>
            <a:pathLst>
              <a:path w="53808" h="41004" extrusionOk="0">
                <a:moveTo>
                  <a:pt x="33350" y="2267"/>
                </a:moveTo>
                <a:cubicBezTo>
                  <a:pt x="29864" y="1271"/>
                  <a:pt x="26130" y="-694"/>
                  <a:pt x="22650" y="321"/>
                </a:cubicBezTo>
                <a:cubicBezTo>
                  <a:pt x="10877" y="3755"/>
                  <a:pt x="-4823" y="20013"/>
                  <a:pt x="1573" y="30477"/>
                </a:cubicBezTo>
                <a:cubicBezTo>
                  <a:pt x="7822" y="40701"/>
                  <a:pt x="25332" y="42678"/>
                  <a:pt x="36593" y="38583"/>
                </a:cubicBezTo>
                <a:cubicBezTo>
                  <a:pt x="46488" y="34985"/>
                  <a:pt x="56460" y="21659"/>
                  <a:pt x="53130" y="11670"/>
                </a:cubicBezTo>
                <a:cubicBezTo>
                  <a:pt x="49952" y="2137"/>
                  <a:pt x="34186" y="-1056"/>
                  <a:pt x="24595" y="1943"/>
                </a:cubicBezTo>
                <a:cubicBezTo>
                  <a:pt x="14087" y="5228"/>
                  <a:pt x="2158" y="13742"/>
                  <a:pt x="600" y="24641"/>
                </a:cubicBezTo>
                <a:cubicBezTo>
                  <a:pt x="-77" y="29379"/>
                  <a:pt x="2605" y="35237"/>
                  <a:pt x="6761" y="37611"/>
                </a:cubicBezTo>
                <a:cubicBezTo>
                  <a:pt x="15326" y="42505"/>
                  <a:pt x="29293" y="42316"/>
                  <a:pt x="36268" y="35341"/>
                </a:cubicBez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sp>
      <p:cxnSp>
        <p:nvCxnSpPr>
          <p:cNvPr id="17" name="直線單箭頭接點 16"/>
          <p:cNvCxnSpPr/>
          <p:nvPr/>
        </p:nvCxnSpPr>
        <p:spPr>
          <a:xfrm flipV="1">
            <a:off x="6481764" y="6281737"/>
            <a:ext cx="257175" cy="14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V="1">
            <a:off x="3933826" y="6334124"/>
            <a:ext cx="257175" cy="14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V="1">
            <a:off x="2676527" y="6305549"/>
            <a:ext cx="257175" cy="14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flipV="1">
            <a:off x="7800975" y="6343650"/>
            <a:ext cx="257175" cy="14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oogle Shape;143;p35"/>
          <p:cNvSpPr/>
          <p:nvPr/>
        </p:nvSpPr>
        <p:spPr>
          <a:xfrm rot="841025">
            <a:off x="2149529" y="5971122"/>
            <a:ext cx="686842" cy="514494"/>
          </a:xfrm>
          <a:custGeom>
            <a:avLst/>
            <a:gdLst/>
            <a:ahLst/>
            <a:cxnLst/>
            <a:rect l="0" t="0" r="0" b="0"/>
            <a:pathLst>
              <a:path w="53808" h="41004" extrusionOk="0">
                <a:moveTo>
                  <a:pt x="33350" y="2267"/>
                </a:moveTo>
                <a:cubicBezTo>
                  <a:pt x="29864" y="1271"/>
                  <a:pt x="26130" y="-694"/>
                  <a:pt x="22650" y="321"/>
                </a:cubicBezTo>
                <a:cubicBezTo>
                  <a:pt x="10877" y="3755"/>
                  <a:pt x="-4823" y="20013"/>
                  <a:pt x="1573" y="30477"/>
                </a:cubicBezTo>
                <a:cubicBezTo>
                  <a:pt x="7822" y="40701"/>
                  <a:pt x="25332" y="42678"/>
                  <a:pt x="36593" y="38583"/>
                </a:cubicBezTo>
                <a:cubicBezTo>
                  <a:pt x="46488" y="34985"/>
                  <a:pt x="56460" y="21659"/>
                  <a:pt x="53130" y="11670"/>
                </a:cubicBezTo>
                <a:cubicBezTo>
                  <a:pt x="49952" y="2137"/>
                  <a:pt x="34186" y="-1056"/>
                  <a:pt x="24595" y="1943"/>
                </a:cubicBezTo>
                <a:cubicBezTo>
                  <a:pt x="14087" y="5228"/>
                  <a:pt x="2158" y="13742"/>
                  <a:pt x="600" y="24641"/>
                </a:cubicBezTo>
                <a:cubicBezTo>
                  <a:pt x="-77" y="29379"/>
                  <a:pt x="2605" y="35237"/>
                  <a:pt x="6761" y="37611"/>
                </a:cubicBezTo>
                <a:cubicBezTo>
                  <a:pt x="15326" y="42505"/>
                  <a:pt x="29293" y="42316"/>
                  <a:pt x="36268" y="35341"/>
                </a:cubicBez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sp>
      <p:sp>
        <p:nvSpPr>
          <p:cNvPr id="22" name="Google Shape;143;p35"/>
          <p:cNvSpPr/>
          <p:nvPr/>
        </p:nvSpPr>
        <p:spPr>
          <a:xfrm rot="841025">
            <a:off x="7250168" y="6056848"/>
            <a:ext cx="686842" cy="514494"/>
          </a:xfrm>
          <a:custGeom>
            <a:avLst/>
            <a:gdLst/>
            <a:ahLst/>
            <a:cxnLst/>
            <a:rect l="0" t="0" r="0" b="0"/>
            <a:pathLst>
              <a:path w="53808" h="41004" extrusionOk="0">
                <a:moveTo>
                  <a:pt x="33350" y="2267"/>
                </a:moveTo>
                <a:cubicBezTo>
                  <a:pt x="29864" y="1271"/>
                  <a:pt x="26130" y="-694"/>
                  <a:pt x="22650" y="321"/>
                </a:cubicBezTo>
                <a:cubicBezTo>
                  <a:pt x="10877" y="3755"/>
                  <a:pt x="-4823" y="20013"/>
                  <a:pt x="1573" y="30477"/>
                </a:cubicBezTo>
                <a:cubicBezTo>
                  <a:pt x="7822" y="40701"/>
                  <a:pt x="25332" y="42678"/>
                  <a:pt x="36593" y="38583"/>
                </a:cubicBezTo>
                <a:cubicBezTo>
                  <a:pt x="46488" y="34985"/>
                  <a:pt x="56460" y="21659"/>
                  <a:pt x="53130" y="11670"/>
                </a:cubicBezTo>
                <a:cubicBezTo>
                  <a:pt x="49952" y="2137"/>
                  <a:pt x="34186" y="-1056"/>
                  <a:pt x="24595" y="1943"/>
                </a:cubicBezTo>
                <a:cubicBezTo>
                  <a:pt x="14087" y="5228"/>
                  <a:pt x="2158" y="13742"/>
                  <a:pt x="600" y="24641"/>
                </a:cubicBezTo>
                <a:cubicBezTo>
                  <a:pt x="-77" y="29379"/>
                  <a:pt x="2605" y="35237"/>
                  <a:pt x="6761" y="37611"/>
                </a:cubicBezTo>
                <a:cubicBezTo>
                  <a:pt x="15326" y="42505"/>
                  <a:pt x="29293" y="42316"/>
                  <a:pt x="36268" y="35341"/>
                </a:cubicBez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sp>
      <p:sp>
        <p:nvSpPr>
          <p:cNvPr id="23" name="Google Shape;143;p35"/>
          <p:cNvSpPr/>
          <p:nvPr/>
        </p:nvSpPr>
        <p:spPr>
          <a:xfrm rot="841025">
            <a:off x="6030968" y="6023509"/>
            <a:ext cx="686842" cy="514494"/>
          </a:xfrm>
          <a:custGeom>
            <a:avLst/>
            <a:gdLst/>
            <a:ahLst/>
            <a:cxnLst/>
            <a:rect l="0" t="0" r="0" b="0"/>
            <a:pathLst>
              <a:path w="53808" h="41004" extrusionOk="0">
                <a:moveTo>
                  <a:pt x="33350" y="2267"/>
                </a:moveTo>
                <a:cubicBezTo>
                  <a:pt x="29864" y="1271"/>
                  <a:pt x="26130" y="-694"/>
                  <a:pt x="22650" y="321"/>
                </a:cubicBezTo>
                <a:cubicBezTo>
                  <a:pt x="10877" y="3755"/>
                  <a:pt x="-4823" y="20013"/>
                  <a:pt x="1573" y="30477"/>
                </a:cubicBezTo>
                <a:cubicBezTo>
                  <a:pt x="7822" y="40701"/>
                  <a:pt x="25332" y="42678"/>
                  <a:pt x="36593" y="38583"/>
                </a:cubicBezTo>
                <a:cubicBezTo>
                  <a:pt x="46488" y="34985"/>
                  <a:pt x="56460" y="21659"/>
                  <a:pt x="53130" y="11670"/>
                </a:cubicBezTo>
                <a:cubicBezTo>
                  <a:pt x="49952" y="2137"/>
                  <a:pt x="34186" y="-1056"/>
                  <a:pt x="24595" y="1943"/>
                </a:cubicBezTo>
                <a:cubicBezTo>
                  <a:pt x="14087" y="5228"/>
                  <a:pt x="2158" y="13742"/>
                  <a:pt x="600" y="24641"/>
                </a:cubicBezTo>
                <a:cubicBezTo>
                  <a:pt x="-77" y="29379"/>
                  <a:pt x="2605" y="35237"/>
                  <a:pt x="6761" y="37611"/>
                </a:cubicBezTo>
                <a:cubicBezTo>
                  <a:pt x="15326" y="42505"/>
                  <a:pt x="29293" y="42316"/>
                  <a:pt x="36268" y="35341"/>
                </a:cubicBez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sp>
      <p:sp>
        <p:nvSpPr>
          <p:cNvPr id="24" name="Google Shape;143;p35"/>
          <p:cNvSpPr/>
          <p:nvPr/>
        </p:nvSpPr>
        <p:spPr>
          <a:xfrm rot="841025">
            <a:off x="5064179" y="6039384"/>
            <a:ext cx="686842" cy="514494"/>
          </a:xfrm>
          <a:custGeom>
            <a:avLst/>
            <a:gdLst/>
            <a:ahLst/>
            <a:cxnLst/>
            <a:rect l="0" t="0" r="0" b="0"/>
            <a:pathLst>
              <a:path w="53808" h="41004" extrusionOk="0">
                <a:moveTo>
                  <a:pt x="33350" y="2267"/>
                </a:moveTo>
                <a:cubicBezTo>
                  <a:pt x="29864" y="1271"/>
                  <a:pt x="26130" y="-694"/>
                  <a:pt x="22650" y="321"/>
                </a:cubicBezTo>
                <a:cubicBezTo>
                  <a:pt x="10877" y="3755"/>
                  <a:pt x="-4823" y="20013"/>
                  <a:pt x="1573" y="30477"/>
                </a:cubicBezTo>
                <a:cubicBezTo>
                  <a:pt x="7822" y="40701"/>
                  <a:pt x="25332" y="42678"/>
                  <a:pt x="36593" y="38583"/>
                </a:cubicBezTo>
                <a:cubicBezTo>
                  <a:pt x="46488" y="34985"/>
                  <a:pt x="56460" y="21659"/>
                  <a:pt x="53130" y="11670"/>
                </a:cubicBezTo>
                <a:cubicBezTo>
                  <a:pt x="49952" y="2137"/>
                  <a:pt x="34186" y="-1056"/>
                  <a:pt x="24595" y="1943"/>
                </a:cubicBezTo>
                <a:cubicBezTo>
                  <a:pt x="14087" y="5228"/>
                  <a:pt x="2158" y="13742"/>
                  <a:pt x="600" y="24641"/>
                </a:cubicBezTo>
                <a:cubicBezTo>
                  <a:pt x="-77" y="29379"/>
                  <a:pt x="2605" y="35237"/>
                  <a:pt x="6761" y="37611"/>
                </a:cubicBezTo>
                <a:cubicBezTo>
                  <a:pt x="15326" y="42505"/>
                  <a:pt x="29293" y="42316"/>
                  <a:pt x="36268" y="35341"/>
                </a:cubicBez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sp>
    </p:spTree>
    <p:extLst>
      <p:ext uri="{BB962C8B-B14F-4D97-AF65-F5344CB8AC3E}">
        <p14:creationId xmlns="" xmlns:p14="http://schemas.microsoft.com/office/powerpoint/2010/main" val="239238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9"/>
          <p:cNvSpPr txBox="1">
            <a:spLocks noGrp="1"/>
          </p:cNvSpPr>
          <p:nvPr>
            <p:ph type="ctrTitle" idx="4294967295"/>
          </p:nvPr>
        </p:nvSpPr>
        <p:spPr>
          <a:xfrm>
            <a:off x="635000" y="644525"/>
            <a:ext cx="3111500" cy="143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錄取者，無論是否放棄，都不能參加個人申請</a:t>
            </a:r>
            <a:r>
              <a:rPr lang="en-US" altLang="zh-TW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含科大</a:t>
            </a:r>
            <a:r>
              <a:rPr lang="en-US" altLang="zh-TW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6" name="Google Shape;376;p59"/>
          <p:cNvSpPr txBox="1">
            <a:spLocks noGrp="1"/>
          </p:cNvSpPr>
          <p:nvPr>
            <p:ph type="subTitle" idx="4294967295"/>
          </p:nvPr>
        </p:nvSpPr>
        <p:spPr>
          <a:xfrm>
            <a:off x="1177800" y="2814638"/>
            <a:ext cx="6788400" cy="118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4800" dirty="0" smtClean="0">
                <a:solidFill>
                  <a:srgbClr val="EA3A68"/>
                </a:solidFill>
                <a:latin typeface="Malgun Gothic" pitchFamily="34" charset="-127"/>
                <a:ea typeface="Malgun Gothic" pitchFamily="34" charset="-127"/>
                <a:cs typeface="Shadows Into Light"/>
                <a:sym typeface="Shadows Into Light"/>
              </a:rPr>
              <a:t>繁星再提醒</a:t>
            </a:r>
            <a:endParaRPr lang="en" sz="4800" dirty="0">
              <a:solidFill>
                <a:srgbClr val="EA3A68"/>
              </a:solidFill>
              <a:latin typeface="Malgun Gothic" pitchFamily="34" charset="-127"/>
              <a:ea typeface="Malgun Gothic" pitchFamily="34" charset="-127"/>
              <a:cs typeface="Shadows Into Light"/>
              <a:sym typeface="Shadows Into Light"/>
            </a:endParaRPr>
          </a:p>
        </p:txBody>
      </p:sp>
      <p:sp>
        <p:nvSpPr>
          <p:cNvPr id="378" name="Google Shape;378;p59"/>
          <p:cNvSpPr/>
          <p:nvPr/>
        </p:nvSpPr>
        <p:spPr>
          <a:xfrm>
            <a:off x="2076850" y="2456225"/>
            <a:ext cx="4748538" cy="1896500"/>
          </a:xfrm>
          <a:custGeom>
            <a:avLst/>
            <a:gdLst/>
            <a:ahLst/>
            <a:cxnLst/>
            <a:rect l="0" t="0" r="0" b="0"/>
            <a:pathLst>
              <a:path w="163180" h="66288" extrusionOk="0">
                <a:moveTo>
                  <a:pt x="90243" y="4462"/>
                </a:moveTo>
                <a:cubicBezTo>
                  <a:pt x="83154" y="411"/>
                  <a:pt x="74074" y="1064"/>
                  <a:pt x="65923" y="1544"/>
                </a:cubicBezTo>
                <a:cubicBezTo>
                  <a:pt x="51317" y="2404"/>
                  <a:pt x="36069" y="4456"/>
                  <a:pt x="23122" y="11271"/>
                </a:cubicBezTo>
                <a:cubicBezTo>
                  <a:pt x="13017" y="16590"/>
                  <a:pt x="6735" y="34520"/>
                  <a:pt x="13070" y="44021"/>
                </a:cubicBezTo>
                <a:cubicBezTo>
                  <a:pt x="21835" y="57167"/>
                  <a:pt x="41795" y="58764"/>
                  <a:pt x="57493" y="60558"/>
                </a:cubicBezTo>
                <a:cubicBezTo>
                  <a:pt x="73279" y="62362"/>
                  <a:pt x="89298" y="61844"/>
                  <a:pt x="105158" y="60882"/>
                </a:cubicBezTo>
                <a:cubicBezTo>
                  <a:pt x="125660" y="59638"/>
                  <a:pt x="157482" y="50276"/>
                  <a:pt x="158336" y="29754"/>
                </a:cubicBezTo>
                <a:cubicBezTo>
                  <a:pt x="158620" y="22933"/>
                  <a:pt x="156399" y="13869"/>
                  <a:pt x="150230" y="10947"/>
                </a:cubicBezTo>
                <a:cubicBezTo>
                  <a:pt x="140017" y="6109"/>
                  <a:pt x="128254" y="5623"/>
                  <a:pt x="117156" y="3489"/>
                </a:cubicBezTo>
                <a:cubicBezTo>
                  <a:pt x="107059" y="1548"/>
                  <a:pt x="96605" y="2637"/>
                  <a:pt x="86352" y="1868"/>
                </a:cubicBezTo>
                <a:cubicBezTo>
                  <a:pt x="69538" y="607"/>
                  <a:pt x="52189" y="-1640"/>
                  <a:pt x="35768" y="2192"/>
                </a:cubicBezTo>
                <a:cubicBezTo>
                  <a:pt x="28377" y="3917"/>
                  <a:pt x="20507" y="5025"/>
                  <a:pt x="14043" y="9002"/>
                </a:cubicBezTo>
                <a:cubicBezTo>
                  <a:pt x="5849" y="14043"/>
                  <a:pt x="-2455" y="25547"/>
                  <a:pt x="748" y="34618"/>
                </a:cubicBezTo>
                <a:cubicBezTo>
                  <a:pt x="8217" y="55774"/>
                  <a:pt x="39445" y="60369"/>
                  <a:pt x="61708" y="63152"/>
                </a:cubicBezTo>
                <a:cubicBezTo>
                  <a:pt x="92043" y="66944"/>
                  <a:pt x="130198" y="71092"/>
                  <a:pt x="152500" y="50182"/>
                </a:cubicBezTo>
                <a:cubicBezTo>
                  <a:pt x="161822" y="41442"/>
                  <a:pt x="168060" y="20139"/>
                  <a:pt x="158012" y="12244"/>
                </a:cubicBezTo>
                <a:cubicBezTo>
                  <a:pt x="155373" y="10171"/>
                  <a:pt x="151540" y="10464"/>
                  <a:pt x="148284" y="9650"/>
                </a:cubicBezTo>
                <a:cubicBezTo>
                  <a:pt x="134411" y="6182"/>
                  <a:pt x="119783" y="6732"/>
                  <a:pt x="105483" y="6732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379" name="Google Shape;379;p59"/>
          <p:cNvCxnSpPr/>
          <p:nvPr/>
        </p:nvCxnSpPr>
        <p:spPr>
          <a:xfrm flipH="1">
            <a:off x="6023075" y="2253575"/>
            <a:ext cx="810600" cy="7053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0" name="Google Shape;380;p59"/>
          <p:cNvCxnSpPr/>
          <p:nvPr/>
        </p:nvCxnSpPr>
        <p:spPr>
          <a:xfrm>
            <a:off x="2743200" y="2133600"/>
            <a:ext cx="856150" cy="727825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1" name="Google Shape;381;p59"/>
          <p:cNvCxnSpPr/>
          <p:nvPr/>
        </p:nvCxnSpPr>
        <p:spPr>
          <a:xfrm rot="10800000" flipH="1">
            <a:off x="2236550" y="3807750"/>
            <a:ext cx="826800" cy="6486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2" name="Google Shape;382;p59"/>
          <p:cNvCxnSpPr/>
          <p:nvPr/>
        </p:nvCxnSpPr>
        <p:spPr>
          <a:xfrm rot="10800000">
            <a:off x="4289200" y="4041000"/>
            <a:ext cx="178500" cy="7134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3" name="Google Shape;383;p59"/>
          <p:cNvCxnSpPr/>
          <p:nvPr/>
        </p:nvCxnSpPr>
        <p:spPr>
          <a:xfrm flipH="1" flipV="1">
            <a:off x="6227750" y="3755525"/>
            <a:ext cx="401650" cy="676775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384" name="Google Shape;384;p59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60</a:t>
            </a:fld>
            <a:endParaRPr/>
          </a:p>
        </p:txBody>
      </p:sp>
      <p:sp>
        <p:nvSpPr>
          <p:cNvPr id="13" name="Google Shape;375;p59"/>
          <p:cNvSpPr txBox="1">
            <a:spLocks/>
          </p:cNvSpPr>
          <p:nvPr/>
        </p:nvSpPr>
        <p:spPr>
          <a:xfrm>
            <a:off x="5959365" y="4348235"/>
            <a:ext cx="2338990" cy="14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Shadows Into Light"/>
                <a:sym typeface="Shadows Into Light"/>
              </a:rPr>
              <a:t>沒機會個人申請，但有機會繁星的，就試試。</a:t>
            </a:r>
            <a:endParaRPr kumimoji="0" lang="zh-TW" alt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Shadows Into Light"/>
              <a:sym typeface="Shadows Into Light"/>
            </a:endParaRPr>
          </a:p>
        </p:txBody>
      </p:sp>
      <p:sp>
        <p:nvSpPr>
          <p:cNvPr id="15" name="Google Shape;375;p59"/>
          <p:cNvSpPr txBox="1">
            <a:spLocks/>
          </p:cNvSpPr>
          <p:nvPr/>
        </p:nvSpPr>
        <p:spPr>
          <a:xfrm>
            <a:off x="5194300" y="787400"/>
            <a:ext cx="3175000" cy="15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校排夠前面、學測成績也不差的人，把繁星當作樂透，沒上也沒差的人，比較適合。</a:t>
            </a:r>
            <a:endParaRPr lang="en-US" altLang="zh-TW" sz="22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Google Shape;375;p59"/>
          <p:cNvSpPr txBox="1">
            <a:spLocks/>
          </p:cNvSpPr>
          <p:nvPr/>
        </p:nvSpPr>
        <p:spPr>
          <a:xfrm>
            <a:off x="3644462" y="4755055"/>
            <a:ext cx="1943100" cy="93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tabLst/>
              <a:defRPr/>
            </a:pP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  <a:sym typeface="Shadows Into Light"/>
              </a:rPr>
              <a:t>喜歡的，盡量爭取推薦序一。</a:t>
            </a:r>
            <a:endParaRPr lang="en-US" altLang="zh-TW" sz="2200" b="1" dirty="0" smtClean="0">
              <a:latin typeface="微軟正黑體" pitchFamily="34" charset="-120"/>
              <a:ea typeface="微軟正黑體" pitchFamily="34" charset="-120"/>
              <a:sym typeface="Shadows Into Light"/>
            </a:endParaRPr>
          </a:p>
        </p:txBody>
      </p:sp>
      <p:sp>
        <p:nvSpPr>
          <p:cNvPr id="17" name="Google Shape;375;p59"/>
          <p:cNvSpPr txBox="1">
            <a:spLocks/>
          </p:cNvSpPr>
          <p:nvPr/>
        </p:nvSpPr>
        <p:spPr>
          <a:xfrm>
            <a:off x="838199" y="4483100"/>
            <a:ext cx="23479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tabLst/>
              <a:defRPr/>
            </a:pP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  <a:sym typeface="Shadows Into Light"/>
              </a:rPr>
              <a:t>醫學、牙醫系</a:t>
            </a: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  <a:sym typeface="Shadows Into Light"/>
              </a:rPr>
              <a:t>通過第一階段後，</a:t>
            </a:r>
            <a:endParaRPr lang="en-US" altLang="zh-TW" sz="2200" b="1" dirty="0" smtClean="0">
              <a:latin typeface="微軟正黑體" pitchFamily="34" charset="-120"/>
              <a:ea typeface="微軟正黑體" pitchFamily="34" charset="-120"/>
              <a:sym typeface="Shadows In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tabLst/>
              <a:defRPr/>
            </a:pP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  <a:sym typeface="Shadows Into Light"/>
              </a:rPr>
              <a:t>面試才是關鍵。</a:t>
            </a:r>
            <a:endParaRPr lang="en-US" altLang="zh-TW" sz="2200" b="1" dirty="0" smtClean="0">
              <a:latin typeface="微軟正黑體" pitchFamily="34" charset="-120"/>
              <a:ea typeface="微軟正黑體" pitchFamily="34" charset="-120"/>
              <a:sym typeface="Shadows Into Light"/>
            </a:endParaRPr>
          </a:p>
        </p:txBody>
      </p:sp>
      <p:sp>
        <p:nvSpPr>
          <p:cNvPr id="18" name="Google Shape;420;p62"/>
          <p:cNvSpPr/>
          <p:nvPr/>
        </p:nvSpPr>
        <p:spPr>
          <a:xfrm rot="21200284">
            <a:off x="3515388" y="317697"/>
            <a:ext cx="1588352" cy="1335431"/>
          </a:xfrm>
          <a:custGeom>
            <a:avLst/>
            <a:gdLst/>
            <a:ahLst/>
            <a:cxnLst/>
            <a:rect l="0" t="0" r="0" b="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505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 panose="020F0502020204030204" pitchFamily="34" charset="0"/>
              </a:rPr>
              <a:t>     </a:t>
            </a:r>
            <a:endParaRPr lang="en-US" altLang="zh-TW" sz="18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cs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Calibri" panose="020F0502020204030204" pitchFamily="34" charset="0"/>
              </a:rPr>
              <a:t>    </a:t>
            </a:r>
            <a:r>
              <a:rPr lang="zh-TW" altLang="en-US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 panose="020F0502020204030204" pitchFamily="34" charset="0"/>
              </a:rPr>
              <a:t>不喜歡的系</a:t>
            </a:r>
            <a:endParaRPr lang="en-US" altLang="zh-TW" sz="18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Calibri" panose="020F050202020403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 panose="020F0502020204030204" pitchFamily="34" charset="0"/>
              </a:rPr>
              <a:t>   千萬不要填</a:t>
            </a:r>
            <a:endParaRPr lang="en-US" sz="18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" grpId="0"/>
      <p:bldP spid="13" grpId="0"/>
      <p:bldP spid="15" grpId="0"/>
      <p:bldP spid="16" grpId="0"/>
      <p:bldP spid="17" grpId="0"/>
      <p:bldP spid="1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9"/>
          <p:cNvSpPr txBox="1">
            <a:spLocks noGrp="1"/>
          </p:cNvSpPr>
          <p:nvPr>
            <p:ph type="ctrTitle" idx="4294967295"/>
          </p:nvPr>
        </p:nvSpPr>
        <p:spPr>
          <a:xfrm>
            <a:off x="1669950" y="1332700"/>
            <a:ext cx="5804100" cy="7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>
                <a:solidFill>
                  <a:srgbClr val="EA3A68"/>
                </a:solidFill>
                <a:latin typeface="Eras Demi ITC" panose="020B0805030504020804" pitchFamily="34" charset="0"/>
                <a:ea typeface="微軟正黑體" panose="020B0604030504040204" pitchFamily="34" charset="-120"/>
              </a:rPr>
              <a:t>Thanks</a:t>
            </a:r>
            <a:r>
              <a:rPr lang="en" sz="4800" dirty="0">
                <a:solidFill>
                  <a:srgbClr val="EA3A68"/>
                </a:solidFill>
                <a:latin typeface="Eras Demi ITC" panose="020B0805030504020804" pitchFamily="34" charset="0"/>
                <a:ea typeface="微軟正黑體" panose="020B0604030504040204" pitchFamily="34" charset="-120"/>
              </a:rPr>
              <a:t>!</a:t>
            </a:r>
            <a:endParaRPr sz="4800" dirty="0">
              <a:solidFill>
                <a:srgbClr val="EA3A68"/>
              </a:solidFill>
              <a:latin typeface="Eras Demi ITC" panose="020B08050305040208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376" name="Google Shape;376;p59"/>
          <p:cNvSpPr txBox="1">
            <a:spLocks noGrp="1"/>
          </p:cNvSpPr>
          <p:nvPr>
            <p:ph type="subTitle" idx="4294967295"/>
          </p:nvPr>
        </p:nvSpPr>
        <p:spPr>
          <a:xfrm>
            <a:off x="1177800" y="2948588"/>
            <a:ext cx="67884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dirty="0">
                <a:latin typeface="Eras Demi ITC" panose="020B0805030504020804" pitchFamily="34" charset="0"/>
                <a:ea typeface="微軟正黑體" panose="020B0604030504040204" pitchFamily="34" charset="-120"/>
              </a:rPr>
              <a:t>Any questions?</a:t>
            </a:r>
            <a:endParaRPr sz="3600" dirty="0">
              <a:latin typeface="Eras Demi ITC" panose="020B08050305040208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377" name="Google Shape;377;p59"/>
          <p:cNvSpPr txBox="1">
            <a:spLocks noGrp="1"/>
          </p:cNvSpPr>
          <p:nvPr>
            <p:ph type="body" idx="4294967295"/>
          </p:nvPr>
        </p:nvSpPr>
        <p:spPr>
          <a:xfrm>
            <a:off x="1177800" y="4927599"/>
            <a:ext cx="6788400" cy="10563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solidFill>
                  <a:srgbClr val="979C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資料將置於</a:t>
            </a:r>
            <a:r>
              <a:rPr lang="zh-TW" altLang="en-US" b="1" i="1" u="sng" dirty="0" smtClean="0">
                <a:solidFill>
                  <a:srgbClr val="979C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本校首頁及台中二中輔導室粉絲專頁</a:t>
            </a:r>
            <a:endParaRPr b="1" i="1" u="sng" dirty="0">
              <a:solidFill>
                <a:srgbClr val="979CB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8" name="Google Shape;378;p59"/>
          <p:cNvSpPr/>
          <p:nvPr/>
        </p:nvSpPr>
        <p:spPr>
          <a:xfrm>
            <a:off x="2076850" y="2456225"/>
            <a:ext cx="4748538" cy="1896500"/>
          </a:xfrm>
          <a:custGeom>
            <a:avLst/>
            <a:gdLst/>
            <a:ahLst/>
            <a:cxnLst/>
            <a:rect l="0" t="0" r="0" b="0"/>
            <a:pathLst>
              <a:path w="163180" h="66288" extrusionOk="0">
                <a:moveTo>
                  <a:pt x="90243" y="4462"/>
                </a:moveTo>
                <a:cubicBezTo>
                  <a:pt x="83154" y="411"/>
                  <a:pt x="74074" y="1064"/>
                  <a:pt x="65923" y="1544"/>
                </a:cubicBezTo>
                <a:cubicBezTo>
                  <a:pt x="51317" y="2404"/>
                  <a:pt x="36069" y="4456"/>
                  <a:pt x="23122" y="11271"/>
                </a:cubicBezTo>
                <a:cubicBezTo>
                  <a:pt x="13017" y="16590"/>
                  <a:pt x="6735" y="34520"/>
                  <a:pt x="13070" y="44021"/>
                </a:cubicBezTo>
                <a:cubicBezTo>
                  <a:pt x="21835" y="57167"/>
                  <a:pt x="41795" y="58764"/>
                  <a:pt x="57493" y="60558"/>
                </a:cubicBezTo>
                <a:cubicBezTo>
                  <a:pt x="73279" y="62362"/>
                  <a:pt x="89298" y="61844"/>
                  <a:pt x="105158" y="60882"/>
                </a:cubicBezTo>
                <a:cubicBezTo>
                  <a:pt x="125660" y="59638"/>
                  <a:pt x="157482" y="50276"/>
                  <a:pt x="158336" y="29754"/>
                </a:cubicBezTo>
                <a:cubicBezTo>
                  <a:pt x="158620" y="22933"/>
                  <a:pt x="156399" y="13869"/>
                  <a:pt x="150230" y="10947"/>
                </a:cubicBezTo>
                <a:cubicBezTo>
                  <a:pt x="140017" y="6109"/>
                  <a:pt x="128254" y="5623"/>
                  <a:pt x="117156" y="3489"/>
                </a:cubicBezTo>
                <a:cubicBezTo>
                  <a:pt x="107059" y="1548"/>
                  <a:pt x="96605" y="2637"/>
                  <a:pt x="86352" y="1868"/>
                </a:cubicBezTo>
                <a:cubicBezTo>
                  <a:pt x="69538" y="607"/>
                  <a:pt x="52189" y="-1640"/>
                  <a:pt x="35768" y="2192"/>
                </a:cubicBezTo>
                <a:cubicBezTo>
                  <a:pt x="28377" y="3917"/>
                  <a:pt x="20507" y="5025"/>
                  <a:pt x="14043" y="9002"/>
                </a:cubicBezTo>
                <a:cubicBezTo>
                  <a:pt x="5849" y="14043"/>
                  <a:pt x="-2455" y="25547"/>
                  <a:pt x="748" y="34618"/>
                </a:cubicBezTo>
                <a:cubicBezTo>
                  <a:pt x="8217" y="55774"/>
                  <a:pt x="39445" y="60369"/>
                  <a:pt x="61708" y="63152"/>
                </a:cubicBezTo>
                <a:cubicBezTo>
                  <a:pt x="92043" y="66944"/>
                  <a:pt x="130198" y="71092"/>
                  <a:pt x="152500" y="50182"/>
                </a:cubicBezTo>
                <a:cubicBezTo>
                  <a:pt x="161822" y="41442"/>
                  <a:pt x="168060" y="20139"/>
                  <a:pt x="158012" y="12244"/>
                </a:cubicBezTo>
                <a:cubicBezTo>
                  <a:pt x="155373" y="10171"/>
                  <a:pt x="151540" y="10464"/>
                  <a:pt x="148284" y="9650"/>
                </a:cubicBezTo>
                <a:cubicBezTo>
                  <a:pt x="134411" y="6182"/>
                  <a:pt x="119783" y="6732"/>
                  <a:pt x="105483" y="6732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379" name="Google Shape;379;p59"/>
          <p:cNvCxnSpPr/>
          <p:nvPr/>
        </p:nvCxnSpPr>
        <p:spPr>
          <a:xfrm flipH="1">
            <a:off x="6023075" y="2253575"/>
            <a:ext cx="810600" cy="7053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0" name="Google Shape;380;p59"/>
          <p:cNvCxnSpPr/>
          <p:nvPr/>
        </p:nvCxnSpPr>
        <p:spPr>
          <a:xfrm>
            <a:off x="3380350" y="2302225"/>
            <a:ext cx="219000" cy="5592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1" name="Google Shape;381;p59"/>
          <p:cNvCxnSpPr/>
          <p:nvPr/>
        </p:nvCxnSpPr>
        <p:spPr>
          <a:xfrm rot="10800000" flipH="1">
            <a:off x="2350850" y="3858550"/>
            <a:ext cx="826800" cy="6486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2" name="Google Shape;382;p59"/>
          <p:cNvCxnSpPr/>
          <p:nvPr/>
        </p:nvCxnSpPr>
        <p:spPr>
          <a:xfrm rot="10800000">
            <a:off x="5406800" y="3850500"/>
            <a:ext cx="178500" cy="7134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83" name="Google Shape;383;p59"/>
          <p:cNvCxnSpPr/>
          <p:nvPr/>
        </p:nvCxnSpPr>
        <p:spPr>
          <a:xfrm rot="10800000">
            <a:off x="5707050" y="3793625"/>
            <a:ext cx="186300" cy="1704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384" name="Google Shape;384;p59"/>
          <p:cNvSpPr txBox="1">
            <a:spLocks noGrp="1"/>
          </p:cNvSpPr>
          <p:nvPr>
            <p:ph type="sldNum" idx="12"/>
          </p:nvPr>
        </p:nvSpPr>
        <p:spPr>
          <a:xfrm>
            <a:off x="4348076" y="6383554"/>
            <a:ext cx="5487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61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title" idx="4294967295"/>
          </p:nvPr>
        </p:nvSpPr>
        <p:spPr>
          <a:xfrm>
            <a:off x="1093412" y="722764"/>
            <a:ext cx="7086600" cy="9096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109</a:t>
            </a:r>
            <a:r>
              <a:rPr lang="zh-TW" altLang="en-US" sz="3600" b="1" dirty="0" smtClean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學測與個人申請新制</a:t>
            </a:r>
            <a:endParaRPr sz="3600" b="1" dirty="0">
              <a:solidFill>
                <a:srgbClr val="FF0000"/>
              </a:solidFill>
              <a:latin typeface="MS PGothic" pitchFamily="34" charset="-128"/>
              <a:ea typeface="MS PGothic" pitchFamily="34" charset="-128"/>
            </a:endParaRPr>
          </a:p>
        </p:txBody>
      </p:sp>
      <p:sp>
        <p:nvSpPr>
          <p:cNvPr id="180" name="Google Shape;180;p40"/>
          <p:cNvSpPr txBox="1">
            <a:spLocks noGrp="1"/>
          </p:cNvSpPr>
          <p:nvPr>
            <p:ph type="body" idx="4294967295"/>
          </p:nvPr>
        </p:nvSpPr>
        <p:spPr>
          <a:xfrm>
            <a:off x="1094207" y="1657350"/>
            <a:ext cx="7235406" cy="43760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>
              <a:lnSpc>
                <a:spcPct val="150000"/>
              </a:lnSpc>
              <a:buNone/>
            </a:pPr>
            <a:r>
              <a:rPr lang="zh-TW" altLang="en-US" sz="2800" b="1" dirty="0" smtClean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一、同級</a:t>
            </a:r>
            <a:r>
              <a:rPr lang="zh-TW" altLang="en-US" sz="2800" b="1" dirty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分超額篩選方式</a:t>
            </a:r>
            <a:r>
              <a:rPr lang="en-US" altLang="zh-TW" sz="2800" b="1" dirty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:</a:t>
            </a:r>
          </a:p>
          <a:p>
            <a:pPr marL="76200" lvl="0" indent="0">
              <a:lnSpc>
                <a:spcPct val="150000"/>
              </a:lnSpc>
              <a:buNone/>
            </a:pPr>
            <a:r>
              <a:rPr lang="zh-TW" altLang="en-US" dirty="0" smtClean="0">
                <a:solidFill>
                  <a:schemeClr val="tx1"/>
                </a:solidFill>
                <a:latin typeface="+mj-ea"/>
                <a:ea typeface="+mj-ea"/>
              </a:rPr>
              <a:t>      </a:t>
            </a:r>
            <a:r>
              <a:rPr lang="zh-TW" altLang="en-US" sz="2800" b="1" dirty="0" smtClean="0">
                <a:solidFill>
                  <a:schemeClr val="tx1"/>
                </a:solidFill>
                <a:latin typeface="MS PGothic" pitchFamily="34" charset="-128"/>
                <a:ea typeface="MS PGothic" pitchFamily="34" charset="-128"/>
              </a:rPr>
              <a:t>個人</a:t>
            </a:r>
            <a:r>
              <a:rPr lang="zh-TW" altLang="en-US" sz="2800" b="1" dirty="0">
                <a:solidFill>
                  <a:schemeClr val="tx1"/>
                </a:solidFill>
                <a:latin typeface="MS PGothic" pitchFamily="34" charset="-128"/>
                <a:ea typeface="MS PGothic" pitchFamily="34" charset="-128"/>
              </a:rPr>
              <a:t>申請於倍率篩選時</a:t>
            </a:r>
            <a:r>
              <a:rPr lang="en-US" altLang="zh-TW" sz="2800" b="1" dirty="0">
                <a:solidFill>
                  <a:schemeClr val="tx1"/>
                </a:solidFill>
                <a:latin typeface="MS PGothic" pitchFamily="34" charset="-128"/>
                <a:ea typeface="MS PGothic" pitchFamily="34" charset="-128"/>
              </a:rPr>
              <a:t>,</a:t>
            </a:r>
            <a:r>
              <a:rPr lang="zh-TW" altLang="en-US" sz="2800" b="1" dirty="0">
                <a:solidFill>
                  <a:schemeClr val="tx1"/>
                </a:solidFill>
                <a:latin typeface="MS PGothic" pitchFamily="34" charset="-128"/>
                <a:ea typeface="MS PGothic" pitchFamily="34" charset="-128"/>
              </a:rPr>
              <a:t>同級分超額</a:t>
            </a:r>
            <a:r>
              <a:rPr lang="zh-TW" altLang="en-US" sz="2800" b="1" dirty="0" smtClean="0">
                <a:solidFill>
                  <a:schemeClr val="tx1"/>
                </a:solidFill>
                <a:latin typeface="MS PGothic" pitchFamily="34" charset="-128"/>
                <a:ea typeface="MS PGothic" pitchFamily="34" charset="-128"/>
              </a:rPr>
              <a:t>篩選</a:t>
            </a:r>
            <a:r>
              <a:rPr lang="zh-TW" altLang="en-US" sz="2800" b="1" dirty="0" smtClean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「</a:t>
            </a:r>
            <a:r>
              <a:rPr lang="zh-TW" altLang="en-US" sz="2800" b="1" dirty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校系所訂檢定、篩選及採計學測科目</a:t>
            </a:r>
            <a:r>
              <a:rPr lang="zh-TW" altLang="en-US" sz="2800" b="1" dirty="0" smtClean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級分總和」</a:t>
            </a:r>
            <a:r>
              <a:rPr lang="zh-TW" altLang="zh-TW" sz="2800" b="1" dirty="0" smtClean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外</a:t>
            </a:r>
            <a:r>
              <a:rPr lang="zh-TW" altLang="zh-TW" sz="2800" b="1" dirty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，校系可</a:t>
            </a:r>
            <a:r>
              <a:rPr lang="zh-TW" altLang="zh-TW" sz="2800" b="1" u="sng" dirty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再就其參採的學測科目中，</a:t>
            </a:r>
            <a:r>
              <a:rPr lang="zh-TW" altLang="zh-TW" sz="2800" b="1" u="sng" dirty="0" smtClean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擇訂</a:t>
            </a:r>
            <a:r>
              <a:rPr lang="zh-TW" altLang="zh-TW" sz="2800" b="1" u="sng" dirty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同級分超額篩選的學測科目及</a:t>
            </a:r>
            <a:r>
              <a:rPr lang="zh-TW" altLang="zh-TW" sz="2800" b="1" u="sng" dirty="0" smtClean="0">
                <a:solidFill>
                  <a:srgbClr val="FF0000"/>
                </a:solidFill>
                <a:latin typeface="MS PGothic" pitchFamily="34" charset="-128"/>
                <a:ea typeface="MS PGothic" pitchFamily="34" charset="-128"/>
              </a:rPr>
              <a:t>順序</a:t>
            </a:r>
            <a:endParaRPr lang="zh-TW" altLang="zh-TW" sz="2800" b="1" u="sng" dirty="0">
              <a:solidFill>
                <a:srgbClr val="FF0000"/>
              </a:solidFill>
              <a:latin typeface="MS PGothic" pitchFamily="34" charset="-128"/>
              <a:ea typeface="MS PGothic" pitchFamily="34" charset="-128"/>
            </a:endParaRPr>
          </a:p>
          <a:p>
            <a:pPr marL="76200" lvl="0" indent="0">
              <a:buNone/>
            </a:pP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/>
              <a:t>同級分超額篩選</a:t>
            </a:r>
            <a:endParaRPr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8669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mtClean="0"/>
              <a:t>參採學測科目數示例</a:t>
            </a:r>
            <a:endParaRPr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8974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8013</TotalTime>
  <Words>2926</Words>
  <Application>Microsoft Office PowerPoint</Application>
  <PresentationFormat>如螢幕大小 (4:3)</PresentationFormat>
  <Paragraphs>800</Paragraphs>
  <Slides>61</Slides>
  <Notes>20</Notes>
  <HiddenSlides>1</HiddenSlides>
  <MMClips>0</MMClips>
  <ScaleCrop>false</ScaleCrop>
  <HeadingPairs>
    <vt:vector size="6" baseType="variant">
      <vt:variant>
        <vt:lpstr>使用字型</vt:lpstr>
      </vt:variant>
      <vt:variant>
        <vt:i4>20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61</vt:i4>
      </vt:variant>
    </vt:vector>
  </HeadingPairs>
  <TitlesOfParts>
    <vt:vector size="83" baseType="lpstr">
      <vt:lpstr>Arial</vt:lpstr>
      <vt:lpstr>新細明體</vt:lpstr>
      <vt:lpstr>Arial Unicode MS</vt:lpstr>
      <vt:lpstr>Shadows Into Light</vt:lpstr>
      <vt:lpstr>MS PGothic</vt:lpstr>
      <vt:lpstr>Calibri</vt:lpstr>
      <vt:lpstr>微軟正黑體</vt:lpstr>
      <vt:lpstr>Varela Round</vt:lpstr>
      <vt:lpstr>Times New Roman</vt:lpstr>
      <vt:lpstr>Arial Black</vt:lpstr>
      <vt:lpstr>Malgun Gothic</vt:lpstr>
      <vt:lpstr>標楷體</vt:lpstr>
      <vt:lpstr>華康儷粗圓(P)</vt:lpstr>
      <vt:lpstr>華康儷粗圓</vt:lpstr>
      <vt:lpstr>Wingdings</vt:lpstr>
      <vt:lpstr>Eras Demi ITC</vt:lpstr>
      <vt:lpstr>華康竹風體W4</vt:lpstr>
      <vt:lpstr>華康中圓體</vt:lpstr>
      <vt:lpstr>Lucida Sans Unicode</vt:lpstr>
      <vt:lpstr>華康海報體 Std W9</vt:lpstr>
      <vt:lpstr>Trinculo template</vt:lpstr>
      <vt:lpstr>Trinculo template</vt:lpstr>
      <vt:lpstr>109學年度 甄選選填志願說明會</vt:lpstr>
      <vt:lpstr>成績揭曉之後… 直接拚甄選入學?要不要拚指考? 一、參考檢核標準、查落點 二、了解簡章、各校系規定 三、了解校系、選出六志願 </vt:lpstr>
      <vt:lpstr>投影片 3</vt:lpstr>
      <vt:lpstr>投影片 4</vt:lpstr>
      <vt:lpstr>投影片 5</vt:lpstr>
      <vt:lpstr>投影片 6</vt:lpstr>
      <vt:lpstr>109學測與個人申請新制</vt:lpstr>
      <vt:lpstr>同級分超額篩選</vt:lpstr>
      <vt:lpstr>參採學測科目數示例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同級分超額篩選</vt:lpstr>
      <vt:lpstr>108各大學學系 篩選標準一覽表 </vt:lpstr>
      <vt:lpstr>投影片 20</vt:lpstr>
      <vt:lpstr>投影片 21</vt:lpstr>
      <vt:lpstr>投影片 22</vt:lpstr>
      <vt:lpstr>投影片 23</vt:lpstr>
      <vt:lpstr>個人申請每人最多申請6志願， 各校可填校系數自訂</vt:lpstr>
      <vt:lpstr>聚焦6系的考量----個人相關因素</vt:lpstr>
      <vt:lpstr>學系交通網的運用</vt:lpstr>
      <vt:lpstr>投影片 27</vt:lpstr>
      <vt:lpstr>學系交通網的運用</vt:lpstr>
      <vt:lpstr>投影片 29</vt:lpstr>
      <vt:lpstr>聚焦6系的考量-成績相關因素</vt:lpstr>
      <vt:lpstr>投影片 31</vt:lpstr>
      <vt:lpstr>不同的甄試設計及成績比例 反應校系選才的差異 以國立大學電機工程學系為例</vt:lpstr>
      <vt:lpstr>聚焦6系的考量--大學規定</vt:lpstr>
      <vt:lpstr>投影片 34</vt:lpstr>
      <vt:lpstr>聚焦6系的考量-大學規定之相關因素</vt:lpstr>
      <vt:lpstr>聚焦6系的考量-外在職涯發展相關因素</vt:lpstr>
      <vt:lpstr>聚焦6系的考量-外在職涯發展相關因素</vt:lpstr>
      <vt:lpstr>聚焦6系的考量-外在職涯發展相關因素</vt:lpstr>
      <vt:lpstr>給同學們的提醒</vt:lpstr>
      <vt:lpstr>投影片 40</vt:lpstr>
      <vt:lpstr>Thanks!</vt:lpstr>
      <vt:lpstr>繁星推薦分發比序規則</vt:lpstr>
      <vt:lpstr>投影片 43</vt:lpstr>
      <vt:lpstr>投影片 44</vt:lpstr>
      <vt:lpstr>投影片 45</vt:lpstr>
      <vt:lpstr>舉例</vt:lpstr>
      <vt:lpstr>繁星推薦－校排百分比規定108學年為例</vt:lpstr>
      <vt:lpstr>投影片 48</vt:lpstr>
      <vt:lpstr>投影片 49</vt:lpstr>
      <vt:lpstr>投影片 50</vt:lpstr>
      <vt:lpstr>投影片 51</vt:lpstr>
      <vt:lpstr>投影片 52</vt:lpstr>
      <vt:lpstr>投影片 53</vt:lpstr>
      <vt:lpstr>投影片 54</vt:lpstr>
      <vt:lpstr>投影片 55</vt:lpstr>
      <vt:lpstr>投影片 56</vt:lpstr>
      <vt:lpstr>繁星推薦序優劣勢</vt:lpstr>
      <vt:lpstr>投影片 58</vt:lpstr>
      <vt:lpstr>投影片 59</vt:lpstr>
      <vt:lpstr>錄取者，無論是否放棄，都不能參加個人申請(含科大)</vt:lpstr>
      <vt:lpstr>Thanks!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107學年度 高一導師暨新進教師研習</dc:title>
  <dc:creator>user</dc:creator>
  <cp:lastModifiedBy>user</cp:lastModifiedBy>
  <cp:revision>286</cp:revision>
  <dcterms:modified xsi:type="dcterms:W3CDTF">2020-02-27T07:09:56Z</dcterms:modified>
</cp:coreProperties>
</file>