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5"/>
  </p:handoutMasterIdLst>
  <p:sldIdLst>
    <p:sldId id="256" r:id="rId2"/>
    <p:sldId id="302" r:id="rId3"/>
    <p:sldId id="303" r:id="rId4"/>
    <p:sldId id="310" r:id="rId5"/>
    <p:sldId id="305" r:id="rId6"/>
    <p:sldId id="306" r:id="rId7"/>
    <p:sldId id="312" r:id="rId8"/>
    <p:sldId id="311" r:id="rId9"/>
    <p:sldId id="313" r:id="rId10"/>
    <p:sldId id="315" r:id="rId11"/>
    <p:sldId id="318" r:id="rId12"/>
    <p:sldId id="257" r:id="rId13"/>
    <p:sldId id="307" r:id="rId14"/>
    <p:sldId id="271" r:id="rId15"/>
    <p:sldId id="259" r:id="rId16"/>
    <p:sldId id="272" r:id="rId17"/>
    <p:sldId id="273" r:id="rId18"/>
    <p:sldId id="274" r:id="rId19"/>
    <p:sldId id="275" r:id="rId20"/>
    <p:sldId id="282" r:id="rId21"/>
    <p:sldId id="260" r:id="rId22"/>
    <p:sldId id="309" r:id="rId23"/>
    <p:sldId id="276" r:id="rId24"/>
    <p:sldId id="283" r:id="rId25"/>
    <p:sldId id="285" r:id="rId26"/>
    <p:sldId id="284" r:id="rId27"/>
    <p:sldId id="286" r:id="rId28"/>
    <p:sldId id="277" r:id="rId29"/>
    <p:sldId id="278" r:id="rId30"/>
    <p:sldId id="279" r:id="rId31"/>
    <p:sldId id="287" r:id="rId32"/>
    <p:sldId id="289" r:id="rId33"/>
    <p:sldId id="290" r:id="rId34"/>
    <p:sldId id="280" r:id="rId35"/>
    <p:sldId id="281" r:id="rId36"/>
    <p:sldId id="291" r:id="rId37"/>
    <p:sldId id="293" r:id="rId38"/>
    <p:sldId id="294" r:id="rId39"/>
    <p:sldId id="295" r:id="rId40"/>
    <p:sldId id="316" r:id="rId41"/>
    <p:sldId id="317" r:id="rId42"/>
    <p:sldId id="297" r:id="rId43"/>
    <p:sldId id="319"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A171DE-2FFE-4A89-9CBA-E45824D6CABF}" type="datetimeFigureOut">
              <a:rPr lang="zh-TW" altLang="en-US" smtClean="0"/>
              <a:t>2020/1/20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9FEC4-684C-4488-8C82-2228E5AE747F}" type="slidenum">
              <a:rPr lang="zh-TW" altLang="en-US" smtClean="0"/>
              <a:t>‹#›</a:t>
            </a:fld>
            <a:endParaRPr lang="zh-TW" altLang="en-US"/>
          </a:p>
        </p:txBody>
      </p:sp>
    </p:spTree>
    <p:extLst>
      <p:ext uri="{BB962C8B-B14F-4D97-AF65-F5344CB8AC3E}">
        <p14:creationId xmlns:p14="http://schemas.microsoft.com/office/powerpoint/2010/main" val="4052286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E879BEB8-4475-4DF8-8F98-C0AC31F853B1}" type="datetimeFigureOut">
              <a:rPr lang="zh-TW" altLang="en-US" smtClean="0"/>
              <a:pPr/>
              <a:t>2020/1/20</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BA4649D5-7677-4F8C-8034-F189E09FEE7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E879BEB8-4475-4DF8-8F98-C0AC31F853B1}" type="datetimeFigureOut">
              <a:rPr lang="zh-TW" altLang="en-US" smtClean="0"/>
              <a:pPr/>
              <a:t>2020/1/20</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E879BEB8-4475-4DF8-8F98-C0AC31F853B1}" type="datetimeFigureOut">
              <a:rPr lang="zh-TW" altLang="en-US" smtClean="0"/>
              <a:pPr/>
              <a:t>2020/1/20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A4649D5-7677-4F8C-8034-F189E09FEE7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E879BEB8-4475-4DF8-8F98-C0AC31F853B1}" type="datetimeFigureOut">
              <a:rPr lang="zh-TW" altLang="en-US" smtClean="0"/>
              <a:pPr/>
              <a:t>2020/1/20</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BA4649D5-7677-4F8C-8034-F189E09FEE7F}"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79BEB8-4475-4DF8-8F98-C0AC31F853B1}" type="datetimeFigureOut">
              <a:rPr lang="zh-TW" altLang="en-US" smtClean="0"/>
              <a:pPr/>
              <a:t>2020/1/20</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4649D5-7677-4F8C-8034-F189E09FEE7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jctv.ntut.edu.tw/caac/?academicYear=1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104.com.tw/jb/jobwiki/nav" TargetMode="External"/><Relationship Id="rId2" Type="http://schemas.openxmlformats.org/officeDocument/2006/relationships/hyperlink" Target="https://ioh.t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c.edu.tw/cacportal/index.ph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甄選入學備</a:t>
            </a:r>
            <a:r>
              <a:rPr lang="zh-TW" altLang="en-US" dirty="0" smtClean="0"/>
              <a:t>審</a:t>
            </a:r>
            <a:r>
              <a:rPr lang="zh-TW" altLang="en-US" dirty="0" smtClean="0"/>
              <a:t>資料撰寫講習</a:t>
            </a:r>
            <a:endParaRPr lang="zh-TW" altLang="en-US" dirty="0"/>
          </a:p>
        </p:txBody>
      </p:sp>
      <p:sp>
        <p:nvSpPr>
          <p:cNvPr id="3" name="副標題 2"/>
          <p:cNvSpPr>
            <a:spLocks noGrp="1"/>
          </p:cNvSpPr>
          <p:nvPr>
            <p:ph type="subTitle" idx="1"/>
          </p:nvPr>
        </p:nvSpPr>
        <p:spPr/>
        <p:txBody>
          <a:bodyPr/>
          <a:lstStyle/>
          <a:p>
            <a:r>
              <a:rPr lang="zh-TW" altLang="en-US" dirty="0"/>
              <a:t>臺</a:t>
            </a:r>
            <a:r>
              <a:rPr lang="zh-TW" altLang="en-US" dirty="0" smtClean="0"/>
              <a:t>中</a:t>
            </a:r>
            <a:r>
              <a:rPr lang="zh-TW" altLang="en-US" dirty="0" smtClean="0"/>
              <a:t>二中輔導</a:t>
            </a:r>
            <a:r>
              <a:rPr lang="zh-TW" altLang="en-US" dirty="0" smtClean="0"/>
              <a:t>室 陳建良老師</a:t>
            </a:r>
            <a:endParaRPr lang="en-US" altLang="zh-TW" dirty="0" smtClean="0"/>
          </a:p>
          <a:p>
            <a:r>
              <a:rPr lang="en-US" altLang="zh-TW" dirty="0" smtClean="0"/>
              <a:t>109.01</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91" t="17116" r="19553" b="10977"/>
          <a:stretch/>
        </p:blipFill>
        <p:spPr bwMode="auto">
          <a:xfrm>
            <a:off x="1" y="908720"/>
            <a:ext cx="9144000" cy="593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標題 2"/>
          <p:cNvSpPr txBox="1">
            <a:spLocks/>
          </p:cNvSpPr>
          <p:nvPr/>
        </p:nvSpPr>
        <p:spPr>
          <a:xfrm>
            <a:off x="374848" y="116632"/>
            <a:ext cx="8229600" cy="92211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zh-TW" altLang="en-US" dirty="0" smtClean="0"/>
              <a:t>科技大學的校系分則</a:t>
            </a:r>
            <a:r>
              <a:rPr lang="en-US" altLang="zh-TW" dirty="0" smtClean="0"/>
              <a:t>(2)</a:t>
            </a:r>
            <a:endParaRPr lang="zh-TW" altLang="en-US" dirty="0"/>
          </a:p>
        </p:txBody>
      </p:sp>
      <p:sp>
        <p:nvSpPr>
          <p:cNvPr id="6" name="橢圓 5"/>
          <p:cNvSpPr/>
          <p:nvPr/>
        </p:nvSpPr>
        <p:spPr>
          <a:xfrm>
            <a:off x="1331640" y="3356992"/>
            <a:ext cx="864096"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331640" y="4223368"/>
            <a:ext cx="864096"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331640" y="4871440"/>
            <a:ext cx="864096"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939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800" dirty="0"/>
              <a:t>109</a:t>
            </a:r>
            <a:r>
              <a:rPr lang="zh-TW" altLang="en-US" sz="2800" dirty="0"/>
              <a:t>學年度科技校院日間部四年制申請入學聯合招生委員會官網</a:t>
            </a:r>
            <a:endParaRPr lang="en-US" altLang="zh-TW" sz="2800" dirty="0"/>
          </a:p>
          <a:p>
            <a:pPr marL="109728" indent="0">
              <a:buNone/>
            </a:pPr>
            <a:r>
              <a:rPr lang="en-US" altLang="zh-TW" sz="2800" dirty="0">
                <a:hlinkClick r:id="rId2"/>
              </a:rPr>
              <a:t>https://www.jctv.ntut.edu.tw/caac/?academicYear=109</a:t>
            </a:r>
            <a:endParaRPr lang="en-US" altLang="zh-TW" sz="2800" dirty="0"/>
          </a:p>
          <a:p>
            <a:endParaRPr lang="zh-TW" altLang="en-US" dirty="0"/>
          </a:p>
        </p:txBody>
      </p:sp>
      <p:sp>
        <p:nvSpPr>
          <p:cNvPr id="3" name="標題 2"/>
          <p:cNvSpPr>
            <a:spLocks noGrp="1"/>
          </p:cNvSpPr>
          <p:nvPr>
            <p:ph type="title"/>
          </p:nvPr>
        </p:nvSpPr>
        <p:spPr/>
        <p:txBody>
          <a:bodyPr/>
          <a:lstStyle/>
          <a:p>
            <a:r>
              <a:rPr lang="zh-TW" altLang="en-US" dirty="0" smtClean="0"/>
              <a:t>科大申請招生委員會</a:t>
            </a:r>
            <a:endParaRPr lang="zh-TW" altLang="en-US" dirty="0"/>
          </a:p>
        </p:txBody>
      </p:sp>
    </p:spTree>
    <p:extLst>
      <p:ext uri="{BB962C8B-B14F-4D97-AF65-F5344CB8AC3E}">
        <p14:creationId xmlns:p14="http://schemas.microsoft.com/office/powerpoint/2010/main" val="801823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96752"/>
            <a:ext cx="8229600" cy="3888432"/>
          </a:xfrm>
        </p:spPr>
        <p:txBody>
          <a:bodyPr>
            <a:normAutofit lnSpcReduction="10000"/>
          </a:bodyPr>
          <a:lstStyle/>
          <a:p>
            <a:pPr>
              <a:lnSpc>
                <a:spcPct val="150000"/>
              </a:lnSpc>
              <a:spcBef>
                <a:spcPts val="0"/>
              </a:spcBef>
            </a:pPr>
            <a:r>
              <a:rPr lang="zh-TW" altLang="en-US" sz="2400" dirty="0" smtClean="0"/>
              <a:t>無論申請一般大學或科技大學，務必詳細閱讀招生簡章及各系校系分則。所有規定都以簡章上的說明為準。</a:t>
            </a:r>
            <a:endParaRPr lang="en-US" altLang="zh-TW" sz="2400" dirty="0" smtClean="0"/>
          </a:p>
          <a:p>
            <a:pPr>
              <a:lnSpc>
                <a:spcPct val="150000"/>
              </a:lnSpc>
              <a:spcBef>
                <a:spcPts val="0"/>
              </a:spcBef>
            </a:pPr>
            <a:r>
              <a:rPr lang="zh-TW" altLang="en-US" sz="2400" dirty="0" smtClean="0"/>
              <a:t>大多數審查資料皆為網路</a:t>
            </a:r>
            <a:r>
              <a:rPr lang="zh-TW" altLang="en-US" sz="2400" dirty="0" smtClean="0"/>
              <a:t>上傳</a:t>
            </a:r>
            <a:r>
              <a:rPr lang="zh-TW" altLang="en-US" sz="2400" dirty="0" smtClean="0"/>
              <a:t>，除非</a:t>
            </a:r>
            <a:r>
              <a:rPr lang="zh-TW" altLang="en-US" sz="2400" dirty="0" smtClean="0"/>
              <a:t>另有</a:t>
            </a:r>
            <a:r>
              <a:rPr lang="zh-TW" altLang="en-US" sz="2400" dirty="0" smtClean="0"/>
              <a:t>規定</a:t>
            </a:r>
            <a:r>
              <a:rPr lang="en-US" altLang="zh-TW" sz="2400" dirty="0" smtClean="0"/>
              <a:t>(</a:t>
            </a:r>
            <a:r>
              <a:rPr lang="zh-TW" altLang="en-US" sz="2400" dirty="0" smtClean="0"/>
              <a:t>如科大的資格審查資料</a:t>
            </a:r>
            <a:r>
              <a:rPr lang="en-US" altLang="zh-TW" sz="2400" dirty="0" smtClean="0"/>
              <a:t>)</a:t>
            </a:r>
            <a:r>
              <a:rPr lang="zh-TW" altLang="en-US" sz="2400" dirty="0" smtClean="0"/>
              <a:t>。</a:t>
            </a:r>
            <a:endParaRPr lang="en-US" altLang="zh-TW" sz="2400" dirty="0" smtClean="0"/>
          </a:p>
          <a:p>
            <a:pPr>
              <a:lnSpc>
                <a:spcPct val="150000"/>
              </a:lnSpc>
              <a:spcBef>
                <a:spcPts val="0"/>
              </a:spcBef>
            </a:pPr>
            <a:r>
              <a:rPr lang="zh-TW" altLang="en-US" sz="2400" dirty="0" smtClean="0"/>
              <a:t>一般大學應屆</a:t>
            </a:r>
            <a:r>
              <a:rPr lang="zh-TW" altLang="en-US" sz="2400" dirty="0" smtClean="0"/>
              <a:t>畢業生的</a:t>
            </a:r>
            <a:r>
              <a:rPr lang="zh-TW" altLang="en-US" sz="2400" dirty="0" smtClean="0">
                <a:solidFill>
                  <a:srgbClr val="FF0000"/>
                </a:solidFill>
              </a:rPr>
              <a:t>在校成績證明</a:t>
            </a:r>
            <a:r>
              <a:rPr lang="zh-TW" altLang="en-US" sz="2400" dirty="0" smtClean="0"/>
              <a:t>由教務處統一上</a:t>
            </a:r>
            <a:r>
              <a:rPr lang="zh-TW" altLang="en-US" sz="2400" dirty="0" smtClean="0"/>
              <a:t>傳。</a:t>
            </a:r>
            <a:endParaRPr lang="en-US" altLang="zh-TW" sz="2400" dirty="0" smtClean="0"/>
          </a:p>
          <a:p>
            <a:pPr>
              <a:lnSpc>
                <a:spcPct val="150000"/>
              </a:lnSpc>
              <a:spcBef>
                <a:spcPts val="0"/>
              </a:spcBef>
            </a:pPr>
            <a:r>
              <a:rPr lang="zh-TW" altLang="en-US" sz="2400" dirty="0" smtClean="0"/>
              <a:t>科系要求的各項資料，分開製作成</a:t>
            </a:r>
            <a:r>
              <a:rPr lang="en-US" altLang="zh-TW" sz="2400" dirty="0" smtClean="0"/>
              <a:t>PDF</a:t>
            </a:r>
            <a:r>
              <a:rPr lang="zh-TW" altLang="en-US" sz="2400" dirty="0" smtClean="0"/>
              <a:t>、分別上</a:t>
            </a:r>
            <a:r>
              <a:rPr lang="zh-TW" altLang="en-US" sz="2400" dirty="0" smtClean="0"/>
              <a:t>傳。</a:t>
            </a:r>
            <a:endParaRPr lang="en-US" altLang="zh-TW" sz="2400" dirty="0" smtClean="0"/>
          </a:p>
          <a:p>
            <a:pPr>
              <a:lnSpc>
                <a:spcPct val="150000"/>
              </a:lnSpc>
              <a:spcBef>
                <a:spcPts val="0"/>
              </a:spcBef>
            </a:pPr>
            <a:r>
              <a:rPr lang="zh-TW" altLang="en-US" sz="2400" dirty="0" smtClean="0"/>
              <a:t>各項資料無須製作封面、不用編</a:t>
            </a:r>
            <a:r>
              <a:rPr lang="zh-TW" altLang="en-US" sz="2400" dirty="0" smtClean="0"/>
              <a:t>頁碼。</a:t>
            </a:r>
            <a:endParaRPr lang="en-US" altLang="zh-TW" sz="2400" dirty="0" smtClean="0"/>
          </a:p>
          <a:p>
            <a:pPr>
              <a:buNone/>
            </a:pP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你應該知道的事情</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2400" dirty="0" smtClean="0"/>
              <a:t>重質不重量，字數與頁數不是重點</a:t>
            </a:r>
            <a:endParaRPr lang="en-US" altLang="zh-TW" sz="2400" dirty="0" smtClean="0"/>
          </a:p>
          <a:p>
            <a:pPr>
              <a:lnSpc>
                <a:spcPct val="150000"/>
              </a:lnSpc>
            </a:pPr>
            <a:r>
              <a:rPr lang="zh-TW" altLang="en-US" sz="2400" dirty="0" smtClean="0"/>
              <a:t>３分鐘看得完的篇幅內，留下重點、不講廢話</a:t>
            </a:r>
            <a:endParaRPr lang="en-US" altLang="zh-TW" sz="2400" dirty="0" smtClean="0"/>
          </a:p>
          <a:p>
            <a:pPr>
              <a:lnSpc>
                <a:spcPct val="150000"/>
              </a:lnSpc>
            </a:pPr>
            <a:r>
              <a:rPr lang="zh-TW" altLang="en-US" sz="2400" dirty="0" smtClean="0"/>
              <a:t>突顯個人特色，讓教授對你印象深刻</a:t>
            </a:r>
            <a:endParaRPr lang="en-US" altLang="zh-TW" sz="2400" dirty="0" smtClean="0"/>
          </a:p>
          <a:p>
            <a:pPr>
              <a:lnSpc>
                <a:spcPct val="150000"/>
              </a:lnSpc>
            </a:pPr>
            <a:r>
              <a:rPr lang="zh-TW" altLang="en-US" sz="2400" dirty="0" smtClean="0"/>
              <a:t>用備審資料來主導面試的題目</a:t>
            </a:r>
            <a:endParaRPr lang="en-US" altLang="zh-TW" sz="2400" dirty="0" smtClean="0"/>
          </a:p>
          <a:p>
            <a:pPr>
              <a:lnSpc>
                <a:spcPct val="150000"/>
              </a:lnSpc>
            </a:pPr>
            <a:r>
              <a:rPr lang="zh-TW" altLang="en-US" sz="2400" dirty="0" smtClean="0"/>
              <a:t>備審說謊話？你最好祈禱面試不要剛好問到這個</a:t>
            </a:r>
            <a:r>
              <a:rPr lang="en-US" altLang="zh-TW" sz="2400" dirty="0" smtClean="0"/>
              <a:t>!!</a:t>
            </a:r>
          </a:p>
          <a:p>
            <a:pPr>
              <a:lnSpc>
                <a:spcPct val="150000"/>
              </a:lnSpc>
            </a:pPr>
            <a:r>
              <a:rPr lang="zh-TW" altLang="en-US" sz="2400" dirty="0" smtClean="0"/>
              <a:t>如果我是教授，這份備審看完我有什麼感覺或想法？</a:t>
            </a:r>
            <a:endParaRPr lang="zh-TW" altLang="en-US" sz="2400" dirty="0"/>
          </a:p>
        </p:txBody>
      </p:sp>
      <p:sp>
        <p:nvSpPr>
          <p:cNvPr id="3" name="標題 2"/>
          <p:cNvSpPr>
            <a:spLocks noGrp="1"/>
          </p:cNvSpPr>
          <p:nvPr>
            <p:ph type="title"/>
          </p:nvPr>
        </p:nvSpPr>
        <p:spPr/>
        <p:txBody>
          <a:bodyPr/>
          <a:lstStyle/>
          <a:p>
            <a:r>
              <a:rPr lang="zh-TW" altLang="en-US" dirty="0" smtClean="0"/>
              <a:t>關於備審資料</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268760"/>
            <a:ext cx="8229600" cy="4525963"/>
          </a:xfrm>
        </p:spPr>
        <p:txBody>
          <a:bodyPr/>
          <a:lstStyle/>
          <a:p>
            <a:pPr>
              <a:lnSpc>
                <a:spcPct val="150000"/>
              </a:lnSpc>
            </a:pPr>
            <a:r>
              <a:rPr lang="zh-TW" altLang="en-US" sz="2400" dirty="0" smtClean="0"/>
              <a:t>等到公告第一階段篩選結果才開始做？</a:t>
            </a:r>
            <a:endParaRPr lang="en-US" altLang="zh-TW" sz="2400" dirty="0" smtClean="0"/>
          </a:p>
          <a:p>
            <a:pPr>
              <a:lnSpc>
                <a:spcPct val="150000"/>
              </a:lnSpc>
            </a:pPr>
            <a:r>
              <a:rPr lang="zh-TW" altLang="en-US" sz="2400" dirty="0" smtClean="0"/>
              <a:t>不知怎麼開始</a:t>
            </a:r>
            <a:r>
              <a:rPr lang="en-US" altLang="zh-TW" sz="2400" dirty="0" smtClean="0"/>
              <a:t>?!</a:t>
            </a:r>
            <a:r>
              <a:rPr lang="zh-TW" altLang="en-US" sz="2400" dirty="0" smtClean="0"/>
              <a:t>但你總要開始才可能產出東西</a:t>
            </a:r>
            <a:endParaRPr lang="en-US" altLang="zh-TW" sz="2400" dirty="0" smtClean="0"/>
          </a:p>
          <a:p>
            <a:pPr>
              <a:lnSpc>
                <a:spcPct val="150000"/>
              </a:lnSpc>
            </a:pPr>
            <a:r>
              <a:rPr lang="zh-TW" altLang="en-US" sz="2400" dirty="0" smtClean="0"/>
              <a:t>不要一開始就期待寫出夠好的備審資料</a:t>
            </a:r>
            <a:endParaRPr lang="en-US" altLang="zh-TW" sz="2400" dirty="0" smtClean="0"/>
          </a:p>
          <a:p>
            <a:pPr>
              <a:lnSpc>
                <a:spcPct val="150000"/>
              </a:lnSpc>
            </a:pPr>
            <a:r>
              <a:rPr lang="zh-TW" altLang="en-US" sz="2400" dirty="0" smtClean="0"/>
              <a:t>先從一些個人的小故事、生命經驗開始寫起</a:t>
            </a:r>
            <a:endParaRPr lang="en-US" altLang="zh-TW" sz="2400" dirty="0" smtClean="0"/>
          </a:p>
          <a:p>
            <a:pPr>
              <a:lnSpc>
                <a:spcPct val="150000"/>
              </a:lnSpc>
            </a:pPr>
            <a:r>
              <a:rPr lang="zh-TW" altLang="en-US" sz="2400" dirty="0" smtClean="0"/>
              <a:t>累積足夠素材後，再開始分類、歸納、取捨、編排</a:t>
            </a:r>
            <a:endParaRPr lang="en-US" altLang="zh-TW" sz="2400" dirty="0" smtClean="0"/>
          </a:p>
          <a:p>
            <a:pPr>
              <a:lnSpc>
                <a:spcPct val="150000"/>
              </a:lnSpc>
            </a:pPr>
            <a:r>
              <a:rPr lang="zh-TW" altLang="en-US" sz="2400" dirty="0" smtClean="0"/>
              <a:t>我沒有很厲害的經歷可以寫、可以放</a:t>
            </a:r>
            <a:r>
              <a:rPr lang="en-US" altLang="zh-TW" sz="2400" dirty="0" smtClean="0"/>
              <a:t>?!</a:t>
            </a:r>
          </a:p>
          <a:p>
            <a:pPr>
              <a:lnSpc>
                <a:spcPct val="150000"/>
              </a:lnSpc>
            </a:pPr>
            <a:r>
              <a:rPr lang="zh-TW" altLang="en-US" sz="2400" dirty="0" smtClean="0"/>
              <a:t>夠好的備審需要多次的修改</a:t>
            </a:r>
            <a:endParaRPr lang="en-US" altLang="zh-TW" sz="2400" dirty="0" smtClean="0"/>
          </a:p>
          <a:p>
            <a:endParaRPr lang="zh-TW" altLang="en-US" dirty="0"/>
          </a:p>
        </p:txBody>
      </p:sp>
      <p:sp>
        <p:nvSpPr>
          <p:cNvPr id="3" name="標題 2"/>
          <p:cNvSpPr>
            <a:spLocks noGrp="1"/>
          </p:cNvSpPr>
          <p:nvPr>
            <p:ph type="title"/>
          </p:nvPr>
        </p:nvSpPr>
        <p:spPr/>
        <p:txBody>
          <a:bodyPr/>
          <a:lstStyle/>
          <a:p>
            <a:r>
              <a:rPr lang="zh-TW" altLang="en-US" dirty="0" smtClean="0"/>
              <a:t>備審資料製作的迷思</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81328"/>
            <a:ext cx="7776864" cy="4683975"/>
          </a:xfrm>
        </p:spPr>
        <p:txBody>
          <a:bodyPr>
            <a:normAutofit/>
          </a:bodyPr>
          <a:lstStyle/>
          <a:p>
            <a:r>
              <a:rPr lang="zh-TW" altLang="en-US" dirty="0" smtClean="0"/>
              <a:t>通常分成兩個部分</a:t>
            </a:r>
            <a:r>
              <a:rPr lang="en-US" altLang="zh-TW" dirty="0" smtClean="0"/>
              <a:t>:</a:t>
            </a:r>
          </a:p>
          <a:p>
            <a:pPr lvl="1"/>
            <a:r>
              <a:rPr lang="zh-TW" altLang="en-US" dirty="0" smtClean="0"/>
              <a:t>履歷表及自傳</a:t>
            </a:r>
            <a:endParaRPr lang="en-US" altLang="zh-TW" dirty="0"/>
          </a:p>
          <a:p>
            <a:pPr lvl="1"/>
            <a:r>
              <a:rPr lang="zh-TW" altLang="en-US" dirty="0" smtClean="0"/>
              <a:t>若該系要求繳交</a:t>
            </a:r>
            <a:r>
              <a:rPr lang="zh-TW" altLang="en-US" dirty="0" smtClean="0"/>
              <a:t>基本資</a:t>
            </a:r>
            <a:endParaRPr lang="en-US" altLang="zh-TW" dirty="0" smtClean="0"/>
          </a:p>
          <a:p>
            <a:pPr marL="393192" lvl="1" indent="0">
              <a:buNone/>
            </a:pPr>
            <a:r>
              <a:rPr lang="zh-TW" altLang="en-US" dirty="0" smtClean="0"/>
              <a:t>   料</a:t>
            </a:r>
            <a:r>
              <a:rPr lang="en-US" altLang="zh-TW" dirty="0" smtClean="0"/>
              <a:t>(A)</a:t>
            </a:r>
            <a:r>
              <a:rPr lang="zh-TW" altLang="en-US" dirty="0" smtClean="0"/>
              <a:t>則可不製作</a:t>
            </a:r>
            <a:r>
              <a:rPr lang="zh-TW" altLang="en-US" dirty="0" smtClean="0"/>
              <a:t>履歷表</a:t>
            </a:r>
            <a:endParaRPr lang="en-US" altLang="zh-TW" dirty="0" smtClean="0"/>
          </a:p>
          <a:p>
            <a:pPr lvl="1">
              <a:buNone/>
            </a:pPr>
            <a:endParaRPr lang="en-US" altLang="zh-TW" dirty="0" smtClean="0"/>
          </a:p>
          <a:p>
            <a:r>
              <a:rPr lang="zh-TW" altLang="en-US" dirty="0" smtClean="0"/>
              <a:t>履歷表檢核要點：</a:t>
            </a:r>
            <a:endParaRPr lang="en-US" altLang="zh-TW" dirty="0" smtClean="0"/>
          </a:p>
          <a:p>
            <a:pPr lvl="1"/>
            <a:r>
              <a:rPr lang="zh-TW" altLang="en-US" dirty="0" smtClean="0"/>
              <a:t>以１</a:t>
            </a:r>
            <a:r>
              <a:rPr lang="en-US" altLang="zh-TW" dirty="0" smtClean="0"/>
              <a:t>~</a:t>
            </a:r>
            <a:r>
              <a:rPr lang="zh-TW" altLang="en-US" dirty="0" smtClean="0"/>
              <a:t>２頁為限</a:t>
            </a:r>
            <a:endParaRPr lang="en-US" altLang="zh-TW" dirty="0" smtClean="0"/>
          </a:p>
          <a:p>
            <a:pPr lvl="1"/>
            <a:r>
              <a:rPr lang="zh-TW" altLang="en-US" dirty="0" smtClean="0"/>
              <a:t>簡單整齊、一目了然</a:t>
            </a:r>
            <a:endParaRPr lang="en-US" altLang="zh-TW" dirty="0" smtClean="0"/>
          </a:p>
          <a:p>
            <a:pPr lvl="1"/>
            <a:r>
              <a:rPr lang="zh-TW" altLang="en-US" dirty="0" smtClean="0"/>
              <a:t>個人基本資料、人格特質、校內外學習經歷、</a:t>
            </a:r>
            <a:endParaRPr lang="en-US" altLang="zh-TW" dirty="0" smtClean="0"/>
          </a:p>
          <a:p>
            <a:pPr lvl="1">
              <a:buNone/>
            </a:pPr>
            <a:r>
              <a:rPr lang="en-US" altLang="zh-TW" dirty="0" smtClean="0"/>
              <a:t>	</a:t>
            </a:r>
            <a:r>
              <a:rPr lang="zh-TW" altLang="en-US" dirty="0" smtClean="0"/>
              <a:t>社團或競賽參與、能力檢定證明、其他特殊表現</a:t>
            </a:r>
            <a:r>
              <a:rPr lang="en-US" altLang="zh-TW" dirty="0" smtClean="0"/>
              <a:t>…</a:t>
            </a:r>
            <a:r>
              <a:rPr lang="zh-TW" altLang="en-US" dirty="0" smtClean="0"/>
              <a:t>等</a:t>
            </a:r>
            <a:endParaRPr lang="en-US" altLang="zh-TW" dirty="0" smtClean="0"/>
          </a:p>
          <a:p>
            <a:pPr lvl="1"/>
            <a:r>
              <a:rPr lang="zh-TW" altLang="en-US" dirty="0" smtClean="0"/>
              <a:t>幫助教授快速形成對你的基本認識為原則</a:t>
            </a:r>
            <a:endParaRPr lang="en-US" altLang="zh-TW" dirty="0" smtClean="0"/>
          </a:p>
          <a:p>
            <a:pPr lvl="1">
              <a:buNone/>
            </a:pPr>
            <a:endParaRPr lang="zh-TW" altLang="en-US" dirty="0"/>
          </a:p>
        </p:txBody>
      </p:sp>
      <p:sp>
        <p:nvSpPr>
          <p:cNvPr id="3" name="標題 2"/>
          <p:cNvSpPr>
            <a:spLocks noGrp="1"/>
          </p:cNvSpPr>
          <p:nvPr>
            <p:ph type="title"/>
          </p:nvPr>
        </p:nvSpPr>
        <p:spPr/>
        <p:txBody>
          <a:bodyPr/>
          <a:lstStyle/>
          <a:p>
            <a:r>
              <a:rPr lang="zh-TW" altLang="en-US" dirty="0" smtClean="0"/>
              <a:t>自傳</a:t>
            </a:r>
            <a:r>
              <a:rPr lang="en-US" altLang="zh-TW" dirty="0" smtClean="0"/>
              <a:t>(</a:t>
            </a:r>
            <a:r>
              <a:rPr lang="zh-TW" altLang="en-US" dirty="0" smtClean="0"/>
              <a:t>學生自述</a:t>
            </a:r>
            <a:r>
              <a:rPr lang="en-US" altLang="zh-TW" dirty="0" smtClean="0"/>
              <a:t>)</a:t>
            </a:r>
            <a:endParaRPr lang="zh-TW" altLang="en-US" dirty="0"/>
          </a:p>
        </p:txBody>
      </p:sp>
      <p:pic>
        <p:nvPicPr>
          <p:cNvPr id="7170" name="Picture 2" descr="「menu」的圖片搜尋結果"/>
          <p:cNvPicPr>
            <a:picLocks noChangeAspect="1" noChangeArrowheads="1"/>
          </p:cNvPicPr>
          <p:nvPr/>
        </p:nvPicPr>
        <p:blipFill>
          <a:blip r:embed="rId2" cstate="print"/>
          <a:srcRect r="21377"/>
          <a:stretch>
            <a:fillRect/>
          </a:stretch>
        </p:blipFill>
        <p:spPr bwMode="auto">
          <a:xfrm>
            <a:off x="4457329" y="642918"/>
            <a:ext cx="4291135" cy="321468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481328"/>
            <a:ext cx="8363272" cy="4525963"/>
          </a:xfrm>
        </p:spPr>
        <p:txBody>
          <a:bodyPr/>
          <a:lstStyle/>
          <a:p>
            <a:r>
              <a:rPr lang="zh-TW" altLang="en-US" dirty="0" smtClean="0"/>
              <a:t>中規中矩的格式</a:t>
            </a:r>
            <a:endParaRPr lang="en-US" altLang="zh-TW" dirty="0" smtClean="0"/>
          </a:p>
          <a:p>
            <a:pPr lvl="1"/>
            <a:r>
              <a:rPr lang="zh-TW" altLang="en-US" dirty="0" smtClean="0"/>
              <a:t>沒有過於隱私的個資</a:t>
            </a:r>
            <a:endParaRPr lang="en-US" altLang="zh-TW" dirty="0" smtClean="0"/>
          </a:p>
          <a:p>
            <a:pPr lvl="1"/>
            <a:r>
              <a:rPr lang="zh-TW" altLang="en-US" dirty="0" smtClean="0"/>
              <a:t>排版簡單、清晰</a:t>
            </a:r>
            <a:endParaRPr lang="en-US" altLang="zh-TW" dirty="0" smtClean="0"/>
          </a:p>
          <a:p>
            <a:pPr lvl="1"/>
            <a:r>
              <a:rPr lang="zh-TW" altLang="en-US" dirty="0" smtClean="0"/>
              <a:t>用不同顏色標出重點</a:t>
            </a:r>
            <a:endParaRPr lang="en-US" altLang="zh-TW" dirty="0" smtClean="0"/>
          </a:p>
          <a:p>
            <a:pPr lvl="1"/>
            <a:endParaRPr lang="en-US" altLang="zh-TW" dirty="0" smtClean="0"/>
          </a:p>
          <a:p>
            <a:pPr lvl="1"/>
            <a:endParaRPr lang="en-US" altLang="zh-TW" dirty="0" smtClean="0"/>
          </a:p>
          <a:p>
            <a:pPr lvl="1"/>
            <a:endParaRPr lang="zh-TW" altLang="en-US" dirty="0"/>
          </a:p>
        </p:txBody>
      </p:sp>
      <p:sp>
        <p:nvSpPr>
          <p:cNvPr id="3" name="標題 2"/>
          <p:cNvSpPr>
            <a:spLocks noGrp="1"/>
          </p:cNvSpPr>
          <p:nvPr>
            <p:ph type="title"/>
          </p:nvPr>
        </p:nvSpPr>
        <p:spPr/>
        <p:txBody>
          <a:bodyPr/>
          <a:lstStyle/>
          <a:p>
            <a:r>
              <a:rPr lang="zh-TW" altLang="en-US" dirty="0" smtClean="0"/>
              <a:t>履歷表範例</a:t>
            </a:r>
            <a:endParaRPr lang="zh-TW" altLang="en-US" dirty="0"/>
          </a:p>
        </p:txBody>
      </p:sp>
      <p:pic>
        <p:nvPicPr>
          <p:cNvPr id="4" name="Picture 2" descr="相關圖片"/>
          <p:cNvPicPr>
            <a:picLocks noChangeAspect="1" noChangeArrowheads="1"/>
          </p:cNvPicPr>
          <p:nvPr/>
        </p:nvPicPr>
        <p:blipFill>
          <a:blip r:embed="rId2" cstate="print"/>
          <a:srcRect/>
          <a:stretch>
            <a:fillRect/>
          </a:stretch>
        </p:blipFill>
        <p:spPr bwMode="auto">
          <a:xfrm>
            <a:off x="3887416" y="260648"/>
            <a:ext cx="5256584" cy="6353647"/>
          </a:xfrm>
          <a:prstGeom prst="rect">
            <a:avLst/>
          </a:prstGeom>
          <a:noFill/>
        </p:spPr>
      </p:pic>
      <p:pic>
        <p:nvPicPr>
          <p:cNvPr id="25602" name="Picture 2" descr="「大頭照 卡通」的圖片搜尋結果"/>
          <p:cNvPicPr>
            <a:picLocks noChangeAspect="1" noChangeArrowheads="1"/>
          </p:cNvPicPr>
          <p:nvPr/>
        </p:nvPicPr>
        <p:blipFill>
          <a:blip r:embed="rId3" cstate="print"/>
          <a:srcRect/>
          <a:stretch>
            <a:fillRect/>
          </a:stretch>
        </p:blipFill>
        <p:spPr bwMode="auto">
          <a:xfrm>
            <a:off x="7812360" y="476672"/>
            <a:ext cx="864096" cy="8640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略為活潑的格式</a:t>
            </a:r>
            <a:endParaRPr lang="en-US" altLang="zh-TW" dirty="0" smtClean="0"/>
          </a:p>
          <a:p>
            <a:pPr lvl="1"/>
            <a:r>
              <a:rPr lang="zh-TW" altLang="en-US" dirty="0" smtClean="0"/>
              <a:t>不同色塊標示不同分類</a:t>
            </a:r>
            <a:endParaRPr lang="en-US" altLang="zh-TW" dirty="0" smtClean="0"/>
          </a:p>
          <a:p>
            <a:pPr lvl="1"/>
            <a:r>
              <a:rPr lang="zh-TW" altLang="en-US" dirty="0" smtClean="0"/>
              <a:t>條列式清楚呈現</a:t>
            </a:r>
            <a:endParaRPr lang="en-US" altLang="zh-TW" dirty="0" smtClean="0"/>
          </a:p>
          <a:p>
            <a:pPr lvl="1"/>
            <a:endParaRPr lang="zh-TW" altLang="en-US" dirty="0"/>
          </a:p>
        </p:txBody>
      </p:sp>
      <p:pic>
        <p:nvPicPr>
          <p:cNvPr id="5" name="圖片 4" descr="圖片1.png"/>
          <p:cNvPicPr>
            <a:picLocks noChangeAspect="1"/>
          </p:cNvPicPr>
          <p:nvPr/>
        </p:nvPicPr>
        <p:blipFill>
          <a:blip r:embed="rId2" cstate="print"/>
          <a:stretch>
            <a:fillRect/>
          </a:stretch>
        </p:blipFill>
        <p:spPr>
          <a:xfrm>
            <a:off x="4355976" y="260648"/>
            <a:ext cx="4463853" cy="62964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自由創作的款式</a:t>
            </a:r>
            <a:endParaRPr lang="en-US" altLang="zh-TW" dirty="0" smtClean="0"/>
          </a:p>
          <a:p>
            <a:pPr lvl="1"/>
            <a:r>
              <a:rPr lang="zh-TW" altLang="en-US" dirty="0" smtClean="0"/>
              <a:t>運用圖表、色塊來呈現</a:t>
            </a:r>
            <a:endParaRPr lang="en-US" altLang="zh-TW" dirty="0" smtClean="0"/>
          </a:p>
          <a:p>
            <a:pPr lvl="1"/>
            <a:r>
              <a:rPr lang="zh-TW" altLang="en-US" dirty="0" smtClean="0"/>
              <a:t>自由創作展現個人特色</a:t>
            </a:r>
            <a:endParaRPr lang="en-US" altLang="zh-TW" dirty="0" smtClean="0"/>
          </a:p>
          <a:p>
            <a:pPr lvl="1"/>
            <a:r>
              <a:rPr lang="zh-TW" altLang="en-US" dirty="0" smtClean="0"/>
              <a:t>運用大學</a:t>
            </a:r>
            <a:r>
              <a:rPr lang="en-US" altLang="zh-TW" dirty="0" smtClean="0"/>
              <a:t>Logo</a:t>
            </a:r>
            <a:r>
              <a:rPr lang="zh-TW" altLang="en-US" dirty="0" smtClean="0"/>
              <a:t>增加認同</a:t>
            </a:r>
            <a:endParaRPr lang="en-US" altLang="zh-TW" dirty="0" smtClean="0"/>
          </a:p>
          <a:p>
            <a:pPr lvl="1"/>
            <a:endParaRPr lang="zh-TW" altLang="en-US" dirty="0"/>
          </a:p>
        </p:txBody>
      </p:sp>
      <p:pic>
        <p:nvPicPr>
          <p:cNvPr id="4" name="內容版面配置區 3" descr="3.jpg"/>
          <p:cNvPicPr>
            <a:picLocks noChangeAspect="1"/>
          </p:cNvPicPr>
          <p:nvPr/>
        </p:nvPicPr>
        <p:blipFill>
          <a:blip r:embed="rId2" cstate="print"/>
          <a:srcRect l="4645" t="2181" r="11356" b="767"/>
          <a:stretch>
            <a:fillRect/>
          </a:stretch>
        </p:blipFill>
        <p:spPr>
          <a:xfrm>
            <a:off x="4499992" y="332656"/>
            <a:ext cx="4282581" cy="6264696"/>
          </a:xfrm>
          <a:prstGeom prst="rect">
            <a:avLst/>
          </a:prstGeom>
          <a:noFill/>
          <a:ln w="28575">
            <a:solidFill>
              <a:srgbClr val="7030A0"/>
            </a:solidFill>
            <a:prstDash val="dash"/>
            <a:miter lim="800000"/>
            <a:headEnd/>
            <a:tailEnd/>
          </a:ln>
        </p:spPr>
      </p:pic>
      <p:sp>
        <p:nvSpPr>
          <p:cNvPr id="5" name="矩形 4"/>
          <p:cNvSpPr/>
          <p:nvPr/>
        </p:nvSpPr>
        <p:spPr>
          <a:xfrm>
            <a:off x="5769104" y="2122553"/>
            <a:ext cx="288032" cy="144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8"/>
            <a:ext cx="3682752" cy="4525963"/>
          </a:xfrm>
        </p:spPr>
        <p:txBody>
          <a:bodyPr/>
          <a:lstStyle/>
          <a:p>
            <a:r>
              <a:rPr lang="zh-TW" altLang="en-US" dirty="0" smtClean="0"/>
              <a:t>校系制式表格</a:t>
            </a:r>
            <a:endParaRPr lang="en-US" altLang="zh-TW" dirty="0" smtClean="0"/>
          </a:p>
          <a:p>
            <a:pPr lvl="1"/>
            <a:r>
              <a:rPr lang="zh-TW" altLang="en-US" dirty="0" smtClean="0"/>
              <a:t>由大學校系提供</a:t>
            </a:r>
            <a:endParaRPr lang="en-US" altLang="zh-TW" dirty="0" smtClean="0"/>
          </a:p>
          <a:p>
            <a:pPr lvl="1"/>
            <a:r>
              <a:rPr lang="zh-TW" altLang="en-US" dirty="0" smtClean="0"/>
              <a:t>考生自行留意簡章申請校系是否有要求的表格</a:t>
            </a:r>
            <a:endParaRPr lang="zh-TW" altLang="en-US" dirty="0"/>
          </a:p>
        </p:txBody>
      </p:sp>
      <p:pic>
        <p:nvPicPr>
          <p:cNvPr id="4" name="Picture 2"/>
          <p:cNvPicPr>
            <a:picLocks noChangeAspect="1" noChangeArrowheads="1"/>
          </p:cNvPicPr>
          <p:nvPr/>
        </p:nvPicPr>
        <p:blipFill>
          <a:blip r:embed="rId2" cstate="print"/>
          <a:srcRect l="14458" t="14099" r="16348" b="767"/>
          <a:stretch>
            <a:fillRect/>
          </a:stretch>
        </p:blipFill>
        <p:spPr bwMode="auto">
          <a:xfrm>
            <a:off x="4355976" y="270935"/>
            <a:ext cx="4464496" cy="6377851"/>
          </a:xfrm>
          <a:prstGeom prst="rect">
            <a:avLst/>
          </a:prstGeom>
          <a:noFill/>
          <a:ln w="28575">
            <a:solidFill>
              <a:srgbClr val="7030A0"/>
            </a:solidFill>
            <a:prstDash val="dash"/>
            <a:miter lim="800000"/>
            <a:headEnd/>
            <a:tailEnd/>
          </a:ln>
        </p:spPr>
      </p:pic>
      <p:sp>
        <p:nvSpPr>
          <p:cNvPr id="5" name="矩形 4"/>
          <p:cNvSpPr/>
          <p:nvPr/>
        </p:nvSpPr>
        <p:spPr>
          <a:xfrm>
            <a:off x="5286380" y="2000240"/>
            <a:ext cx="314327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lnSpc>
                <a:spcPct val="150000"/>
              </a:lnSpc>
            </a:pPr>
            <a:r>
              <a:rPr lang="zh-TW" altLang="en-US" sz="2500" b="1" dirty="0" smtClean="0"/>
              <a:t>我適合參加甄選</a:t>
            </a:r>
            <a:r>
              <a:rPr lang="zh-TW" altLang="en-US" sz="2500" b="1" dirty="0" smtClean="0"/>
              <a:t>入學</a:t>
            </a:r>
            <a:r>
              <a:rPr lang="en-US" altLang="zh-TW" sz="2500" b="1" dirty="0" smtClean="0"/>
              <a:t>(</a:t>
            </a:r>
            <a:r>
              <a:rPr lang="zh-TW" altLang="en-US" sz="2500" b="1" dirty="0" smtClean="0"/>
              <a:t>繁星</a:t>
            </a:r>
            <a:r>
              <a:rPr lang="en-US" altLang="zh-TW" sz="2500" b="1" dirty="0" smtClean="0"/>
              <a:t>+</a:t>
            </a:r>
            <a:r>
              <a:rPr lang="zh-TW" altLang="en-US" sz="2500" b="1" dirty="0" smtClean="0"/>
              <a:t>個申</a:t>
            </a:r>
            <a:r>
              <a:rPr lang="en-US" altLang="zh-TW" sz="2500" b="1" dirty="0" smtClean="0"/>
              <a:t>)</a:t>
            </a:r>
            <a:r>
              <a:rPr lang="zh-TW" altLang="en-US" sz="2500" b="1" dirty="0" smtClean="0"/>
              <a:t>嗎</a:t>
            </a:r>
            <a:r>
              <a:rPr lang="zh-TW" altLang="en-US" sz="2500" b="1" dirty="0" smtClean="0"/>
              <a:t>？</a:t>
            </a:r>
            <a:endParaRPr lang="en-US" altLang="zh-TW" sz="2500" b="1" dirty="0" smtClean="0"/>
          </a:p>
          <a:p>
            <a:pPr>
              <a:lnSpc>
                <a:spcPct val="150000"/>
              </a:lnSpc>
            </a:pPr>
            <a:r>
              <a:rPr lang="zh-TW" altLang="en-US" sz="2500" b="1" dirty="0" smtClean="0"/>
              <a:t>先試看看，如果沒考上再拚指考？</a:t>
            </a:r>
            <a:endParaRPr lang="en-US" altLang="zh-TW" sz="2500" b="1" dirty="0" smtClean="0"/>
          </a:p>
          <a:p>
            <a:pPr>
              <a:lnSpc>
                <a:spcPct val="150000"/>
              </a:lnSpc>
            </a:pPr>
            <a:r>
              <a:rPr lang="zh-TW" altLang="en-US" sz="2500" b="1" dirty="0" smtClean="0"/>
              <a:t>不適合考指考？還是單純</a:t>
            </a:r>
            <a:r>
              <a:rPr lang="zh-TW" altLang="en-US" sz="2500" b="1" dirty="0" smtClean="0"/>
              <a:t>不想考</a:t>
            </a:r>
            <a:r>
              <a:rPr lang="zh-TW" altLang="en-US" sz="2500" b="1" dirty="0" smtClean="0"/>
              <a:t>指考？</a:t>
            </a:r>
            <a:endParaRPr lang="en-US" altLang="zh-TW" sz="2500" b="1" dirty="0" smtClean="0"/>
          </a:p>
          <a:p>
            <a:pPr>
              <a:lnSpc>
                <a:spcPct val="150000"/>
              </a:lnSpc>
            </a:pPr>
            <a:r>
              <a:rPr lang="zh-TW" altLang="en-US" sz="2500" b="1" dirty="0" smtClean="0"/>
              <a:t>真心喜愛某科系？還是現在開始要假裝喜歡某科系？</a:t>
            </a:r>
            <a:endParaRPr lang="en-US" altLang="zh-TW" sz="2500" b="1" dirty="0" smtClean="0"/>
          </a:p>
          <a:p>
            <a:pPr>
              <a:lnSpc>
                <a:spcPct val="150000"/>
              </a:lnSpc>
            </a:pPr>
            <a:r>
              <a:rPr lang="zh-TW" altLang="en-US" sz="2500" b="1" dirty="0"/>
              <a:t>會不會到了</a:t>
            </a:r>
            <a:r>
              <a:rPr lang="zh-TW" altLang="en-US" sz="2500" b="1" dirty="0" smtClean="0"/>
              <a:t>五月底淪為</a:t>
            </a:r>
            <a:r>
              <a:rPr lang="zh-TW" altLang="en-US" sz="2500" b="1" dirty="0"/>
              <a:t>一場空，現在也只是</a:t>
            </a:r>
            <a:r>
              <a:rPr lang="zh-TW" altLang="en-US" sz="2500" b="1" dirty="0" smtClean="0"/>
              <a:t>在白努力？</a:t>
            </a:r>
            <a:endParaRPr lang="en-US" altLang="zh-TW" sz="2500" b="1" dirty="0"/>
          </a:p>
          <a:p>
            <a:pPr>
              <a:lnSpc>
                <a:spcPct val="150000"/>
              </a:lnSpc>
            </a:pPr>
            <a:r>
              <a:rPr lang="zh-TW" altLang="en-US" sz="2500" b="1" dirty="0" smtClean="0"/>
              <a:t>你想要什麼樣的大學生活與未來？</a:t>
            </a:r>
            <a:endParaRPr lang="en-US" altLang="zh-TW" sz="2500" b="1" dirty="0" smtClean="0"/>
          </a:p>
        </p:txBody>
      </p:sp>
      <p:sp>
        <p:nvSpPr>
          <p:cNvPr id="3" name="標題 2"/>
          <p:cNvSpPr>
            <a:spLocks noGrp="1"/>
          </p:cNvSpPr>
          <p:nvPr>
            <p:ph type="title"/>
          </p:nvPr>
        </p:nvSpPr>
        <p:spPr/>
        <p:txBody>
          <a:bodyPr/>
          <a:lstStyle/>
          <a:p>
            <a:r>
              <a:rPr lang="zh-TW" altLang="en-US" dirty="0" smtClean="0"/>
              <a:t>先問問自己</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我家裡有四個人，有爸爸、媽媽、妹妹，還有我</a:t>
            </a:r>
            <a:r>
              <a:rPr lang="en-US" altLang="zh-TW" dirty="0" smtClean="0"/>
              <a:t>…</a:t>
            </a:r>
          </a:p>
          <a:p>
            <a:endParaRPr lang="en-US" altLang="zh-TW" dirty="0" smtClean="0"/>
          </a:p>
          <a:p>
            <a:r>
              <a:rPr lang="zh-TW" altLang="en-US" dirty="0" smtClean="0"/>
              <a:t>金門大學一直是我嚮往的學府，除了優美的校園環境，還聚集了一流的學生相互學習砥礪</a:t>
            </a:r>
            <a:r>
              <a:rPr lang="en-US" altLang="zh-TW" dirty="0" smtClean="0"/>
              <a:t>…</a:t>
            </a:r>
          </a:p>
          <a:p>
            <a:endParaRPr lang="en-US" altLang="zh-TW" dirty="0" smtClean="0"/>
          </a:p>
          <a:p>
            <a:r>
              <a:rPr lang="zh-TW" altLang="en-US" dirty="0" smtClean="0"/>
              <a:t>大學畢後我不打算接著念研究所，期待自己可以到企業工作，讓自己增添幾筆好看的履歷</a:t>
            </a:r>
            <a:r>
              <a:rPr lang="en-US" altLang="zh-TW" dirty="0" smtClean="0"/>
              <a:t>…</a:t>
            </a:r>
          </a:p>
          <a:p>
            <a:endParaRPr lang="zh-TW" altLang="en-US" dirty="0"/>
          </a:p>
        </p:txBody>
      </p:sp>
      <p:sp>
        <p:nvSpPr>
          <p:cNvPr id="3" name="標題 2"/>
          <p:cNvSpPr>
            <a:spLocks noGrp="1"/>
          </p:cNvSpPr>
          <p:nvPr>
            <p:ph type="title"/>
          </p:nvPr>
        </p:nvSpPr>
        <p:spPr/>
        <p:txBody>
          <a:bodyPr>
            <a:normAutofit/>
          </a:bodyPr>
          <a:lstStyle/>
          <a:p>
            <a:r>
              <a:rPr lang="zh-TW" altLang="en-US" dirty="0" smtClean="0"/>
              <a:t>如果你是教授看到這樣的自傳</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42984"/>
            <a:ext cx="8229600" cy="5286412"/>
          </a:xfrm>
        </p:spPr>
        <p:txBody>
          <a:bodyPr>
            <a:normAutofit/>
          </a:bodyPr>
          <a:lstStyle/>
          <a:p>
            <a:r>
              <a:rPr lang="zh-TW" altLang="en-US" dirty="0" smtClean="0"/>
              <a:t>透過個人故事來突顯出：</a:t>
            </a:r>
            <a:endParaRPr lang="en-US" altLang="zh-TW" dirty="0" smtClean="0"/>
          </a:p>
          <a:p>
            <a:pPr lvl="1"/>
            <a:r>
              <a:rPr lang="zh-TW" altLang="en-US" sz="2400" dirty="0" smtClean="0"/>
              <a:t>家庭影響、人格特質、興趣嗜好、專長或特殊能力。</a:t>
            </a:r>
            <a:endParaRPr lang="en-US" altLang="zh-TW" sz="2400" dirty="0" smtClean="0"/>
          </a:p>
          <a:p>
            <a:pPr lvl="1"/>
            <a:r>
              <a:rPr lang="zh-TW" altLang="en-US" sz="2400" dirty="0" smtClean="0"/>
              <a:t>學習歷程與學習態度、人際相處、生活經營、課外參與。</a:t>
            </a:r>
            <a:endParaRPr lang="en-US" altLang="zh-TW" sz="2400" dirty="0" smtClean="0"/>
          </a:p>
          <a:p>
            <a:pPr lvl="1"/>
            <a:r>
              <a:rPr lang="zh-TW" altLang="en-US" sz="2400" dirty="0" smtClean="0"/>
              <a:t>生命經驗帶來的體會或信念、對生涯的個人價值觀。</a:t>
            </a:r>
            <a:endParaRPr lang="en-US" altLang="zh-TW" sz="2400" dirty="0" smtClean="0"/>
          </a:p>
          <a:p>
            <a:pPr lvl="1"/>
            <a:r>
              <a:rPr lang="zh-TW" altLang="en-US" sz="2400" dirty="0" smtClean="0"/>
              <a:t>連結到對此科系的起心動念。</a:t>
            </a:r>
            <a:endParaRPr lang="en-US" altLang="zh-TW" sz="2400" dirty="0" smtClean="0"/>
          </a:p>
          <a:p>
            <a:r>
              <a:rPr lang="zh-TW" altLang="en-US" dirty="0" smtClean="0"/>
              <a:t>自傳檢核要點：</a:t>
            </a:r>
            <a:endParaRPr lang="en-US" altLang="zh-TW" dirty="0" smtClean="0"/>
          </a:p>
          <a:p>
            <a:pPr lvl="1"/>
            <a:r>
              <a:rPr lang="zh-TW" altLang="en-US" sz="2400" dirty="0" smtClean="0"/>
              <a:t>留意各系在簡章上是否有特殊要求。</a:t>
            </a:r>
            <a:endParaRPr lang="en-US" altLang="zh-TW" sz="2400" dirty="0" smtClean="0"/>
          </a:p>
          <a:p>
            <a:pPr lvl="1"/>
            <a:r>
              <a:rPr lang="zh-TW" altLang="en-US" sz="2400" dirty="0" smtClean="0"/>
              <a:t>文字內容避免</a:t>
            </a:r>
            <a:r>
              <a:rPr lang="zh-TW" altLang="en-US" sz="2400" dirty="0" smtClean="0"/>
              <a:t>超過２頁</a:t>
            </a:r>
            <a:r>
              <a:rPr lang="en-US" altLang="zh-TW" sz="2400" dirty="0" smtClean="0"/>
              <a:t>(</a:t>
            </a:r>
            <a:r>
              <a:rPr lang="zh-TW" altLang="en-US" sz="2400" dirty="0" smtClean="0"/>
              <a:t>約</a:t>
            </a:r>
            <a:r>
              <a:rPr lang="en-US" altLang="zh-TW" sz="2400" dirty="0" smtClean="0"/>
              <a:t>1000~1500</a:t>
            </a:r>
            <a:r>
              <a:rPr lang="zh-TW" altLang="en-US" sz="2400" dirty="0" smtClean="0"/>
              <a:t>字</a:t>
            </a:r>
            <a:r>
              <a:rPr lang="en-US" altLang="zh-TW" sz="2400" dirty="0" smtClean="0"/>
              <a:t>)</a:t>
            </a:r>
            <a:r>
              <a:rPr lang="zh-TW" altLang="en-US" sz="2400" dirty="0" smtClean="0"/>
              <a:t>。</a:t>
            </a:r>
            <a:endParaRPr lang="en-US" altLang="zh-TW" sz="2400" dirty="0" smtClean="0"/>
          </a:p>
          <a:p>
            <a:pPr lvl="1"/>
            <a:r>
              <a:rPr lang="zh-TW" altLang="en-US" sz="2400" dirty="0" smtClean="0"/>
              <a:t>去蕪存菁、具體舉例、呈現重點。</a:t>
            </a:r>
            <a:endParaRPr lang="en-US" altLang="zh-TW" sz="2400" dirty="0" smtClean="0"/>
          </a:p>
          <a:p>
            <a:pPr lvl="1"/>
            <a:r>
              <a:rPr lang="zh-TW" altLang="en-US" sz="2400" dirty="0" smtClean="0"/>
              <a:t>選擇呈現的內容是否與申請科系有所連結。</a:t>
            </a:r>
            <a:endParaRPr lang="en-US" altLang="zh-TW" sz="2400" dirty="0" smtClean="0"/>
          </a:p>
          <a:p>
            <a:pPr lvl="1"/>
            <a:r>
              <a:rPr lang="zh-TW" altLang="en-US" sz="2400" dirty="0" smtClean="0"/>
              <a:t>看完能否讓教授留下鮮明印象、有所好奇。</a:t>
            </a:r>
            <a:endParaRPr lang="en-US" altLang="zh-TW" sz="2400" dirty="0" smtClean="0"/>
          </a:p>
          <a:p>
            <a:pPr lvl="1"/>
            <a:r>
              <a:rPr lang="zh-TW" altLang="en-US" sz="2400" dirty="0" smtClean="0"/>
              <a:t>是否在篇幅中初步點出對此科系的嚮往、渴望。</a:t>
            </a:r>
            <a:endParaRPr lang="en-US" altLang="zh-TW" sz="2400" dirty="0" smtClean="0"/>
          </a:p>
          <a:p>
            <a:pPr lvl="1"/>
            <a:endParaRPr lang="zh-TW" altLang="en-US" dirty="0" smtClean="0"/>
          </a:p>
        </p:txBody>
      </p:sp>
      <p:sp>
        <p:nvSpPr>
          <p:cNvPr id="3" name="標題 2"/>
          <p:cNvSpPr>
            <a:spLocks noGrp="1"/>
          </p:cNvSpPr>
          <p:nvPr>
            <p:ph type="title"/>
          </p:nvPr>
        </p:nvSpPr>
        <p:spPr/>
        <p:txBody>
          <a:bodyPr/>
          <a:lstStyle/>
          <a:p>
            <a:r>
              <a:rPr lang="zh-TW" altLang="en-US" dirty="0" smtClean="0"/>
              <a:t>自傳書寫要點</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srcRect/>
          <a:stretch>
            <a:fillRect/>
          </a:stretch>
        </p:blipFill>
        <p:spPr bwMode="auto">
          <a:xfrm>
            <a:off x="1" y="21107"/>
            <a:ext cx="9270784" cy="6765479"/>
          </a:xfrm>
          <a:prstGeom prst="rect">
            <a:avLst/>
          </a:prstGeom>
          <a:noFill/>
          <a:ln w="9525">
            <a:noFill/>
            <a:miter lim="800000"/>
            <a:headEnd/>
            <a:tailEnd/>
          </a:ln>
          <a:effectLst/>
        </p:spPr>
      </p:pic>
      <p:sp>
        <p:nvSpPr>
          <p:cNvPr id="5" name="文字方塊 4"/>
          <p:cNvSpPr txBox="1"/>
          <p:nvPr/>
        </p:nvSpPr>
        <p:spPr>
          <a:xfrm>
            <a:off x="3786182" y="3214686"/>
            <a:ext cx="1857388" cy="461665"/>
          </a:xfrm>
          <a:prstGeom prst="rect">
            <a:avLst/>
          </a:prstGeom>
          <a:noFill/>
        </p:spPr>
        <p:txBody>
          <a:bodyPr wrap="square" rtlCol="0">
            <a:spAutoFit/>
          </a:bodyPr>
          <a:lstStyle/>
          <a:p>
            <a:r>
              <a:rPr lang="zh-TW" altLang="en-US" sz="2400" dirty="0" smtClean="0">
                <a:solidFill>
                  <a:srgbClr val="FF0000"/>
                </a:solidFill>
              </a:rPr>
              <a:t>師大心輔系</a:t>
            </a:r>
            <a:endParaRPr lang="zh-TW" altLang="en-US" sz="2400" dirty="0">
              <a:solidFill>
                <a:srgbClr val="FF0000"/>
              </a:solidFill>
            </a:endParaRPr>
          </a:p>
        </p:txBody>
      </p:sp>
      <p:sp>
        <p:nvSpPr>
          <p:cNvPr id="6" name="文字方塊 5"/>
          <p:cNvSpPr txBox="1"/>
          <p:nvPr/>
        </p:nvSpPr>
        <p:spPr>
          <a:xfrm>
            <a:off x="214282" y="285728"/>
            <a:ext cx="3786214" cy="1200329"/>
          </a:xfrm>
          <a:prstGeom prst="rect">
            <a:avLst/>
          </a:prstGeom>
          <a:noFill/>
        </p:spPr>
        <p:txBody>
          <a:bodyPr wrap="square" rtlCol="0">
            <a:spAutoFit/>
          </a:bodyPr>
          <a:lstStyle/>
          <a:p>
            <a:r>
              <a:rPr lang="zh-TW" altLang="en-US" dirty="0" smtClean="0">
                <a:solidFill>
                  <a:srgbClr val="FF0000"/>
                </a:solidFill>
              </a:rPr>
              <a:t>＊耐心（先天）例子Ａ、例子Ｂ</a:t>
            </a:r>
            <a:endParaRPr lang="en-US" altLang="zh-TW" dirty="0" smtClean="0">
              <a:solidFill>
                <a:srgbClr val="FF0000"/>
              </a:solidFill>
            </a:endParaRPr>
          </a:p>
          <a:p>
            <a:r>
              <a:rPr lang="zh-TW" altLang="en-US" dirty="0" smtClean="0">
                <a:solidFill>
                  <a:srgbClr val="FF0000"/>
                </a:solidFill>
              </a:rPr>
              <a:t>＊負責（家庭）例子Ｃ</a:t>
            </a:r>
            <a:endParaRPr lang="en-US" altLang="zh-TW" dirty="0" smtClean="0">
              <a:solidFill>
                <a:srgbClr val="FF0000"/>
              </a:solidFill>
            </a:endParaRPr>
          </a:p>
          <a:p>
            <a:r>
              <a:rPr lang="zh-TW" altLang="en-US" dirty="0" smtClean="0">
                <a:solidFill>
                  <a:srgbClr val="FF0000"/>
                </a:solidFill>
              </a:rPr>
              <a:t>　　＊對人好奇、喜歡觀察（先天）</a:t>
            </a:r>
            <a:endParaRPr lang="en-US" altLang="zh-TW" dirty="0" smtClean="0">
              <a:solidFill>
                <a:srgbClr val="FF0000"/>
              </a:solidFill>
            </a:endParaRPr>
          </a:p>
          <a:p>
            <a:r>
              <a:rPr lang="zh-TW" altLang="en-US" dirty="0" smtClean="0">
                <a:solidFill>
                  <a:srgbClr val="FF0000"/>
                </a:solidFill>
              </a:rPr>
              <a:t>　　　　　　　　例子Ｄ、例子Ｅ</a:t>
            </a:r>
            <a:endParaRPr lang="zh-TW" altLang="en-US" dirty="0">
              <a:solidFill>
                <a:srgbClr val="FF0000"/>
              </a:solidFill>
            </a:endParaRPr>
          </a:p>
        </p:txBody>
      </p:sp>
      <p:sp>
        <p:nvSpPr>
          <p:cNvPr id="7" name="文字方塊 6"/>
          <p:cNvSpPr txBox="1"/>
          <p:nvPr/>
        </p:nvSpPr>
        <p:spPr>
          <a:xfrm>
            <a:off x="214282" y="2143116"/>
            <a:ext cx="2214546" cy="1754326"/>
          </a:xfrm>
          <a:prstGeom prst="rect">
            <a:avLst/>
          </a:prstGeom>
          <a:noFill/>
        </p:spPr>
        <p:txBody>
          <a:bodyPr wrap="square" rtlCol="0">
            <a:spAutoFit/>
          </a:bodyPr>
          <a:lstStyle/>
          <a:p>
            <a:r>
              <a:rPr lang="zh-TW" altLang="en-US" dirty="0" smtClean="0">
                <a:solidFill>
                  <a:srgbClr val="FF0000"/>
                </a:solidFill>
              </a:rPr>
              <a:t>＊貢獻服務（後天）例子Ｆ</a:t>
            </a:r>
            <a:endParaRPr lang="en-US" altLang="zh-TW" dirty="0" smtClean="0">
              <a:solidFill>
                <a:srgbClr val="FF0000"/>
              </a:solidFill>
            </a:endParaRPr>
          </a:p>
          <a:p>
            <a:r>
              <a:rPr lang="zh-TW" altLang="en-US" dirty="0" smtClean="0">
                <a:solidFill>
                  <a:srgbClr val="FF0000"/>
                </a:solidFill>
              </a:rPr>
              <a:t>＊對社會有正向影響力（後天）例子Ｇ</a:t>
            </a:r>
            <a:endParaRPr lang="en-US" altLang="zh-TW" dirty="0" smtClean="0">
              <a:solidFill>
                <a:srgbClr val="FF0000"/>
              </a:solidFill>
            </a:endParaRPr>
          </a:p>
          <a:p>
            <a:endParaRPr lang="zh-TW" altLang="en-US" dirty="0">
              <a:solidFill>
                <a:srgbClr val="FF0000"/>
              </a:solidFill>
            </a:endParaRPr>
          </a:p>
        </p:txBody>
      </p:sp>
      <p:sp>
        <p:nvSpPr>
          <p:cNvPr id="8" name="文字方塊 7"/>
          <p:cNvSpPr txBox="1"/>
          <p:nvPr/>
        </p:nvSpPr>
        <p:spPr>
          <a:xfrm>
            <a:off x="4286248" y="49106"/>
            <a:ext cx="1928826" cy="2308324"/>
          </a:xfrm>
          <a:prstGeom prst="rect">
            <a:avLst/>
          </a:prstGeom>
          <a:noFill/>
        </p:spPr>
        <p:txBody>
          <a:bodyPr wrap="square" rtlCol="0">
            <a:spAutoFit/>
          </a:bodyPr>
          <a:lstStyle/>
          <a:p>
            <a:r>
              <a:rPr lang="zh-TW" altLang="en-US" dirty="0" smtClean="0">
                <a:solidFill>
                  <a:srgbClr val="FF0000"/>
                </a:solidFill>
              </a:rPr>
              <a:t>＊善於傾聽（先天）例子Ｈ</a:t>
            </a:r>
            <a:endParaRPr lang="en-US" altLang="zh-TW" dirty="0" smtClean="0">
              <a:solidFill>
                <a:srgbClr val="FF0000"/>
              </a:solidFill>
            </a:endParaRPr>
          </a:p>
          <a:p>
            <a:r>
              <a:rPr lang="zh-TW" altLang="en-US" dirty="0" smtClean="0">
                <a:solidFill>
                  <a:srgbClr val="FF0000"/>
                </a:solidFill>
              </a:rPr>
              <a:t>＊指導鄰居課業都可以讓他們聽懂、學會</a:t>
            </a:r>
            <a:endParaRPr lang="en-US" altLang="zh-TW" dirty="0" smtClean="0">
              <a:solidFill>
                <a:srgbClr val="FF0000"/>
              </a:solidFill>
            </a:endParaRPr>
          </a:p>
          <a:p>
            <a:r>
              <a:rPr lang="zh-TW" altLang="en-US" dirty="0" smtClean="0">
                <a:solidFill>
                  <a:srgbClr val="FF0000"/>
                </a:solidFill>
              </a:rPr>
              <a:t>＊英文、國文強</a:t>
            </a:r>
            <a:endParaRPr lang="en-US" altLang="zh-TW" dirty="0" smtClean="0">
              <a:solidFill>
                <a:srgbClr val="FF0000"/>
              </a:solidFill>
            </a:endParaRPr>
          </a:p>
          <a:p>
            <a:r>
              <a:rPr lang="zh-TW" altLang="en-US" dirty="0" smtClean="0">
                <a:solidFill>
                  <a:srgbClr val="FF0000"/>
                </a:solidFill>
              </a:rPr>
              <a:t>項</a:t>
            </a:r>
            <a:endParaRPr lang="en-US" altLang="zh-TW" dirty="0" smtClean="0">
              <a:solidFill>
                <a:srgbClr val="FF0000"/>
              </a:solidFill>
            </a:endParaRPr>
          </a:p>
          <a:p>
            <a:endParaRPr lang="zh-TW" altLang="en-US" dirty="0">
              <a:solidFill>
                <a:srgbClr val="FF0000"/>
              </a:solidFill>
            </a:endParaRPr>
          </a:p>
        </p:txBody>
      </p:sp>
      <p:sp>
        <p:nvSpPr>
          <p:cNvPr id="9" name="文字方塊 8"/>
          <p:cNvSpPr txBox="1"/>
          <p:nvPr/>
        </p:nvSpPr>
        <p:spPr>
          <a:xfrm>
            <a:off x="6357950" y="214290"/>
            <a:ext cx="2643206" cy="2585323"/>
          </a:xfrm>
          <a:prstGeom prst="rect">
            <a:avLst/>
          </a:prstGeom>
          <a:noFill/>
        </p:spPr>
        <p:txBody>
          <a:bodyPr wrap="square" rtlCol="0">
            <a:spAutoFit/>
          </a:bodyPr>
          <a:lstStyle/>
          <a:p>
            <a:r>
              <a:rPr lang="zh-TW" altLang="en-US" dirty="0" smtClean="0">
                <a:solidFill>
                  <a:srgbClr val="FF0000"/>
                </a:solidFill>
              </a:rPr>
              <a:t>＊成績班上前１０</a:t>
            </a:r>
            <a:endParaRPr lang="en-US" altLang="zh-TW" dirty="0" smtClean="0">
              <a:solidFill>
                <a:srgbClr val="FF0000"/>
              </a:solidFill>
            </a:endParaRPr>
          </a:p>
          <a:p>
            <a:r>
              <a:rPr lang="zh-TW" altLang="en-US" dirty="0" smtClean="0">
                <a:solidFill>
                  <a:srgbClr val="FF0000"/>
                </a:solidFill>
              </a:rPr>
              <a:t>＊學習是自己的責任（家庭）</a:t>
            </a:r>
            <a:endParaRPr lang="en-US" altLang="zh-TW" dirty="0" smtClean="0">
              <a:solidFill>
                <a:srgbClr val="FF0000"/>
              </a:solidFill>
            </a:endParaRPr>
          </a:p>
          <a:p>
            <a:r>
              <a:rPr lang="zh-TW" altLang="en-US" dirty="0" smtClean="0">
                <a:solidFill>
                  <a:srgbClr val="FF0000"/>
                </a:solidFill>
              </a:rPr>
              <a:t>＊遇到問題會主動提問</a:t>
            </a:r>
            <a:endParaRPr lang="en-US" altLang="zh-TW" dirty="0" smtClean="0">
              <a:solidFill>
                <a:srgbClr val="FF0000"/>
              </a:solidFill>
            </a:endParaRPr>
          </a:p>
          <a:p>
            <a:r>
              <a:rPr lang="zh-TW" altLang="en-US" dirty="0" smtClean="0">
                <a:solidFill>
                  <a:srgbClr val="FF0000"/>
                </a:solidFill>
              </a:rPr>
              <a:t>＊高二曾因社團影響時間規劃、成績退步，後來適時調整，逐漸找回平衡</a:t>
            </a:r>
            <a:endParaRPr lang="en-US" altLang="zh-TW" dirty="0" smtClean="0">
              <a:solidFill>
                <a:srgbClr val="FF0000"/>
              </a:solidFill>
            </a:endParaRPr>
          </a:p>
          <a:p>
            <a:endParaRPr lang="zh-TW" altLang="en-US" dirty="0">
              <a:solidFill>
                <a:srgbClr val="FF0000"/>
              </a:solidFill>
            </a:endParaRPr>
          </a:p>
        </p:txBody>
      </p:sp>
      <p:sp>
        <p:nvSpPr>
          <p:cNvPr id="10" name="文字方塊 9"/>
          <p:cNvSpPr txBox="1"/>
          <p:nvPr/>
        </p:nvSpPr>
        <p:spPr>
          <a:xfrm>
            <a:off x="214282" y="4809192"/>
            <a:ext cx="3929090" cy="1754326"/>
          </a:xfrm>
          <a:prstGeom prst="rect">
            <a:avLst/>
          </a:prstGeom>
          <a:noFill/>
        </p:spPr>
        <p:txBody>
          <a:bodyPr wrap="square" rtlCol="0">
            <a:spAutoFit/>
          </a:bodyPr>
          <a:lstStyle/>
          <a:p>
            <a:r>
              <a:rPr lang="zh-TW" altLang="en-US" dirty="0" smtClean="0">
                <a:solidFill>
                  <a:srgbClr val="FF0000"/>
                </a:solidFill>
              </a:rPr>
              <a:t>＊參加同儕輔導培訓營，深受吸引</a:t>
            </a:r>
            <a:endParaRPr lang="en-US" altLang="zh-TW" dirty="0" smtClean="0">
              <a:solidFill>
                <a:srgbClr val="FF0000"/>
              </a:solidFill>
            </a:endParaRPr>
          </a:p>
          <a:p>
            <a:r>
              <a:rPr lang="zh-TW" altLang="en-US" dirty="0" smtClean="0">
                <a:solidFill>
                  <a:srgbClr val="FF0000"/>
                </a:solidFill>
              </a:rPr>
              <a:t>＊營隊進一步詢問輔導老師工作內容</a:t>
            </a:r>
            <a:endParaRPr lang="en-US" altLang="zh-TW" dirty="0" smtClean="0">
              <a:solidFill>
                <a:srgbClr val="FF0000"/>
              </a:solidFill>
            </a:endParaRPr>
          </a:p>
          <a:p>
            <a:r>
              <a:rPr lang="zh-TW" altLang="en-US" dirty="0" smtClean="0">
                <a:solidFill>
                  <a:srgbClr val="FF0000"/>
                </a:solidFill>
              </a:rPr>
              <a:t>＊認同，符合我的生涯價值觀</a:t>
            </a:r>
            <a:endParaRPr lang="en-US" altLang="zh-TW" dirty="0" smtClean="0">
              <a:solidFill>
                <a:srgbClr val="FF0000"/>
              </a:solidFill>
            </a:endParaRPr>
          </a:p>
          <a:p>
            <a:r>
              <a:rPr lang="zh-TW" altLang="en-US" dirty="0" smtClean="0">
                <a:solidFill>
                  <a:srgbClr val="FF0000"/>
                </a:solidFill>
              </a:rPr>
              <a:t>＊比起專業知識，更重要的是對自己生命的反思與整理</a:t>
            </a:r>
            <a:endParaRPr lang="en-US" altLang="zh-TW" dirty="0" smtClean="0">
              <a:solidFill>
                <a:srgbClr val="FF0000"/>
              </a:solidFill>
            </a:endParaRPr>
          </a:p>
          <a:p>
            <a:endParaRPr lang="zh-TW" altLang="en-US" dirty="0">
              <a:solidFill>
                <a:srgbClr val="FF0000"/>
              </a:solidFill>
            </a:endParaRPr>
          </a:p>
        </p:txBody>
      </p:sp>
      <p:sp>
        <p:nvSpPr>
          <p:cNvPr id="11" name="文字方塊 10"/>
          <p:cNvSpPr txBox="1"/>
          <p:nvPr/>
        </p:nvSpPr>
        <p:spPr>
          <a:xfrm>
            <a:off x="4357686" y="4786322"/>
            <a:ext cx="2214546" cy="1477328"/>
          </a:xfrm>
          <a:prstGeom prst="rect">
            <a:avLst/>
          </a:prstGeom>
          <a:noFill/>
        </p:spPr>
        <p:txBody>
          <a:bodyPr wrap="square" rtlCol="0">
            <a:spAutoFit/>
          </a:bodyPr>
          <a:lstStyle/>
          <a:p>
            <a:r>
              <a:rPr lang="zh-TW" altLang="en-US" dirty="0" smtClean="0">
                <a:solidFill>
                  <a:srgbClr val="FF0000"/>
                </a:solidFill>
              </a:rPr>
              <a:t>＊修教程、考照</a:t>
            </a:r>
            <a:endParaRPr lang="en-US" altLang="zh-TW" dirty="0" smtClean="0">
              <a:solidFill>
                <a:srgbClr val="FF0000"/>
              </a:solidFill>
            </a:endParaRPr>
          </a:p>
          <a:p>
            <a:r>
              <a:rPr lang="zh-TW" altLang="en-US" dirty="0" smtClean="0">
                <a:solidFill>
                  <a:srgbClr val="FF0000"/>
                </a:solidFill>
              </a:rPr>
              <a:t>＊研究所、實習，</a:t>
            </a:r>
            <a:endParaRPr lang="en-US" altLang="zh-TW" dirty="0" smtClean="0">
              <a:solidFill>
                <a:srgbClr val="FF0000"/>
              </a:solidFill>
            </a:endParaRPr>
          </a:p>
          <a:p>
            <a:r>
              <a:rPr lang="zh-TW" altLang="en-US" dirty="0" smtClean="0">
                <a:solidFill>
                  <a:srgbClr val="FF0000"/>
                </a:solidFill>
              </a:rPr>
              <a:t>考心理師</a:t>
            </a:r>
            <a:endParaRPr lang="en-US" altLang="zh-TW" dirty="0" smtClean="0">
              <a:solidFill>
                <a:srgbClr val="FF0000"/>
              </a:solidFill>
            </a:endParaRPr>
          </a:p>
          <a:p>
            <a:endParaRPr lang="en-US" altLang="zh-TW" dirty="0" smtClean="0">
              <a:solidFill>
                <a:srgbClr val="FF0000"/>
              </a:solidFill>
            </a:endParaRPr>
          </a:p>
          <a:p>
            <a:endParaRPr lang="zh-TW" altLang="en-US" dirty="0">
              <a:solidFill>
                <a:srgbClr val="FF0000"/>
              </a:solidFill>
            </a:endParaRPr>
          </a:p>
        </p:txBody>
      </p:sp>
      <p:sp>
        <p:nvSpPr>
          <p:cNvPr id="12" name="文字方塊 11"/>
          <p:cNvSpPr txBox="1"/>
          <p:nvPr/>
        </p:nvSpPr>
        <p:spPr>
          <a:xfrm>
            <a:off x="6643702" y="4143380"/>
            <a:ext cx="2500298" cy="1754326"/>
          </a:xfrm>
          <a:prstGeom prst="rect">
            <a:avLst/>
          </a:prstGeom>
          <a:noFill/>
        </p:spPr>
        <p:txBody>
          <a:bodyPr wrap="square" rtlCol="0">
            <a:spAutoFit/>
          </a:bodyPr>
          <a:lstStyle/>
          <a:p>
            <a:r>
              <a:rPr lang="zh-TW" altLang="en-US" dirty="0" smtClean="0">
                <a:solidFill>
                  <a:srgbClr val="FF0000"/>
                </a:solidFill>
              </a:rPr>
              <a:t>＊全國最好的師資</a:t>
            </a:r>
            <a:endParaRPr lang="en-US" altLang="zh-TW" dirty="0" smtClean="0">
              <a:solidFill>
                <a:srgbClr val="FF0000"/>
              </a:solidFill>
            </a:endParaRPr>
          </a:p>
          <a:p>
            <a:r>
              <a:rPr lang="zh-TW" altLang="en-US" dirty="0" smtClean="0">
                <a:solidFill>
                  <a:srgbClr val="FF0000"/>
                </a:solidFill>
              </a:rPr>
              <a:t>＊教師、心理師多元的進路可以選擇</a:t>
            </a:r>
            <a:endParaRPr lang="en-US" altLang="zh-TW" dirty="0" smtClean="0">
              <a:solidFill>
                <a:srgbClr val="FF0000"/>
              </a:solidFill>
            </a:endParaRPr>
          </a:p>
          <a:p>
            <a:endParaRPr lang="en-US" altLang="zh-TW" dirty="0" smtClean="0">
              <a:solidFill>
                <a:srgbClr val="FF0000"/>
              </a:solidFill>
            </a:endParaRPr>
          </a:p>
          <a:p>
            <a:endParaRPr lang="en-US" altLang="zh-TW" dirty="0" smtClean="0">
              <a:solidFill>
                <a:srgbClr val="FF0000"/>
              </a:solidFill>
            </a:endParaRPr>
          </a:p>
          <a:p>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zh-TW" altLang="en-US" b="1" u="sng" dirty="0" smtClean="0"/>
              <a:t>家人的影響</a:t>
            </a:r>
            <a:endParaRPr lang="en-US" altLang="zh-TW" dirty="0" smtClean="0"/>
          </a:p>
          <a:p>
            <a:pPr marL="0" indent="0">
              <a:buNone/>
            </a:pPr>
            <a:r>
              <a:rPr lang="zh-TW" altLang="en-US" sz="2400" dirty="0" smtClean="0"/>
              <a:t>       </a:t>
            </a:r>
            <a:r>
              <a:rPr lang="zh-TW" altLang="zh-TW" sz="2400" dirty="0" smtClean="0"/>
              <a:t>父親是台灣大學生態演化研究所校友。記得我小時候他在墾丁做研究，經常跟我們分享他的心得以及對環境生態的憂心，</a:t>
            </a:r>
            <a:r>
              <a:rPr lang="zh-TW" altLang="zh-TW" sz="2400" dirty="0" smtClean="0">
                <a:solidFill>
                  <a:srgbClr val="FF0000"/>
                </a:solidFill>
              </a:rPr>
              <a:t>從此讓我對環境相關議題有了更多的關注</a:t>
            </a:r>
            <a:r>
              <a:rPr lang="zh-TW" altLang="zh-TW" sz="2400" dirty="0" smtClean="0"/>
              <a:t>。在他的工作中我看到利益與道德的兩難和堅持，以及面對自然環境的謙卑。父親平常帶著全家親近大自然，所以家中的對話經常和環境有關，因此</a:t>
            </a:r>
            <a:r>
              <a:rPr lang="zh-TW" altLang="zh-TW" sz="2400" dirty="0" smtClean="0">
                <a:solidFill>
                  <a:srgbClr val="FF0000"/>
                </a:solidFill>
              </a:rPr>
              <a:t>我很喜歡親身踏足自然環境，用雙眼、雙手和觸覺來深切感受它</a:t>
            </a:r>
            <a:r>
              <a:rPr lang="zh-TW" altLang="zh-TW" sz="2400" dirty="0" smtClean="0"/>
              <a:t>。</a:t>
            </a:r>
          </a:p>
          <a:p>
            <a:endParaRPr lang="zh-TW" altLang="en-US" dirty="0"/>
          </a:p>
        </p:txBody>
      </p:sp>
      <p:sp>
        <p:nvSpPr>
          <p:cNvPr id="3" name="標題 2"/>
          <p:cNvSpPr>
            <a:spLocks noGrp="1"/>
          </p:cNvSpPr>
          <p:nvPr>
            <p:ph type="title"/>
          </p:nvPr>
        </p:nvSpPr>
        <p:spPr/>
        <p:txBody>
          <a:bodyPr>
            <a:normAutofit/>
          </a:bodyPr>
          <a:lstStyle/>
          <a:p>
            <a:r>
              <a:rPr lang="zh-TW" altLang="en-US" dirty="0" smtClean="0"/>
              <a:t>範例</a:t>
            </a:r>
            <a:r>
              <a:rPr lang="en-US" altLang="zh-TW" dirty="0" smtClean="0"/>
              <a:t>-</a:t>
            </a:r>
            <a:r>
              <a:rPr lang="zh-TW" altLang="zh-TW" sz="2700" dirty="0" smtClean="0"/>
              <a:t>生物環境系統工程學系</a:t>
            </a:r>
            <a:endParaRPr lang="zh-TW" altLang="en-US" sz="2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a:buNone/>
            </a:pPr>
            <a:r>
              <a:rPr lang="zh-TW" altLang="zh-TW" sz="3200" b="1" u="sng" dirty="0" smtClean="0"/>
              <a:t>課業表現</a:t>
            </a:r>
            <a:endParaRPr lang="en-US" altLang="zh-TW" sz="3200" b="1" u="sng" dirty="0" smtClean="0"/>
          </a:p>
          <a:p>
            <a:pPr marL="0" indent="0" algn="just">
              <a:buNone/>
            </a:pPr>
            <a:r>
              <a:rPr lang="zh-TW" altLang="en-US" sz="2600" dirty="0" smtClean="0"/>
              <a:t>      </a:t>
            </a:r>
            <a:r>
              <a:rPr lang="zh-TW" altLang="zh-TW" sz="2600" dirty="0" smtClean="0"/>
              <a:t>小時候我曾隨著留學的母親一同到美國生活三年，學前的童年在英語環境中度過，奠定了日後在英語學習上的優勢，因此相較其他學科有較佳的表現。雖然我這次學測英文成績只有</a:t>
            </a:r>
            <a:r>
              <a:rPr lang="en-US" altLang="zh-TW" sz="2600" dirty="0" smtClean="0"/>
              <a:t>14</a:t>
            </a:r>
            <a:r>
              <a:rPr lang="zh-TW" altLang="zh-TW" sz="2600" dirty="0" smtClean="0"/>
              <a:t>級分，但最近的多益測驗成績</a:t>
            </a:r>
            <a:r>
              <a:rPr lang="en-US" altLang="zh-TW" sz="2600" dirty="0" smtClean="0"/>
              <a:t>900</a:t>
            </a:r>
            <a:r>
              <a:rPr lang="zh-TW" altLang="zh-TW" sz="2600" dirty="0" smtClean="0"/>
              <a:t>分。對我來說，</a:t>
            </a:r>
            <a:r>
              <a:rPr lang="zh-TW" altLang="zh-TW" sz="2600" dirty="0" smtClean="0">
                <a:solidFill>
                  <a:srgbClr val="FF0000"/>
                </a:solidFill>
              </a:rPr>
              <a:t>學習英文的目的是為了增加知識吸收、提高溝通能力及拓展視野</a:t>
            </a:r>
            <a:r>
              <a:rPr lang="zh-TW" altLang="zh-TW" sz="2600" dirty="0" smtClean="0"/>
              <a:t>，而不只是用來考試。至於自然科從小受到父母薰陶，</a:t>
            </a:r>
            <a:r>
              <a:rPr lang="zh-TW" altLang="zh-TW" sz="2600" dirty="0" smtClean="0">
                <a:solidFill>
                  <a:srgbClr val="FF0000"/>
                </a:solidFill>
              </a:rPr>
              <a:t>出入科博館、特有生物研究保育中心和山巔海涯，拿到滿級分是應該的</a:t>
            </a:r>
            <a:r>
              <a:rPr lang="zh-TW" altLang="zh-TW" sz="2600" dirty="0" smtClean="0"/>
              <a:t>。</a:t>
            </a:r>
          </a:p>
          <a:p>
            <a:pPr marL="0" indent="0" algn="just">
              <a:buNone/>
            </a:pPr>
            <a:r>
              <a:rPr lang="zh-TW" altLang="en-US" sz="2600" dirty="0" smtClean="0"/>
              <a:t>      </a:t>
            </a:r>
            <a:r>
              <a:rPr lang="zh-TW" altLang="zh-TW" sz="2600" dirty="0" smtClean="0"/>
              <a:t>本學期我也通過了學校參與美國國際教育交流的甄選，將在</a:t>
            </a:r>
            <a:r>
              <a:rPr lang="en-US" altLang="zh-TW" sz="2600" dirty="0" smtClean="0"/>
              <a:t>5</a:t>
            </a:r>
            <a:r>
              <a:rPr lang="zh-TW" altLang="zh-TW" sz="2600" dirty="0" smtClean="0"/>
              <a:t>月到美國貝德福高中進行為期</a:t>
            </a:r>
            <a:r>
              <a:rPr lang="en-US" altLang="zh-TW" sz="2600" dirty="0" smtClean="0"/>
              <a:t>2</a:t>
            </a:r>
            <a:r>
              <a:rPr lang="zh-TW" altLang="zh-TW" sz="2600" dirty="0" smtClean="0"/>
              <a:t>週的交流，希望藉此能夠更加擴展我的視野並同時學習美國文化和生活的優點。</a:t>
            </a:r>
            <a:endParaRPr lang="zh-TW" altLang="en-US" sz="2600" dirty="0" smtClean="0"/>
          </a:p>
        </p:txBody>
      </p:sp>
      <p:sp>
        <p:nvSpPr>
          <p:cNvPr id="3" name="標題 2"/>
          <p:cNvSpPr>
            <a:spLocks noGrp="1"/>
          </p:cNvSpPr>
          <p:nvPr>
            <p:ph type="title"/>
          </p:nvPr>
        </p:nvSpPr>
        <p:spPr/>
        <p:txBody>
          <a:bodyPr>
            <a:normAutofit/>
          </a:bodyPr>
          <a:lstStyle/>
          <a:p>
            <a:r>
              <a:rPr lang="zh-TW" altLang="en-US" dirty="0" smtClean="0"/>
              <a:t>範例</a:t>
            </a:r>
            <a:r>
              <a:rPr lang="en-US" altLang="zh-TW" dirty="0" smtClean="0"/>
              <a:t>-</a:t>
            </a:r>
            <a:r>
              <a:rPr lang="zh-TW" altLang="zh-TW" sz="2700" dirty="0" smtClean="0"/>
              <a:t>生物環境系統工程學系</a:t>
            </a:r>
            <a:endParaRPr lang="zh-TW" altLang="en-US" sz="2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nSpc>
                <a:spcPct val="80000"/>
              </a:lnSpc>
              <a:buNone/>
            </a:pPr>
            <a:r>
              <a:rPr lang="zh-TW" altLang="en-US" b="1" u="sng" dirty="0" smtClean="0"/>
              <a:t>興趣專長</a:t>
            </a:r>
            <a:endParaRPr lang="en-US" altLang="zh-TW" dirty="0" smtClean="0"/>
          </a:p>
          <a:p>
            <a:pPr marL="0" indent="0" algn="just">
              <a:buNone/>
            </a:pPr>
            <a:r>
              <a:rPr lang="zh-TW" altLang="en-US" sz="2400" dirty="0" smtClean="0"/>
              <a:t>      小時候，我對於可以</a:t>
            </a:r>
            <a:r>
              <a:rPr lang="en-US" altLang="zh-TW" sz="2400" dirty="0" smtClean="0">
                <a:solidFill>
                  <a:srgbClr val="FF0000"/>
                </a:solidFill>
              </a:rPr>
              <a:t>『</a:t>
            </a:r>
            <a:r>
              <a:rPr lang="zh-TW" altLang="en-US" sz="2400" dirty="0" smtClean="0">
                <a:solidFill>
                  <a:srgbClr val="FF0000"/>
                </a:solidFill>
              </a:rPr>
              <a:t>動手</a:t>
            </a:r>
            <a:r>
              <a:rPr lang="en-US" altLang="zh-TW" sz="2400" dirty="0" smtClean="0">
                <a:solidFill>
                  <a:srgbClr val="FF0000"/>
                </a:solidFill>
              </a:rPr>
              <a:t>』</a:t>
            </a:r>
            <a:r>
              <a:rPr lang="zh-TW" altLang="en-US" sz="2400" dirty="0" smtClean="0"/>
              <a:t>的東西特別有興趣。家裡的鬧鐘、手錶或電器常是我把玩的對象，有時零件壞了，</a:t>
            </a:r>
            <a:r>
              <a:rPr lang="zh-TW" altLang="en-US" sz="2400" dirty="0" smtClean="0">
                <a:solidFill>
                  <a:srgbClr val="FF0000"/>
                </a:solidFill>
              </a:rPr>
              <a:t>我喜歡一個人敲敲打打把它拆解開再重新組合回去</a:t>
            </a:r>
            <a:r>
              <a:rPr lang="zh-TW" altLang="en-US" sz="2400" dirty="0" smtClean="0"/>
              <a:t>。</a:t>
            </a:r>
            <a:r>
              <a:rPr lang="en-US" altLang="zh-TW" sz="2400" dirty="0" smtClean="0"/>
              <a:t>..</a:t>
            </a:r>
            <a:r>
              <a:rPr lang="zh-TW" altLang="en-US" sz="2400" dirty="0" smtClean="0"/>
              <a:t>或許我從小就這麼富有</a:t>
            </a:r>
            <a:r>
              <a:rPr lang="zh-TW" altLang="en-US" sz="2400" dirty="0" smtClean="0">
                <a:solidFill>
                  <a:srgbClr val="FF0000"/>
                </a:solidFill>
              </a:rPr>
              <a:t>實驗精神</a:t>
            </a:r>
            <a:r>
              <a:rPr lang="zh-TW" altLang="en-US" sz="2400" dirty="0" smtClean="0"/>
              <a:t>吧！我曾經看著書上的指示在家裡拿著酒精燈、燒杯等儀器製作蠟燭、也仿效科學雜誌上的太空模型製作火箭</a:t>
            </a:r>
            <a:r>
              <a:rPr lang="en-US" altLang="zh-TW" sz="2400" dirty="0" smtClean="0"/>
              <a:t>…</a:t>
            </a:r>
            <a:r>
              <a:rPr lang="zh-TW" altLang="en-US" sz="2400" dirty="0" smtClean="0"/>
              <a:t>。到了中學時代，學校課程中最吸引我的部分莫過於電流生磁而製成的馬達和由磁感應生電而發明出的發電機。曾向大學實驗室借實驗器材嘗試驗證課本理論，沒想到後來摸出興趣做出一臺小電風扇。</a:t>
            </a:r>
          </a:p>
          <a:p>
            <a:endParaRPr lang="zh-TW" altLang="en-US"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電子工程系</a:t>
            </a:r>
            <a:endParaRPr lang="zh-TW" altLang="en-US" sz="2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62500" lnSpcReduction="20000"/>
          </a:bodyPr>
          <a:lstStyle/>
          <a:p>
            <a:pPr marL="0" indent="0">
              <a:lnSpc>
                <a:spcPct val="120000"/>
              </a:lnSpc>
              <a:buNone/>
            </a:pPr>
            <a:r>
              <a:rPr lang="zh-TW" altLang="en-US" sz="4300" b="1" u="sng" dirty="0" smtClean="0"/>
              <a:t>某事件或新聞的影響</a:t>
            </a:r>
            <a:endParaRPr lang="en-US" altLang="zh-TW" sz="4300" dirty="0" smtClean="0"/>
          </a:p>
          <a:p>
            <a:pPr marL="0" indent="0">
              <a:lnSpc>
                <a:spcPct val="120000"/>
              </a:lnSpc>
              <a:buNone/>
            </a:pPr>
            <a:r>
              <a:rPr lang="zh-TW" altLang="en-US" sz="3400" dirty="0" smtClean="0"/>
              <a:t>      很小的時候我就已經聽聞「</a:t>
            </a:r>
            <a:r>
              <a:rPr lang="zh-TW" altLang="en-US" sz="3400" dirty="0" smtClean="0">
                <a:solidFill>
                  <a:srgbClr val="FF0000"/>
                </a:solidFill>
              </a:rPr>
              <a:t>股票</a:t>
            </a:r>
            <a:r>
              <a:rPr lang="zh-TW" altLang="en-US" sz="3400" dirty="0" smtClean="0"/>
              <a:t>」這個名詞，那時的印象只是一堆在電視螢幕上跳動的數字，又紅又綠的，似乎象徵某種特殊的意義。</a:t>
            </a:r>
            <a:r>
              <a:rPr lang="zh-TW" altLang="en-US" sz="3400" dirty="0" smtClean="0">
                <a:solidFill>
                  <a:srgbClr val="FF0000"/>
                </a:solidFill>
              </a:rPr>
              <a:t>父親和母親平常有投資股票和基金的習慣，尤其我有兩個阿姨在銀行的信託部工作，因此股票經常成為家人之間茶餘飯後閒聊的話題</a:t>
            </a:r>
            <a:r>
              <a:rPr lang="zh-TW" altLang="en-US" sz="3400" dirty="0" smtClean="0"/>
              <a:t>，我在耳濡目染之下，隨著年齡的增長，逐漸了解股票基本上就是一種數字遊戲，是要靠差價賺錢的。升小六的暑假，在父母的指導之下，我開始進行有生以來第一次虛擬投資，那時候適逢加權指數第二次攻上一萬兩千點，幾乎隨便投資一家科技類股都能獲利的時代，因此我樂在其中，而且越來越起勁，每天一起床就打開電視準備看盤，中午再向媽媽回報當天的「戰果」。</a:t>
            </a:r>
            <a:endParaRPr lang="zh-TW" altLang="en-US" sz="3400"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財務金融學系</a:t>
            </a:r>
            <a:endParaRPr lang="zh-TW" altLang="en-US" sz="2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pPr>
            <a:r>
              <a:rPr lang="zh-TW" altLang="zh-TW" b="1" u="sng" dirty="0" smtClean="0"/>
              <a:t>未來憧憬</a:t>
            </a:r>
            <a:endParaRPr lang="zh-TW" altLang="zh-TW" u="sng" dirty="0" smtClean="0"/>
          </a:p>
          <a:p>
            <a:pPr marL="0" indent="720000" algn="just">
              <a:buNone/>
            </a:pPr>
            <a:r>
              <a:rPr lang="zh-TW" altLang="zh-TW" sz="2400" dirty="0" smtClean="0"/>
              <a:t>回顧這些年的累積，我看到自己具有</a:t>
            </a:r>
            <a:r>
              <a:rPr lang="zh-TW" altLang="zh-TW" sz="2400" dirty="0" smtClean="0">
                <a:solidFill>
                  <a:srgbClr val="FF0000"/>
                </a:solidFill>
              </a:rPr>
              <a:t>團隊合作、領導及統整協調的能力、穩定的情緒智商</a:t>
            </a:r>
            <a:r>
              <a:rPr lang="zh-TW" altLang="zh-TW" sz="2400" dirty="0" smtClean="0"/>
              <a:t>，同時我對自己有著極高的要求：既然要做，就做到最好。加上我的</a:t>
            </a:r>
            <a:r>
              <a:rPr lang="zh-TW" altLang="zh-TW" sz="2400" dirty="0" smtClean="0">
                <a:solidFill>
                  <a:srgbClr val="FF0000"/>
                </a:solidFill>
              </a:rPr>
              <a:t>規劃能力</a:t>
            </a:r>
            <a:r>
              <a:rPr lang="zh-TW" altLang="zh-TW" sz="2400" dirty="0" smtClean="0"/>
              <a:t>與</a:t>
            </a:r>
            <a:r>
              <a:rPr lang="zh-TW" altLang="zh-TW" sz="2400" dirty="0" smtClean="0">
                <a:solidFill>
                  <a:srgbClr val="FF0000"/>
                </a:solidFill>
              </a:rPr>
              <a:t>意志力</a:t>
            </a:r>
            <a:r>
              <a:rPr lang="zh-TW" altLang="zh-TW" sz="2400" dirty="0" smtClean="0"/>
              <a:t>。高中導師曾說我是個</a:t>
            </a:r>
            <a:r>
              <a:rPr lang="zh-TW" altLang="zh-TW" sz="2400" dirty="0" smtClean="0">
                <a:solidFill>
                  <a:srgbClr val="FF0000"/>
                </a:solidFill>
              </a:rPr>
              <a:t>做事講求效率、精準</a:t>
            </a:r>
            <a:r>
              <a:rPr lang="zh-TW" altLang="zh-TW" sz="2400" dirty="0" smtClean="0"/>
              <a:t>的人，我不喜歡拖泥帶水、馬虎了事，具有</a:t>
            </a:r>
            <a:r>
              <a:rPr lang="zh-TW" altLang="zh-TW" sz="2400" dirty="0" smtClean="0">
                <a:solidFill>
                  <a:srgbClr val="FF0000"/>
                </a:solidFill>
              </a:rPr>
              <a:t>企業型</a:t>
            </a:r>
            <a:r>
              <a:rPr lang="zh-TW" altLang="zh-TW" sz="2400" dirty="0" smtClean="0"/>
              <a:t>的特質，適合投身於商管領域。高一時，藉由職涯探索規劃課程與興趣量表測驗，我更確定在商業領域、國際貿易、證券交易和資訊處理的興趣與特質，希望能多學習經貿與證券相關的知識。</a:t>
            </a:r>
            <a:endParaRPr lang="zh-TW" altLang="en-US" sz="2400" dirty="0" smtClean="0"/>
          </a:p>
          <a:p>
            <a:endParaRPr lang="zh-TW" altLang="en-US" dirty="0"/>
          </a:p>
        </p:txBody>
      </p:sp>
      <p:sp>
        <p:nvSpPr>
          <p:cNvPr id="3" name="標題 2"/>
          <p:cNvSpPr>
            <a:spLocks noGrp="1"/>
          </p:cNvSpPr>
          <p:nvPr>
            <p:ph type="title"/>
          </p:nvPr>
        </p:nvSpPr>
        <p:spPr/>
        <p:txBody>
          <a:bodyPr/>
          <a:lstStyle/>
          <a:p>
            <a:r>
              <a:rPr lang="zh-TW" altLang="en-US" dirty="0" smtClean="0"/>
              <a:t>範例</a:t>
            </a:r>
            <a:r>
              <a:rPr lang="en-US" altLang="zh-TW" dirty="0" smtClean="0"/>
              <a:t>-</a:t>
            </a:r>
            <a:r>
              <a:rPr lang="zh-TW" altLang="en-US" sz="2700" dirty="0" smtClean="0"/>
              <a:t>商學院</a:t>
            </a:r>
            <a:endParaRPr lang="zh-TW" altLang="en-US" sz="2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481328"/>
            <a:ext cx="7920880" cy="4683975"/>
          </a:xfrm>
        </p:spPr>
        <p:txBody>
          <a:bodyPr>
            <a:normAutofit/>
          </a:bodyPr>
          <a:lstStyle/>
          <a:p>
            <a:r>
              <a:rPr lang="zh-TW" altLang="en-US" dirty="0" smtClean="0"/>
              <a:t>通常分成兩個部分</a:t>
            </a:r>
            <a:r>
              <a:rPr lang="en-US" altLang="zh-TW" dirty="0" smtClean="0"/>
              <a:t>:</a:t>
            </a:r>
          </a:p>
          <a:p>
            <a:pPr lvl="1"/>
            <a:r>
              <a:rPr lang="zh-TW" altLang="en-US" sz="3200" dirty="0" smtClean="0"/>
              <a:t>申請動機</a:t>
            </a:r>
            <a:endParaRPr lang="en-US" altLang="zh-TW" sz="3200" dirty="0" smtClean="0"/>
          </a:p>
          <a:p>
            <a:pPr lvl="1"/>
            <a:r>
              <a:rPr lang="zh-TW" altLang="en-US" sz="3200" dirty="0" smtClean="0"/>
              <a:t>讀書計劃</a:t>
            </a:r>
            <a:endParaRPr lang="en-US" altLang="zh-TW" sz="3200" dirty="0" smtClean="0"/>
          </a:p>
          <a:p>
            <a:pPr lvl="1"/>
            <a:endParaRPr lang="en-US" altLang="zh-TW" dirty="0" smtClean="0"/>
          </a:p>
          <a:p>
            <a:r>
              <a:rPr lang="zh-TW" altLang="en-US" dirty="0" smtClean="0"/>
              <a:t>申請動機簡而言之就是</a:t>
            </a:r>
            <a:r>
              <a:rPr lang="en-US" altLang="zh-TW" dirty="0" smtClean="0"/>
              <a:t>…</a:t>
            </a:r>
          </a:p>
          <a:p>
            <a:pPr>
              <a:buNone/>
            </a:pPr>
            <a:r>
              <a:rPr lang="zh-TW" altLang="en-US" b="1" dirty="0" smtClean="0">
                <a:solidFill>
                  <a:srgbClr val="FF0000"/>
                </a:solidFill>
              </a:rPr>
              <a:t>  說出一個</a:t>
            </a:r>
            <a:r>
              <a:rPr lang="en-US" altLang="zh-TW" b="1" dirty="0" smtClean="0">
                <a:solidFill>
                  <a:srgbClr val="FF0000"/>
                </a:solidFill>
              </a:rPr>
              <a:t>OOO</a:t>
            </a:r>
            <a:r>
              <a:rPr lang="zh-TW" altLang="en-US" b="1" dirty="0" smtClean="0">
                <a:solidFill>
                  <a:srgbClr val="FF0000"/>
                </a:solidFill>
              </a:rPr>
              <a:t>渴望且適合念此科系的故事</a:t>
            </a:r>
            <a:endParaRPr lang="en-US" altLang="zh-TW" b="1" dirty="0" smtClean="0">
              <a:solidFill>
                <a:srgbClr val="FF0000"/>
              </a:solidFill>
            </a:endParaRPr>
          </a:p>
          <a:p>
            <a:pPr lvl="1"/>
            <a:endParaRPr lang="en-US" altLang="zh-TW" dirty="0" smtClean="0"/>
          </a:p>
          <a:p>
            <a:pPr lvl="1">
              <a:buNone/>
            </a:pPr>
            <a:endParaRPr lang="zh-TW" altLang="en-US" dirty="0"/>
          </a:p>
        </p:txBody>
      </p:sp>
      <p:sp>
        <p:nvSpPr>
          <p:cNvPr id="3" name="標題 2"/>
          <p:cNvSpPr>
            <a:spLocks noGrp="1"/>
          </p:cNvSpPr>
          <p:nvPr>
            <p:ph type="title"/>
          </p:nvPr>
        </p:nvSpPr>
        <p:spPr/>
        <p:txBody>
          <a:bodyPr/>
          <a:lstStyle/>
          <a:p>
            <a:r>
              <a:rPr lang="zh-TW" altLang="en-US" dirty="0" smtClean="0"/>
              <a:t>讀書計劃</a:t>
            </a:r>
            <a:r>
              <a:rPr lang="en-US" altLang="zh-TW" dirty="0" smtClean="0"/>
              <a:t>(</a:t>
            </a:r>
            <a:r>
              <a:rPr lang="zh-TW" altLang="en-US" dirty="0" smtClean="0"/>
              <a:t>含申請動機</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pPr>
              <a:buClr>
                <a:srgbClr val="2DA2BF"/>
              </a:buClr>
            </a:pPr>
            <a:r>
              <a:rPr lang="zh-TW" altLang="en-US" dirty="0" smtClean="0">
                <a:solidFill>
                  <a:prstClr val="black"/>
                </a:solidFill>
              </a:rPr>
              <a:t>內在動機</a:t>
            </a:r>
            <a:endParaRPr lang="en-US" altLang="zh-TW" dirty="0" smtClean="0">
              <a:solidFill>
                <a:prstClr val="black"/>
              </a:solidFill>
            </a:endParaRPr>
          </a:p>
          <a:p>
            <a:pPr lvl="1">
              <a:buClr>
                <a:srgbClr val="2DA2BF"/>
              </a:buClr>
            </a:pPr>
            <a:r>
              <a:rPr lang="zh-TW" altLang="en-US" dirty="0" smtClean="0">
                <a:solidFill>
                  <a:prstClr val="black"/>
                </a:solidFill>
              </a:rPr>
              <a:t>個人興趣及熱情與此科系的關聯性</a:t>
            </a:r>
            <a:endParaRPr lang="en-US" altLang="zh-TW" dirty="0" smtClean="0">
              <a:solidFill>
                <a:prstClr val="black"/>
              </a:solidFill>
            </a:endParaRPr>
          </a:p>
          <a:p>
            <a:pPr lvl="1">
              <a:buClr>
                <a:srgbClr val="2DA2BF"/>
              </a:buClr>
            </a:pPr>
            <a:r>
              <a:rPr lang="zh-TW" altLang="en-US" dirty="0" smtClean="0">
                <a:solidFill>
                  <a:prstClr val="black"/>
                </a:solidFill>
              </a:rPr>
              <a:t>個人對生涯所抱持的價值信念與此科系的關聯性</a:t>
            </a:r>
            <a:endParaRPr lang="en-US" altLang="zh-TW" dirty="0" smtClean="0">
              <a:solidFill>
                <a:prstClr val="black"/>
              </a:solidFill>
            </a:endParaRPr>
          </a:p>
          <a:p>
            <a:pPr lvl="1">
              <a:buClr>
                <a:srgbClr val="2DA2BF"/>
              </a:buClr>
            </a:pPr>
            <a:r>
              <a:rPr lang="zh-TW" altLang="en-US" dirty="0" smtClean="0">
                <a:solidFill>
                  <a:prstClr val="black"/>
                </a:solidFill>
              </a:rPr>
              <a:t>個人特質與此科系的關聯性</a:t>
            </a:r>
            <a:endParaRPr lang="en-US" altLang="zh-TW" dirty="0" smtClean="0">
              <a:solidFill>
                <a:prstClr val="black"/>
              </a:solidFill>
            </a:endParaRPr>
          </a:p>
          <a:p>
            <a:pPr lvl="1">
              <a:buClr>
                <a:srgbClr val="2DA2BF"/>
              </a:buClr>
            </a:pPr>
            <a:endParaRPr lang="en-US" altLang="zh-TW" dirty="0" smtClean="0">
              <a:solidFill>
                <a:prstClr val="black"/>
              </a:solidFill>
            </a:endParaRPr>
          </a:p>
          <a:p>
            <a:pPr>
              <a:buClr>
                <a:srgbClr val="2DA2BF"/>
              </a:buClr>
            </a:pPr>
            <a:r>
              <a:rPr lang="zh-TW" altLang="en-US" dirty="0" smtClean="0">
                <a:solidFill>
                  <a:prstClr val="black"/>
                </a:solidFill>
              </a:rPr>
              <a:t>外在動機</a:t>
            </a:r>
            <a:endParaRPr lang="en-US" altLang="zh-TW" dirty="0" smtClean="0">
              <a:solidFill>
                <a:prstClr val="black"/>
              </a:solidFill>
            </a:endParaRPr>
          </a:p>
          <a:p>
            <a:pPr lvl="1">
              <a:buClr>
                <a:srgbClr val="2DA2BF"/>
              </a:buClr>
            </a:pPr>
            <a:r>
              <a:rPr lang="zh-TW" altLang="en-US" dirty="0" smtClean="0">
                <a:solidFill>
                  <a:prstClr val="black"/>
                </a:solidFill>
              </a:rPr>
              <a:t>此科系的學習內容、師資設備、畢業出路、專業發展</a:t>
            </a:r>
            <a:endParaRPr lang="en-US" altLang="zh-TW" dirty="0" smtClean="0">
              <a:solidFill>
                <a:prstClr val="black"/>
              </a:solidFill>
            </a:endParaRPr>
          </a:p>
          <a:p>
            <a:pPr lvl="1">
              <a:buClr>
                <a:srgbClr val="2DA2BF"/>
              </a:buClr>
            </a:pPr>
            <a:r>
              <a:rPr lang="zh-TW" altLang="en-US" dirty="0" smtClean="0">
                <a:solidFill>
                  <a:prstClr val="black"/>
                </a:solidFill>
              </a:rPr>
              <a:t>此科系畢業後相關工作內容、福利待遇、產業發展及趨勢</a:t>
            </a:r>
            <a:endParaRPr lang="en-US" altLang="zh-TW" dirty="0" smtClean="0">
              <a:solidFill>
                <a:prstClr val="black"/>
              </a:solidFill>
            </a:endParaRPr>
          </a:p>
          <a:p>
            <a:pPr lvl="1">
              <a:buClr>
                <a:srgbClr val="2DA2BF"/>
              </a:buClr>
            </a:pPr>
            <a:r>
              <a:rPr lang="zh-TW" altLang="en-US" dirty="0" smtClean="0">
                <a:solidFill>
                  <a:prstClr val="black"/>
                </a:solidFill>
              </a:rPr>
              <a:t>此校的地理位置、擁有的資源、國際交流管道、學術或產業聲望、校友人脈</a:t>
            </a:r>
            <a:r>
              <a:rPr lang="en-US" altLang="zh-TW" dirty="0" smtClean="0">
                <a:solidFill>
                  <a:prstClr val="black"/>
                </a:solidFill>
              </a:rPr>
              <a:t>…</a:t>
            </a:r>
            <a:r>
              <a:rPr lang="zh-TW" altLang="en-US" dirty="0" smtClean="0">
                <a:solidFill>
                  <a:prstClr val="black"/>
                </a:solidFill>
              </a:rPr>
              <a:t>等等</a:t>
            </a:r>
            <a:endParaRPr lang="en-US" altLang="zh-TW" dirty="0" smtClean="0">
              <a:solidFill>
                <a:prstClr val="black"/>
              </a:solidFill>
            </a:endParaRPr>
          </a:p>
          <a:p>
            <a:pPr lvl="1">
              <a:buClr>
                <a:srgbClr val="2DA2BF"/>
              </a:buClr>
            </a:pPr>
            <a:r>
              <a:rPr lang="zh-TW" altLang="en-US" dirty="0" smtClean="0">
                <a:solidFill>
                  <a:prstClr val="black"/>
                </a:solidFill>
              </a:rPr>
              <a:t>親友的影響或期待、生涯重要楷模的影響</a:t>
            </a:r>
            <a:endParaRPr lang="en-US" altLang="zh-TW" dirty="0" smtClean="0">
              <a:solidFill>
                <a:prstClr val="black"/>
              </a:solidFill>
            </a:endParaRPr>
          </a:p>
          <a:p>
            <a:pPr lvl="1">
              <a:buClr>
                <a:srgbClr val="2DA2BF"/>
              </a:buClr>
            </a:pPr>
            <a:r>
              <a:rPr lang="zh-TW" altLang="en-US" dirty="0" smtClean="0">
                <a:solidFill>
                  <a:prstClr val="black"/>
                </a:solidFill>
              </a:rPr>
              <a:t>生命經驗的影響</a:t>
            </a:r>
            <a:endParaRPr lang="en-US" altLang="zh-TW" dirty="0" smtClean="0">
              <a:solidFill>
                <a:prstClr val="black"/>
              </a:solidFill>
            </a:endParaRPr>
          </a:p>
          <a:p>
            <a:pPr lvl="1">
              <a:buClr>
                <a:srgbClr val="2DA2BF"/>
              </a:buClr>
            </a:pPr>
            <a:endParaRPr lang="en-US" altLang="zh-TW" dirty="0" smtClean="0">
              <a:solidFill>
                <a:prstClr val="black"/>
              </a:solidFill>
            </a:endParaRPr>
          </a:p>
          <a:p>
            <a:pPr>
              <a:buClr>
                <a:srgbClr val="2DA2BF"/>
              </a:buClr>
            </a:pPr>
            <a:endParaRPr lang="en-US" altLang="zh-TW" dirty="0" smtClean="0">
              <a:solidFill>
                <a:prstClr val="black"/>
              </a:solidFill>
            </a:endParaRPr>
          </a:p>
          <a:p>
            <a:pPr>
              <a:buNone/>
            </a:pPr>
            <a:endParaRPr lang="en-US" altLang="zh-TW" dirty="0" smtClean="0"/>
          </a:p>
          <a:p>
            <a:endParaRPr lang="en-US" altLang="zh-TW" dirty="0" smtClean="0"/>
          </a:p>
        </p:txBody>
      </p:sp>
      <p:sp>
        <p:nvSpPr>
          <p:cNvPr id="3" name="標題 2"/>
          <p:cNvSpPr>
            <a:spLocks noGrp="1"/>
          </p:cNvSpPr>
          <p:nvPr>
            <p:ph type="title"/>
          </p:nvPr>
        </p:nvSpPr>
        <p:spPr/>
        <p:txBody>
          <a:bodyPr/>
          <a:lstStyle/>
          <a:p>
            <a:r>
              <a:rPr lang="zh-TW" altLang="en-US" dirty="0" smtClean="0"/>
              <a:t>申請動機</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pPr>
              <a:lnSpc>
                <a:spcPct val="150000"/>
              </a:lnSpc>
            </a:pPr>
            <a:r>
              <a:rPr lang="zh-TW" altLang="en-US" b="1" dirty="0" smtClean="0"/>
              <a:t>每逢申請入學季節，我總會被這樣的學生所吸引</a:t>
            </a:r>
            <a:r>
              <a:rPr lang="en-US" altLang="zh-TW" b="1" dirty="0" smtClean="0"/>
              <a:t>…</a:t>
            </a:r>
          </a:p>
          <a:p>
            <a:pPr lvl="1">
              <a:lnSpc>
                <a:spcPct val="150000"/>
              </a:lnSpc>
            </a:pPr>
            <a:r>
              <a:rPr lang="zh-TW" altLang="zh-TW" sz="2700" b="1" dirty="0" smtClean="0">
                <a:solidFill>
                  <a:srgbClr val="FF0000"/>
                </a:solidFill>
              </a:rPr>
              <a:t>一</a:t>
            </a:r>
            <a:r>
              <a:rPr lang="zh-TW" altLang="zh-TW" sz="2700" b="1" dirty="0">
                <a:solidFill>
                  <a:srgbClr val="FF0000"/>
                </a:solidFill>
              </a:rPr>
              <a:t>、知道自己為什麼要念這科系。</a:t>
            </a:r>
            <a:endParaRPr lang="zh-TW" altLang="zh-TW" sz="2700" dirty="0">
              <a:solidFill>
                <a:srgbClr val="FF0000"/>
              </a:solidFill>
            </a:endParaRPr>
          </a:p>
          <a:p>
            <a:pPr lvl="1">
              <a:lnSpc>
                <a:spcPct val="150000"/>
              </a:lnSpc>
            </a:pPr>
            <a:r>
              <a:rPr lang="zh-TW" altLang="zh-TW" sz="2700" b="1" dirty="0">
                <a:solidFill>
                  <a:srgbClr val="FF0000"/>
                </a:solidFill>
              </a:rPr>
              <a:t>二、對生命充滿著熱情，對事物充滿好奇。</a:t>
            </a:r>
            <a:endParaRPr lang="zh-TW" altLang="zh-TW" sz="2700" dirty="0">
              <a:solidFill>
                <a:srgbClr val="FF0000"/>
              </a:solidFill>
            </a:endParaRPr>
          </a:p>
          <a:p>
            <a:pPr lvl="1">
              <a:lnSpc>
                <a:spcPct val="150000"/>
              </a:lnSpc>
            </a:pPr>
            <a:r>
              <a:rPr lang="zh-TW" altLang="zh-TW" sz="2700" b="1" dirty="0">
                <a:solidFill>
                  <a:srgbClr val="FF0000"/>
                </a:solidFill>
              </a:rPr>
              <a:t>三、自信但不自傲，謙卑但不自卑。</a:t>
            </a:r>
            <a:endParaRPr lang="zh-TW" altLang="zh-TW" sz="2700" dirty="0">
              <a:solidFill>
                <a:srgbClr val="FF0000"/>
              </a:solidFill>
            </a:endParaRPr>
          </a:p>
          <a:p>
            <a:pPr lvl="1">
              <a:lnSpc>
                <a:spcPct val="150000"/>
              </a:lnSpc>
            </a:pPr>
            <a:r>
              <a:rPr lang="zh-TW" altLang="zh-TW" sz="2700" b="1" dirty="0">
                <a:solidFill>
                  <a:srgbClr val="FF0000"/>
                </a:solidFill>
              </a:rPr>
              <a:t>四、有一份屬於自己專業或生命藍圖的勾勒。</a:t>
            </a:r>
            <a:endParaRPr lang="zh-TW" altLang="zh-TW" sz="2700" dirty="0">
              <a:solidFill>
                <a:srgbClr val="FF0000"/>
              </a:solidFill>
            </a:endParaRPr>
          </a:p>
          <a:p>
            <a:pPr lvl="1">
              <a:lnSpc>
                <a:spcPct val="150000"/>
              </a:lnSpc>
            </a:pPr>
            <a:r>
              <a:rPr lang="zh-TW" altLang="zh-TW" sz="2700" b="1" dirty="0">
                <a:solidFill>
                  <a:srgbClr val="FF0000"/>
                </a:solidFill>
              </a:rPr>
              <a:t>五、對國際視野或一些族群的需要有特別關注</a:t>
            </a:r>
            <a:r>
              <a:rPr lang="zh-TW" altLang="zh-TW" sz="2700" b="1" dirty="0" smtClean="0">
                <a:solidFill>
                  <a:srgbClr val="FF0000"/>
                </a:solidFill>
              </a:rPr>
              <a:t>。</a:t>
            </a:r>
            <a:endParaRPr lang="en-US" altLang="zh-TW" sz="2700" b="1" dirty="0" smtClean="0">
              <a:solidFill>
                <a:srgbClr val="FF0000"/>
              </a:solidFill>
            </a:endParaRPr>
          </a:p>
          <a:p>
            <a:pPr lvl="1"/>
            <a:endParaRPr lang="en-US" altLang="zh-TW" b="1" dirty="0"/>
          </a:p>
          <a:p>
            <a:pPr marL="393192" lvl="1" indent="0">
              <a:buNone/>
            </a:pPr>
            <a:r>
              <a:rPr lang="zh-TW" altLang="en-US" b="1" dirty="0" smtClean="0"/>
              <a:t>                                   　　　　　 </a:t>
            </a:r>
            <a:r>
              <a:rPr lang="zh-TW" altLang="en-US" sz="1900" b="1" dirty="0" smtClean="0"/>
              <a:t>摘自台師大謝智謀教授臉書</a:t>
            </a:r>
            <a:r>
              <a:rPr lang="en-US" altLang="zh-TW" sz="1900" b="1" dirty="0" smtClean="0"/>
              <a:t>PO</a:t>
            </a:r>
            <a:r>
              <a:rPr lang="zh-TW" altLang="en-US" sz="1900" b="1" dirty="0" smtClean="0"/>
              <a:t>文</a:t>
            </a:r>
            <a:endParaRPr lang="zh-TW" altLang="zh-TW" sz="1900" dirty="0"/>
          </a:p>
          <a:p>
            <a:endParaRPr lang="zh-TW" altLang="en-US" dirty="0"/>
          </a:p>
        </p:txBody>
      </p:sp>
      <p:sp>
        <p:nvSpPr>
          <p:cNvPr id="3" name="標題 2"/>
          <p:cNvSpPr>
            <a:spLocks noGrp="1"/>
          </p:cNvSpPr>
          <p:nvPr>
            <p:ph type="title"/>
          </p:nvPr>
        </p:nvSpPr>
        <p:spPr/>
        <p:txBody>
          <a:bodyPr/>
          <a:lstStyle/>
          <a:p>
            <a:r>
              <a:rPr lang="zh-TW" altLang="en-US" dirty="0" smtClean="0"/>
              <a:t>教授這麼想著</a:t>
            </a:r>
            <a:r>
              <a:rPr lang="en-US" altLang="zh-TW" dirty="0" smtClean="0"/>
              <a:t>…</a:t>
            </a:r>
            <a:endParaRPr lang="zh-TW" altLang="en-US" dirty="0"/>
          </a:p>
        </p:txBody>
      </p:sp>
    </p:spTree>
    <p:extLst>
      <p:ext uri="{BB962C8B-B14F-4D97-AF65-F5344CB8AC3E}">
        <p14:creationId xmlns:p14="http://schemas.microsoft.com/office/powerpoint/2010/main" val="2160629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有沒有呈現你對此科系的熱情與動機？</a:t>
            </a:r>
            <a:endParaRPr lang="en-US" altLang="zh-TW" dirty="0" smtClean="0"/>
          </a:p>
          <a:p>
            <a:r>
              <a:rPr lang="zh-TW" altLang="en-US" dirty="0" smtClean="0"/>
              <a:t>除了熱情與興趣，是否有具體的作為來持續耕耘？</a:t>
            </a:r>
            <a:endParaRPr lang="en-US" altLang="zh-TW" dirty="0" smtClean="0"/>
          </a:p>
          <a:p>
            <a:r>
              <a:rPr lang="zh-TW" altLang="en-US" dirty="0" smtClean="0"/>
              <a:t>內、外在動機是否有具體的事例來佐證？</a:t>
            </a:r>
            <a:endParaRPr lang="en-US" altLang="zh-TW" dirty="0" smtClean="0"/>
          </a:p>
          <a:p>
            <a:r>
              <a:rPr lang="zh-TW" altLang="en-US" dirty="0" smtClean="0"/>
              <a:t>對校系學習內容、校系發展重點、未來出路的掌握</a:t>
            </a:r>
            <a:r>
              <a:rPr lang="en-US" altLang="zh-TW" dirty="0" smtClean="0"/>
              <a:t>…</a:t>
            </a:r>
            <a:r>
              <a:rPr lang="zh-TW" altLang="en-US" dirty="0" smtClean="0"/>
              <a:t>等，是否有正確的認識或具體了解？</a:t>
            </a:r>
            <a:endParaRPr lang="en-US" altLang="zh-TW" dirty="0" smtClean="0"/>
          </a:p>
          <a:p>
            <a:r>
              <a:rPr lang="zh-TW" altLang="en-US" dirty="0" smtClean="0"/>
              <a:t>是否有呈現未來你的願景或企圖？</a:t>
            </a:r>
            <a:endParaRPr lang="en-US" altLang="zh-TW" dirty="0" smtClean="0"/>
          </a:p>
          <a:p>
            <a:r>
              <a:rPr lang="zh-TW" altLang="en-US" dirty="0" smtClean="0"/>
              <a:t>篇幅以</a:t>
            </a:r>
            <a:r>
              <a:rPr lang="en-US" altLang="zh-TW" dirty="0" smtClean="0"/>
              <a:t>1~2</a:t>
            </a:r>
            <a:r>
              <a:rPr lang="zh-TW" altLang="en-US" dirty="0" smtClean="0"/>
              <a:t>頁為原則。</a:t>
            </a: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申請動機檢核要點</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7500" lnSpcReduction="20000"/>
          </a:bodyPr>
          <a:lstStyle/>
          <a:p>
            <a:pPr marL="0" indent="720000" algn="just">
              <a:lnSpc>
                <a:spcPct val="120000"/>
              </a:lnSpc>
              <a:buNone/>
            </a:pPr>
            <a:r>
              <a:rPr lang="zh-TW" altLang="zh-TW" dirty="0" smtClean="0"/>
              <a:t>高一時，藉由</a:t>
            </a:r>
            <a:r>
              <a:rPr lang="zh-TW" altLang="en-US" dirty="0" smtClean="0">
                <a:solidFill>
                  <a:srgbClr val="FF0000"/>
                </a:solidFill>
              </a:rPr>
              <a:t>生涯</a:t>
            </a:r>
            <a:r>
              <a:rPr lang="zh-TW" altLang="zh-TW" dirty="0" smtClean="0">
                <a:solidFill>
                  <a:srgbClr val="FF0000"/>
                </a:solidFill>
              </a:rPr>
              <a:t>規劃課程和興趣量表測驗，加上我的生活經驗</a:t>
            </a:r>
            <a:r>
              <a:rPr lang="zh-TW" altLang="zh-TW" dirty="0" smtClean="0"/>
              <a:t>，</a:t>
            </a:r>
            <a:r>
              <a:rPr lang="zh-TW" altLang="zh-TW" dirty="0" smtClean="0">
                <a:solidFill>
                  <a:srgbClr val="FF0000"/>
                </a:solidFill>
              </a:rPr>
              <a:t>我很明確對國際貿易、證券交易、電腦資訊處理的興趣</a:t>
            </a:r>
            <a:r>
              <a:rPr lang="zh-TW" altLang="zh-TW" dirty="0" smtClean="0"/>
              <a:t>，希望能多學習國際經貿、證券相關、資訊管理方面的知識，因應未來大數據分析時代和培養全才的趨勢，並以進入外商公司擔任專業分析、管裡人員，或私人企業擔任財管顧問、金融分析師為目標。得知政大有對於弱勢學生的眷顧，我便期望能以政星組進入政大商學院，將未來發展的藍圖付諸實現。</a:t>
            </a:r>
          </a:p>
          <a:p>
            <a:pPr marL="0" indent="720000" algn="just">
              <a:lnSpc>
                <a:spcPct val="120000"/>
              </a:lnSpc>
              <a:buNone/>
            </a:pPr>
            <a:r>
              <a:rPr lang="zh-TW" altLang="zh-TW" dirty="0" smtClean="0"/>
              <a:t>政大商學院共通資源，如財管相關館藏書籍、線上股價資料庫、商院電子報、多家公司集資捐贈的頂尖學園等；課程地圖，如四年必修課程、</a:t>
            </a:r>
            <a:r>
              <a:rPr lang="en-US" altLang="zh-TW" dirty="0" smtClean="0"/>
              <a:t>80</a:t>
            </a:r>
            <a:r>
              <a:rPr lang="zh-TW" altLang="zh-TW" dirty="0" smtClean="0"/>
              <a:t>多門自由選修課，五年一貫雙學位學程等資訊，我也藉由</a:t>
            </a:r>
            <a:r>
              <a:rPr lang="zh-TW" altLang="zh-TW" dirty="0" smtClean="0">
                <a:solidFill>
                  <a:srgbClr val="FF0000"/>
                </a:solidFill>
              </a:rPr>
              <a:t>兩次參與政大包種茶節</a:t>
            </a:r>
            <a:r>
              <a:rPr lang="zh-TW" altLang="zh-TW" dirty="0" smtClean="0"/>
              <a:t>有了更深的了解；</a:t>
            </a:r>
            <a:r>
              <a:rPr lang="zh-TW" altLang="zh-TW" dirty="0" smtClean="0">
                <a:solidFill>
                  <a:srgbClr val="FF0000"/>
                </a:solidFill>
              </a:rPr>
              <a:t>政大商院的國際化趨勢</a:t>
            </a:r>
            <a:r>
              <a:rPr lang="zh-TW" altLang="zh-TW" dirty="0" smtClean="0"/>
              <a:t>，亦是吸引我申請的重要因素，因此政大商院是我最佳選擇。</a:t>
            </a:r>
            <a:endParaRPr lang="zh-TW" altLang="en-US" dirty="0"/>
          </a:p>
        </p:txBody>
      </p:sp>
      <p:sp>
        <p:nvSpPr>
          <p:cNvPr id="3" name="標題 2"/>
          <p:cNvSpPr>
            <a:spLocks noGrp="1"/>
          </p:cNvSpPr>
          <p:nvPr>
            <p:ph type="title"/>
          </p:nvPr>
        </p:nvSpPr>
        <p:spPr/>
        <p:txBody>
          <a:bodyPr/>
          <a:lstStyle/>
          <a:p>
            <a:r>
              <a:rPr lang="zh-TW" altLang="en-US" dirty="0" smtClean="0"/>
              <a:t>範例－</a:t>
            </a:r>
            <a:r>
              <a:rPr lang="zh-TW" altLang="en-US" sz="2700" dirty="0" smtClean="0"/>
              <a:t>政大商學院</a:t>
            </a:r>
            <a:endParaRPr lang="zh-TW" altLang="en-US" sz="2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0" indent="720000" algn="just">
              <a:lnSpc>
                <a:spcPct val="120000"/>
              </a:lnSpc>
              <a:buNone/>
            </a:pPr>
            <a:r>
              <a:rPr lang="zh-TW" altLang="en-US" sz="2800" dirty="0" smtClean="0"/>
              <a:t>我會申請外文系，主要是受到</a:t>
            </a:r>
            <a:r>
              <a:rPr lang="zh-TW" altLang="en-US" sz="2800" dirty="0" smtClean="0">
                <a:solidFill>
                  <a:srgbClr val="FF0000"/>
                </a:solidFill>
              </a:rPr>
              <a:t>現今全球化的趨勢刺激</a:t>
            </a:r>
            <a:r>
              <a:rPr lang="zh-TW" altLang="en-US" sz="2800" dirty="0" smtClean="0"/>
              <a:t>。台灣加入ＷＴＯ後，不只貨暢其流，人才也變得是另一個競爭的市場。地理老師曾經建議我們看一本書叫「新遊牧民族」，給我很大的提醒，所以希望能</a:t>
            </a:r>
            <a:r>
              <a:rPr lang="zh-TW" altLang="en-US" sz="2800" dirty="0" smtClean="0">
                <a:solidFill>
                  <a:srgbClr val="FF0000"/>
                </a:solidFill>
              </a:rPr>
              <a:t>藉由英文及第二外語來拓展視野，並廣泛的涉獵政治、經濟、企管、文化、社會、歷史等各層面的知識，培養更多的專長</a:t>
            </a:r>
            <a:r>
              <a:rPr lang="zh-TW" altLang="en-US" sz="2800" dirty="0" smtClean="0"/>
              <a:t>。另外，之所以會選擇成功大學，除了是國內名校外，主要是因為它是一所綜合大學。這對於我未來第二專長的選擇提供了極佳的陶冶環境，並同時能夠多方涉獵。此外，也是因為有不少認識的長輩都是成大校友（如老師、教會會友、等），他們在在許多處世和工作上的認真，讓我印象深刻，並以他們為榜樣。</a:t>
            </a:r>
            <a:endParaRPr lang="zh-TW" altLang="en-US" dirty="0"/>
          </a:p>
        </p:txBody>
      </p:sp>
      <p:sp>
        <p:nvSpPr>
          <p:cNvPr id="3" name="標題 2"/>
          <p:cNvSpPr>
            <a:spLocks noGrp="1"/>
          </p:cNvSpPr>
          <p:nvPr>
            <p:ph type="title"/>
          </p:nvPr>
        </p:nvSpPr>
        <p:spPr/>
        <p:txBody>
          <a:bodyPr/>
          <a:lstStyle/>
          <a:p>
            <a:r>
              <a:rPr lang="zh-TW" altLang="en-US" dirty="0" smtClean="0"/>
              <a:t>範例－</a:t>
            </a:r>
            <a:r>
              <a:rPr lang="zh-TW" altLang="en-US" sz="2700" dirty="0" smtClean="0"/>
              <a:t>成大外文系</a:t>
            </a:r>
            <a:endParaRPr lang="zh-TW" altLang="en-US" sz="2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0" indent="347472" algn="just">
              <a:buNone/>
            </a:pPr>
            <a:r>
              <a:rPr lang="zh-TW" altLang="zh-TW" sz="2800" dirty="0" smtClean="0"/>
              <a:t>父親是貴校生態演化所的校友，常常聽他提起母校的事物，讓我憧憬也能成為台大的學生。在搜尋和我興趣相關的系所時，我非常興奮的發現貴系的授課領域和教學內容與我的夢想和興趣是相符的。</a:t>
            </a:r>
            <a:r>
              <a:rPr lang="zh-TW" altLang="zh-TW" sz="2800" dirty="0" smtClean="0">
                <a:solidFill>
                  <a:srgbClr val="FF0000"/>
                </a:solidFill>
              </a:rPr>
              <a:t>除了我駕馭無人機的專長，我認為小型無人機體積小、機動性高與即時性，能協助「水土資源工程」拍攝與監測環境變化，所獲得物種分布或棲地特色可以供「生態環境規劃」參考，而空拍影像更可以轉換成「環境系統資訊」的圖層和圖資，以快速直接地幫助生態工程和規劃的進行，並在物種和環境保護獲得一定的幫助</a:t>
            </a:r>
            <a:r>
              <a:rPr lang="zh-TW" altLang="zh-TW" sz="2800" dirty="0" smtClean="0"/>
              <a:t>。</a:t>
            </a:r>
            <a:r>
              <a:rPr lang="en-US" altLang="zh-TW" sz="2800" dirty="0" smtClean="0"/>
              <a:t> </a:t>
            </a:r>
            <a:endParaRPr lang="zh-TW" altLang="zh-TW" sz="2800" dirty="0" smtClean="0"/>
          </a:p>
          <a:p>
            <a:pPr marL="0" indent="347472" algn="just">
              <a:buNone/>
            </a:pPr>
            <a:r>
              <a:rPr lang="zh-TW" altLang="zh-TW" sz="2800" dirty="0" smtClean="0"/>
              <a:t>貴系的授課方向是我一心所嚮往的學習領域，也是我一直以來的抱負，</a:t>
            </a:r>
            <a:r>
              <a:rPr lang="zh-TW" altLang="zh-TW" sz="2800" dirty="0" smtClean="0">
                <a:solidFill>
                  <a:srgbClr val="FF0000"/>
                </a:solidFill>
              </a:rPr>
              <a:t>我過往在高中課程、空間設計規劃和無人機技術上有計畫的準備和學習，就是希望能成為貴系的學生，也希望貴系能給我寶貴的入學機會。</a:t>
            </a:r>
          </a:p>
        </p:txBody>
      </p:sp>
      <p:sp>
        <p:nvSpPr>
          <p:cNvPr id="3" name="標題 2"/>
          <p:cNvSpPr>
            <a:spLocks noGrp="1"/>
          </p:cNvSpPr>
          <p:nvPr>
            <p:ph type="title"/>
          </p:nvPr>
        </p:nvSpPr>
        <p:spPr/>
        <p:txBody>
          <a:bodyPr/>
          <a:lstStyle/>
          <a:p>
            <a:r>
              <a:rPr lang="zh-TW" altLang="en-US" dirty="0" smtClean="0"/>
              <a:t>範例－</a:t>
            </a:r>
            <a:r>
              <a:rPr lang="zh-TW" altLang="en-US" sz="2700" dirty="0" smtClean="0"/>
              <a:t>台大生物環境系統工程學系</a:t>
            </a:r>
            <a:endParaRPr lang="zh-TW" altLang="en-US" sz="2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如果自傳講的是過去，申請動機講的就是現在，讀書計畫就是在闡述未來。</a:t>
            </a:r>
            <a:endParaRPr lang="en-US" altLang="zh-TW" dirty="0" smtClean="0"/>
          </a:p>
          <a:p>
            <a:r>
              <a:rPr lang="zh-TW" altLang="en-US" dirty="0" smtClean="0"/>
              <a:t>讀書計畫的內容面向：</a:t>
            </a:r>
            <a:endParaRPr lang="en-US" altLang="zh-TW" dirty="0" smtClean="0"/>
          </a:p>
          <a:p>
            <a:pPr lvl="1"/>
            <a:r>
              <a:rPr lang="zh-TW" altLang="en-US" sz="2400" dirty="0" smtClean="0"/>
              <a:t>大學四年的學習規劃</a:t>
            </a:r>
            <a:endParaRPr lang="en-US" altLang="zh-TW" sz="2400" dirty="0" smtClean="0"/>
          </a:p>
          <a:p>
            <a:pPr lvl="1"/>
            <a:r>
              <a:rPr lang="zh-TW" altLang="en-US" sz="2400" dirty="0" smtClean="0"/>
              <a:t>如何利用校系的資源（師資、設備、研究重點、實習、國際交流</a:t>
            </a:r>
            <a:r>
              <a:rPr lang="en-US" altLang="zh-TW" sz="2400" dirty="0" smtClean="0"/>
              <a:t>…</a:t>
            </a:r>
            <a:r>
              <a:rPr lang="zh-TW" altLang="en-US" sz="2400" dirty="0" smtClean="0"/>
              <a:t>等）</a:t>
            </a:r>
            <a:endParaRPr lang="en-US" altLang="zh-TW" sz="2400" dirty="0" smtClean="0"/>
          </a:p>
          <a:p>
            <a:pPr lvl="1"/>
            <a:r>
              <a:rPr lang="zh-TW" altLang="en-US" sz="2400" dirty="0" smtClean="0"/>
              <a:t>社團或課外生活規劃</a:t>
            </a:r>
            <a:endParaRPr lang="en-US" altLang="zh-TW" sz="2400" dirty="0" smtClean="0"/>
          </a:p>
          <a:p>
            <a:pPr lvl="1"/>
            <a:r>
              <a:rPr lang="zh-TW" altLang="en-US" sz="2400" dirty="0" smtClean="0"/>
              <a:t>其他自我成長的規劃</a:t>
            </a:r>
            <a:endParaRPr lang="en-US" altLang="zh-TW" sz="2400" dirty="0" smtClean="0"/>
          </a:p>
          <a:p>
            <a:pPr lvl="1"/>
            <a:r>
              <a:rPr lang="zh-TW" altLang="en-US" sz="2400" dirty="0" smtClean="0"/>
              <a:t>畢業後的規劃（升學或就業）、簡單的職業藍圖</a:t>
            </a:r>
            <a:endParaRPr lang="en-US" altLang="zh-TW" sz="2400" dirty="0" smtClean="0"/>
          </a:p>
          <a:p>
            <a:pPr lvl="1"/>
            <a:endParaRPr lang="en-US" altLang="zh-TW" dirty="0" smtClean="0"/>
          </a:p>
          <a:p>
            <a:pPr lvl="1"/>
            <a:endParaRPr lang="zh-TW" altLang="en-US" dirty="0"/>
          </a:p>
        </p:txBody>
      </p:sp>
      <p:sp>
        <p:nvSpPr>
          <p:cNvPr id="3" name="標題 2"/>
          <p:cNvSpPr>
            <a:spLocks noGrp="1"/>
          </p:cNvSpPr>
          <p:nvPr>
            <p:ph type="title"/>
          </p:nvPr>
        </p:nvSpPr>
        <p:spPr/>
        <p:txBody>
          <a:bodyPr/>
          <a:lstStyle/>
          <a:p>
            <a:r>
              <a:rPr lang="zh-TW" altLang="en-US" dirty="0" smtClean="0"/>
              <a:t>讀書計畫</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是否呈現你個人的「時間管理」、「學術傾向」與「科系專業熟悉度」</a:t>
            </a:r>
            <a:r>
              <a:rPr lang="en-US" altLang="zh-TW" dirty="0" smtClean="0"/>
              <a:t>?</a:t>
            </a:r>
          </a:p>
          <a:p>
            <a:r>
              <a:rPr lang="zh-TW" altLang="en-US" dirty="0" smtClean="0"/>
              <a:t>提出的計畫是否過於籠統、太理想化？</a:t>
            </a:r>
            <a:endParaRPr lang="en-US" altLang="zh-TW" dirty="0" smtClean="0"/>
          </a:p>
          <a:p>
            <a:r>
              <a:rPr lang="zh-TW" altLang="en-US" dirty="0" smtClean="0"/>
              <a:t>設定的計畫或目標是否具體、清楚？</a:t>
            </a:r>
            <a:endParaRPr lang="en-US" altLang="zh-TW" dirty="0" smtClean="0"/>
          </a:p>
          <a:p>
            <a:r>
              <a:rPr lang="zh-TW" altLang="en-US" dirty="0" smtClean="0"/>
              <a:t>規劃的內容與申請動機、個人信念價值是相互呼應或前後矛盾？</a:t>
            </a:r>
            <a:endParaRPr lang="en-US" altLang="zh-TW" dirty="0" smtClean="0"/>
          </a:p>
          <a:p>
            <a:pPr>
              <a:buNone/>
            </a:pPr>
            <a:r>
              <a:rPr lang="zh-TW" altLang="en-US" dirty="0" smtClean="0"/>
              <a:t>  例：申請動機裡有提到看中此校系的國際交流機會，卻沒有在讀書計畫裡提到要申請國際交流。</a:t>
            </a:r>
            <a:endParaRPr lang="en-US" altLang="zh-TW" dirty="0" smtClean="0"/>
          </a:p>
          <a:p>
            <a:pPr>
              <a:buNone/>
            </a:pPr>
            <a:r>
              <a:rPr lang="zh-TW" altLang="en-US" dirty="0" smtClean="0"/>
              <a:t>  例：自傳提到自己熱愛多元學習，讀書計畫對於學習沒有什麼多元或想法。</a:t>
            </a:r>
            <a:endParaRPr lang="en-US" altLang="zh-TW" dirty="0" smtClean="0"/>
          </a:p>
          <a:p>
            <a:pPr>
              <a:buNone/>
            </a:pPr>
            <a:endParaRPr lang="en-US" altLang="zh-TW" dirty="0" smtClean="0"/>
          </a:p>
          <a:p>
            <a:pPr>
              <a:buNone/>
            </a:pPr>
            <a:endParaRPr lang="zh-TW" altLang="en-US" dirty="0"/>
          </a:p>
        </p:txBody>
      </p:sp>
      <p:sp>
        <p:nvSpPr>
          <p:cNvPr id="3" name="標題 2"/>
          <p:cNvSpPr>
            <a:spLocks noGrp="1"/>
          </p:cNvSpPr>
          <p:nvPr>
            <p:ph type="title"/>
          </p:nvPr>
        </p:nvSpPr>
        <p:spPr/>
        <p:txBody>
          <a:bodyPr/>
          <a:lstStyle/>
          <a:p>
            <a:r>
              <a:rPr lang="zh-TW" altLang="en-US" dirty="0" smtClean="0"/>
              <a:t>讀書計畫檢核要點</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zh-TW" altLang="en-US" dirty="0" smtClean="0"/>
              <a:t>範例</a:t>
            </a:r>
            <a:endParaRPr lang="zh-TW" altLang="en-US" dirty="0"/>
          </a:p>
        </p:txBody>
      </p:sp>
      <p:pic>
        <p:nvPicPr>
          <p:cNvPr id="4" name="Picture 2"/>
          <p:cNvPicPr>
            <a:picLocks noChangeAspect="1" noChangeArrowheads="1"/>
          </p:cNvPicPr>
          <p:nvPr/>
        </p:nvPicPr>
        <p:blipFill>
          <a:blip r:embed="rId2" cstate="print"/>
          <a:srcRect l="7105" t="21634" r="52989" b="14419"/>
          <a:stretch>
            <a:fillRect/>
          </a:stretch>
        </p:blipFill>
        <p:spPr bwMode="auto">
          <a:xfrm>
            <a:off x="2051720" y="116632"/>
            <a:ext cx="5040560" cy="6615735"/>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cstate="print"/>
          <a:srcRect l="53663" t="20842" r="6431" b="13181"/>
          <a:stretch>
            <a:fillRect/>
          </a:stretch>
        </p:blipFill>
        <p:spPr bwMode="auto">
          <a:xfrm>
            <a:off x="2051720" y="188640"/>
            <a:ext cx="5040560" cy="6533227"/>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grpSp>
        <p:nvGrpSpPr>
          <p:cNvPr id="4" name="群組 3"/>
          <p:cNvGrpSpPr/>
          <p:nvPr/>
        </p:nvGrpSpPr>
        <p:grpSpPr>
          <a:xfrm>
            <a:off x="2123728" y="0"/>
            <a:ext cx="4896544" cy="6858000"/>
            <a:chOff x="4860032" y="962360"/>
            <a:chExt cx="4032448" cy="5847699"/>
          </a:xfrm>
        </p:grpSpPr>
        <p:pic>
          <p:nvPicPr>
            <p:cNvPr id="5" name="Picture 2"/>
            <p:cNvPicPr>
              <a:picLocks noChangeAspect="1" noChangeArrowheads="1"/>
            </p:cNvPicPr>
            <p:nvPr/>
          </p:nvPicPr>
          <p:blipFill>
            <a:blip r:embed="rId2" cstate="print"/>
            <a:srcRect l="13896" t="13951" r="17179" b="74283"/>
            <a:stretch>
              <a:fillRect/>
            </a:stretch>
          </p:blipFill>
          <p:spPr bwMode="auto">
            <a:xfrm>
              <a:off x="4860032" y="962360"/>
              <a:ext cx="4032448" cy="100518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13896" t="39090" r="17179" b="3632"/>
            <a:stretch>
              <a:fillRect/>
            </a:stretch>
          </p:blipFill>
          <p:spPr bwMode="auto">
            <a:xfrm>
              <a:off x="4860032" y="1916832"/>
              <a:ext cx="4032448" cy="489322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 name="內容版面配置區 4" descr="11.jpg"/>
          <p:cNvPicPr>
            <a:picLocks noChangeAspect="1"/>
          </p:cNvPicPr>
          <p:nvPr/>
        </p:nvPicPr>
        <p:blipFill>
          <a:blip r:embed="rId2" cstate="print"/>
          <a:srcRect l="9186" t="2181" r="9086" b="2469"/>
          <a:stretch>
            <a:fillRect/>
          </a:stretch>
        </p:blipFill>
        <p:spPr>
          <a:xfrm>
            <a:off x="2483768" y="116632"/>
            <a:ext cx="4248472" cy="6608734"/>
          </a:xfrm>
          <a:prstGeom prst="rect">
            <a:avLst/>
          </a:prstGeom>
          <a:noFill/>
          <a:ln w="28575">
            <a:solidFill>
              <a:srgbClr val="7030A0"/>
            </a:solidFill>
            <a:prstDash val="dash"/>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260414023"/>
              </p:ext>
            </p:extLst>
          </p:nvPr>
        </p:nvGraphicFramePr>
        <p:xfrm>
          <a:off x="467544" y="1124744"/>
          <a:ext cx="8229600" cy="5486400"/>
        </p:xfrm>
        <a:graphic>
          <a:graphicData uri="http://schemas.openxmlformats.org/drawingml/2006/table">
            <a:tbl>
              <a:tblPr firstRow="1" bandRow="1">
                <a:tableStyleId>{5C22544A-7EE6-4342-B048-85BDC9FD1C3A}</a:tableStyleId>
              </a:tblPr>
              <a:tblGrid>
                <a:gridCol w="2818656"/>
                <a:gridCol w="5410944"/>
              </a:tblGrid>
              <a:tr h="370840">
                <a:tc>
                  <a:txBody>
                    <a:bodyPr/>
                    <a:lstStyle/>
                    <a:p>
                      <a:pPr algn="ctr"/>
                      <a:r>
                        <a:rPr lang="zh-TW" altLang="en-US" sz="2400" dirty="0" smtClean="0">
                          <a:solidFill>
                            <a:schemeClr val="bg1"/>
                          </a:solidFill>
                        </a:rPr>
                        <a:t>日  期</a:t>
                      </a:r>
                      <a:endParaRPr lang="zh-TW" altLang="en-US" sz="2400" dirty="0">
                        <a:solidFill>
                          <a:schemeClr val="bg1"/>
                        </a:solidFill>
                      </a:endParaRPr>
                    </a:p>
                  </a:txBody>
                  <a:tcPr/>
                </a:tc>
                <a:tc>
                  <a:txBody>
                    <a:bodyPr/>
                    <a:lstStyle/>
                    <a:p>
                      <a:pPr algn="ctr"/>
                      <a:r>
                        <a:rPr lang="zh-TW" altLang="en-US" sz="2400" dirty="0" smtClean="0">
                          <a:solidFill>
                            <a:schemeClr val="bg1"/>
                          </a:solidFill>
                        </a:rPr>
                        <a:t>項  目</a:t>
                      </a:r>
                      <a:endParaRPr lang="zh-TW" altLang="en-US" sz="2400" dirty="0">
                        <a:solidFill>
                          <a:schemeClr val="bg1"/>
                        </a:solidFill>
                      </a:endParaRPr>
                    </a:p>
                  </a:txBody>
                  <a:tcPr/>
                </a:tc>
              </a:tr>
              <a:tr h="370840">
                <a:tc>
                  <a:txBody>
                    <a:bodyPr/>
                    <a:lstStyle/>
                    <a:p>
                      <a:r>
                        <a:rPr lang="en-US" altLang="zh-TW" sz="2400" dirty="0" smtClean="0"/>
                        <a:t>2</a:t>
                      </a:r>
                      <a:r>
                        <a:rPr lang="zh-TW" altLang="en-US" sz="2400" dirty="0" smtClean="0"/>
                        <a:t>月</a:t>
                      </a:r>
                      <a:r>
                        <a:rPr lang="en-US" altLang="zh-TW" sz="2400" dirty="0" smtClean="0"/>
                        <a:t>24</a:t>
                      </a:r>
                      <a:r>
                        <a:rPr lang="zh-TW" altLang="en-US" sz="2400" dirty="0" smtClean="0"/>
                        <a:t>日</a:t>
                      </a:r>
                      <a:r>
                        <a:rPr lang="en-US" altLang="zh-TW" sz="2400" dirty="0" smtClean="0"/>
                        <a:t>(</a:t>
                      </a:r>
                      <a:r>
                        <a:rPr lang="zh-TW" altLang="en-US" sz="2400" dirty="0" smtClean="0"/>
                        <a:t>一</a:t>
                      </a:r>
                      <a:r>
                        <a:rPr lang="en-US" altLang="zh-TW" sz="2400" dirty="0" smtClean="0"/>
                        <a:t>)</a:t>
                      </a:r>
                      <a:endParaRPr lang="zh-TW" altLang="en-US" sz="2400" dirty="0"/>
                    </a:p>
                  </a:txBody>
                  <a:tcPr/>
                </a:tc>
                <a:tc>
                  <a:txBody>
                    <a:bodyPr/>
                    <a:lstStyle/>
                    <a:p>
                      <a:r>
                        <a:rPr lang="zh-TW" altLang="en-US" sz="2400" dirty="0" smtClean="0"/>
                        <a:t>學科能力測驗成績公告</a:t>
                      </a:r>
                      <a:endParaRPr lang="zh-TW" altLang="en-US" sz="2400" dirty="0"/>
                    </a:p>
                  </a:txBody>
                  <a:tcPr/>
                </a:tc>
              </a:tr>
              <a:tr h="370840">
                <a:tc>
                  <a:txBody>
                    <a:bodyPr/>
                    <a:lstStyle/>
                    <a:p>
                      <a:r>
                        <a:rPr lang="en-US" altLang="zh-TW" sz="2400" dirty="0" smtClean="0"/>
                        <a:t>2</a:t>
                      </a:r>
                      <a:r>
                        <a:rPr lang="zh-TW" altLang="en-US" sz="2400" dirty="0" smtClean="0"/>
                        <a:t>月</a:t>
                      </a:r>
                      <a:r>
                        <a:rPr lang="en-US" altLang="zh-TW" sz="2400" dirty="0" smtClean="0"/>
                        <a:t>27</a:t>
                      </a:r>
                      <a:r>
                        <a:rPr lang="zh-TW" altLang="en-US" sz="2400" dirty="0" smtClean="0"/>
                        <a:t>日</a:t>
                      </a:r>
                      <a:r>
                        <a:rPr lang="en-US" altLang="zh-TW" sz="2400" dirty="0" smtClean="0"/>
                        <a:t>(</a:t>
                      </a:r>
                      <a:r>
                        <a:rPr lang="zh-TW" altLang="en-US" sz="2400" dirty="0" smtClean="0"/>
                        <a:t>四</a:t>
                      </a:r>
                      <a:r>
                        <a:rPr lang="en-US" altLang="zh-TW" sz="2400" dirty="0" smtClean="0"/>
                        <a:t>)18:30</a:t>
                      </a:r>
                      <a:endParaRPr lang="zh-TW" altLang="en-US" sz="2400" dirty="0"/>
                    </a:p>
                  </a:txBody>
                  <a:tcPr/>
                </a:tc>
                <a:tc>
                  <a:txBody>
                    <a:bodyPr/>
                    <a:lstStyle/>
                    <a:p>
                      <a:r>
                        <a:rPr lang="zh-TW" altLang="en-US" sz="2400" dirty="0" smtClean="0"/>
                        <a:t>甄選入學選填志願說明會</a:t>
                      </a:r>
                      <a:r>
                        <a:rPr lang="en-US" altLang="zh-TW" sz="2400" dirty="0" smtClean="0"/>
                        <a:t>@</a:t>
                      </a:r>
                      <a:r>
                        <a:rPr lang="zh-TW" altLang="en-US" sz="2400" dirty="0" smtClean="0"/>
                        <a:t>中正堂</a:t>
                      </a:r>
                      <a:endParaRPr lang="zh-TW" altLang="en-US" sz="2400" dirty="0"/>
                    </a:p>
                  </a:txBody>
                  <a:tcPr/>
                </a:tc>
              </a:tr>
              <a:tr h="370840">
                <a:tc>
                  <a:txBody>
                    <a:bodyPr/>
                    <a:lstStyle/>
                    <a:p>
                      <a:r>
                        <a:rPr lang="en-US" altLang="zh-TW" sz="2400" dirty="0" smtClean="0"/>
                        <a:t>3</a:t>
                      </a:r>
                      <a:r>
                        <a:rPr lang="zh-TW" altLang="en-US" sz="2400" dirty="0" smtClean="0"/>
                        <a:t>月初</a:t>
                      </a:r>
                      <a:r>
                        <a:rPr lang="en-US" altLang="zh-TW" sz="2400" dirty="0" smtClean="0"/>
                        <a:t>~3</a:t>
                      </a:r>
                      <a:r>
                        <a:rPr lang="zh-TW" altLang="en-US" sz="2400" dirty="0" smtClean="0"/>
                        <a:t>月中</a:t>
                      </a:r>
                      <a:endParaRPr lang="zh-TW" altLang="en-US" sz="2400" dirty="0"/>
                    </a:p>
                  </a:txBody>
                  <a:tcPr/>
                </a:tc>
                <a:tc>
                  <a:txBody>
                    <a:bodyPr/>
                    <a:lstStyle/>
                    <a:p>
                      <a:r>
                        <a:rPr lang="zh-TW" altLang="en-US" sz="2400" b="1" dirty="0" smtClean="0">
                          <a:solidFill>
                            <a:srgbClr val="FF0000"/>
                          </a:solidFill>
                        </a:rPr>
                        <a:t>校內</a:t>
                      </a:r>
                      <a:r>
                        <a:rPr lang="zh-TW" altLang="en-US" sz="2400" dirty="0" smtClean="0"/>
                        <a:t>個人申請志願填寫</a:t>
                      </a:r>
                      <a:r>
                        <a:rPr lang="en-US" altLang="zh-TW" sz="2400" dirty="0" smtClean="0"/>
                        <a:t>+</a:t>
                      </a:r>
                      <a:r>
                        <a:rPr lang="zh-TW" altLang="en-US" sz="2400" dirty="0" smtClean="0"/>
                        <a:t>報名</a:t>
                      </a:r>
                      <a:endParaRPr lang="zh-TW" altLang="en-US" sz="2400" dirty="0"/>
                    </a:p>
                  </a:txBody>
                  <a:tcPr/>
                </a:tc>
              </a:tr>
              <a:tr h="370840">
                <a:tc>
                  <a:txBody>
                    <a:bodyPr/>
                    <a:lstStyle/>
                    <a:p>
                      <a:r>
                        <a:rPr lang="en-US" altLang="zh-TW" sz="2400" dirty="0" smtClean="0"/>
                        <a:t>3</a:t>
                      </a:r>
                      <a:r>
                        <a:rPr lang="zh-TW" altLang="en-US" sz="2400" dirty="0" smtClean="0"/>
                        <a:t>月</a:t>
                      </a:r>
                      <a:r>
                        <a:rPr lang="en-US" altLang="zh-TW" sz="2400" dirty="0" smtClean="0"/>
                        <a:t>5</a:t>
                      </a:r>
                      <a:r>
                        <a:rPr lang="zh-TW" altLang="en-US" sz="2400" dirty="0" smtClean="0"/>
                        <a:t>日</a:t>
                      </a:r>
                      <a:r>
                        <a:rPr lang="en-US" altLang="zh-TW" sz="2400" dirty="0" smtClean="0"/>
                        <a:t>~5</a:t>
                      </a:r>
                      <a:r>
                        <a:rPr lang="zh-TW" altLang="en-US" sz="2400" dirty="0" smtClean="0"/>
                        <a:t>月</a:t>
                      </a:r>
                      <a:r>
                        <a:rPr lang="en-US" altLang="zh-TW" sz="2400" dirty="0" smtClean="0"/>
                        <a:t>25</a:t>
                      </a:r>
                      <a:r>
                        <a:rPr lang="zh-TW" altLang="en-US" sz="2400" dirty="0" smtClean="0"/>
                        <a:t>日</a:t>
                      </a:r>
                      <a:endParaRPr lang="zh-TW" altLang="en-US" sz="2400" dirty="0"/>
                    </a:p>
                  </a:txBody>
                  <a:tcPr/>
                </a:tc>
                <a:tc>
                  <a:txBody>
                    <a:bodyPr/>
                    <a:lstStyle/>
                    <a:p>
                      <a:r>
                        <a:rPr lang="zh-TW" altLang="en-US" sz="2400" dirty="0" smtClean="0"/>
                        <a:t>考生在甄選委員會網站設定個人密碼</a:t>
                      </a:r>
                      <a:endParaRPr lang="zh-TW" altLang="en-US" sz="2400" dirty="0"/>
                    </a:p>
                  </a:txBody>
                  <a:tcPr/>
                </a:tc>
              </a:tr>
              <a:tr h="370840">
                <a:tc>
                  <a:txBody>
                    <a:bodyPr/>
                    <a:lstStyle/>
                    <a:p>
                      <a:r>
                        <a:rPr lang="en-US" altLang="zh-TW" sz="2400" dirty="0" smtClean="0"/>
                        <a:t>3</a:t>
                      </a:r>
                      <a:r>
                        <a:rPr lang="zh-TW" altLang="en-US" sz="2400" dirty="0" smtClean="0"/>
                        <a:t>月</a:t>
                      </a:r>
                      <a:r>
                        <a:rPr lang="en-US" altLang="zh-TW" sz="2400" dirty="0" smtClean="0"/>
                        <a:t>18</a:t>
                      </a:r>
                      <a:r>
                        <a:rPr lang="zh-TW" altLang="en-US" sz="2400" dirty="0" smtClean="0"/>
                        <a:t>日</a:t>
                      </a:r>
                      <a:r>
                        <a:rPr lang="en-US" altLang="zh-TW" sz="2400" dirty="0" smtClean="0"/>
                        <a:t>(</a:t>
                      </a:r>
                      <a:r>
                        <a:rPr lang="zh-TW" altLang="en-US" sz="2400" dirty="0" smtClean="0"/>
                        <a:t>三</a:t>
                      </a:r>
                      <a:r>
                        <a:rPr lang="en-US" altLang="zh-TW" sz="2400" dirty="0" smtClean="0"/>
                        <a:t>)</a:t>
                      </a:r>
                      <a:endParaRPr lang="zh-TW" altLang="en-US" sz="2400" dirty="0"/>
                    </a:p>
                  </a:txBody>
                  <a:tcPr/>
                </a:tc>
                <a:tc>
                  <a:txBody>
                    <a:bodyPr/>
                    <a:lstStyle/>
                    <a:p>
                      <a:r>
                        <a:rPr lang="zh-TW" altLang="en-US" sz="2400" dirty="0" smtClean="0"/>
                        <a:t>繁星推薦第</a:t>
                      </a:r>
                      <a:r>
                        <a:rPr lang="en-US" altLang="zh-TW" sz="2400" dirty="0" smtClean="0"/>
                        <a:t>1-7</a:t>
                      </a:r>
                      <a:r>
                        <a:rPr lang="zh-TW" altLang="en-US" sz="2400" dirty="0" smtClean="0"/>
                        <a:t>學群放榜</a:t>
                      </a:r>
                      <a:endParaRPr lang="zh-TW" altLang="en-US" sz="2400" dirty="0"/>
                    </a:p>
                  </a:txBody>
                  <a:tcPr/>
                </a:tc>
              </a:tr>
              <a:tr h="370840">
                <a:tc>
                  <a:txBody>
                    <a:bodyPr/>
                    <a:lstStyle/>
                    <a:p>
                      <a:r>
                        <a:rPr lang="en-US" altLang="zh-TW" sz="2400" dirty="0" smtClean="0"/>
                        <a:t>3</a:t>
                      </a:r>
                      <a:r>
                        <a:rPr lang="zh-TW" altLang="en-US" sz="2400" dirty="0" smtClean="0"/>
                        <a:t>月</a:t>
                      </a:r>
                      <a:r>
                        <a:rPr lang="en-US" altLang="zh-TW" sz="2400" dirty="0" smtClean="0"/>
                        <a:t>31</a:t>
                      </a:r>
                      <a:r>
                        <a:rPr lang="zh-TW" altLang="en-US" sz="2400" dirty="0" smtClean="0"/>
                        <a:t>日</a:t>
                      </a:r>
                      <a:r>
                        <a:rPr lang="en-US" altLang="zh-TW" sz="2400" dirty="0" smtClean="0"/>
                        <a:t>(</a:t>
                      </a:r>
                      <a:r>
                        <a:rPr lang="zh-TW" altLang="en-US" sz="2400" dirty="0" smtClean="0"/>
                        <a:t>二</a:t>
                      </a:r>
                      <a:r>
                        <a:rPr lang="en-US" altLang="zh-TW" sz="2400" dirty="0" smtClean="0"/>
                        <a:t>)</a:t>
                      </a:r>
                      <a:endParaRPr lang="zh-TW" altLang="en-US" sz="2400" dirty="0"/>
                    </a:p>
                  </a:txBody>
                  <a:tcPr/>
                </a:tc>
                <a:tc>
                  <a:txBody>
                    <a:bodyPr/>
                    <a:lstStyle/>
                    <a:p>
                      <a:r>
                        <a:rPr lang="zh-TW" altLang="en-US" sz="2400" b="1" dirty="0" smtClean="0">
                          <a:solidFill>
                            <a:srgbClr val="FF0000"/>
                          </a:solidFill>
                        </a:rPr>
                        <a:t>一般大學</a:t>
                      </a:r>
                      <a:r>
                        <a:rPr lang="zh-TW" altLang="en-US" sz="2400" dirty="0" smtClean="0"/>
                        <a:t>個人申請公告篩選結果</a:t>
                      </a:r>
                      <a:endParaRPr lang="zh-TW" altLang="en-US" sz="2400" dirty="0"/>
                    </a:p>
                  </a:txBody>
                  <a:tcPr/>
                </a:tc>
              </a:tr>
              <a:tr h="370840">
                <a:tc>
                  <a:txBody>
                    <a:bodyPr/>
                    <a:lstStyle/>
                    <a:p>
                      <a:r>
                        <a:rPr lang="en-US" altLang="zh-TW" sz="2400" dirty="0" smtClean="0"/>
                        <a:t>4</a:t>
                      </a:r>
                      <a:r>
                        <a:rPr lang="zh-TW" altLang="en-US" sz="2400" dirty="0" smtClean="0"/>
                        <a:t>月</a:t>
                      </a:r>
                      <a:r>
                        <a:rPr lang="en-US" altLang="zh-TW" sz="2400" dirty="0" smtClean="0"/>
                        <a:t>1</a:t>
                      </a:r>
                      <a:r>
                        <a:rPr lang="zh-TW" altLang="en-US" sz="2400" dirty="0" smtClean="0"/>
                        <a:t>日</a:t>
                      </a:r>
                      <a:r>
                        <a:rPr lang="en-US" altLang="zh-TW" sz="2400" dirty="0" smtClean="0"/>
                        <a:t>(</a:t>
                      </a:r>
                      <a:r>
                        <a:rPr lang="zh-TW" altLang="en-US" sz="2400" dirty="0" smtClean="0"/>
                        <a:t>三</a:t>
                      </a:r>
                      <a:r>
                        <a:rPr lang="en-US" altLang="zh-TW" sz="2400" dirty="0" smtClean="0"/>
                        <a:t>)</a:t>
                      </a:r>
                      <a:endParaRPr lang="zh-TW" altLang="en-US" sz="2400" dirty="0"/>
                    </a:p>
                  </a:txBody>
                  <a:tcPr/>
                </a:tc>
                <a:tc>
                  <a:txBody>
                    <a:bodyPr/>
                    <a:lstStyle/>
                    <a:p>
                      <a:r>
                        <a:rPr lang="zh-TW" altLang="en-US" sz="2400" b="1" dirty="0" smtClean="0">
                          <a:solidFill>
                            <a:srgbClr val="FF0000"/>
                          </a:solidFill>
                        </a:rPr>
                        <a:t>科技大學</a:t>
                      </a:r>
                      <a:r>
                        <a:rPr lang="zh-TW" altLang="en-US" sz="2400" dirty="0" smtClean="0"/>
                        <a:t>申請入學公告篩選結果</a:t>
                      </a:r>
                      <a:endParaRPr lang="zh-TW" altLang="en-US" sz="2400" dirty="0"/>
                    </a:p>
                  </a:txBody>
                  <a:tcPr/>
                </a:tc>
              </a:tr>
              <a:tr h="370840">
                <a:tc>
                  <a:txBody>
                    <a:bodyPr/>
                    <a:lstStyle/>
                    <a:p>
                      <a:r>
                        <a:rPr lang="en-US" altLang="zh-TW" sz="2400" dirty="0" smtClean="0"/>
                        <a:t>4</a:t>
                      </a:r>
                      <a:r>
                        <a:rPr lang="zh-TW" altLang="en-US" sz="2400" dirty="0" smtClean="0"/>
                        <a:t>月</a:t>
                      </a:r>
                      <a:r>
                        <a:rPr lang="en-US" altLang="zh-TW" sz="2400" dirty="0" smtClean="0"/>
                        <a:t>7</a:t>
                      </a:r>
                      <a:r>
                        <a:rPr lang="zh-TW" altLang="en-US" sz="2400" dirty="0" smtClean="0"/>
                        <a:t>日</a:t>
                      </a:r>
                      <a:r>
                        <a:rPr lang="en-US" altLang="zh-TW" sz="2400" dirty="0" smtClean="0"/>
                        <a:t>~4</a:t>
                      </a:r>
                      <a:r>
                        <a:rPr lang="zh-TW" altLang="en-US" sz="2400" dirty="0" smtClean="0"/>
                        <a:t>月</a:t>
                      </a:r>
                      <a:r>
                        <a:rPr lang="en-US" altLang="zh-TW" sz="2400" dirty="0" smtClean="0"/>
                        <a:t>13</a:t>
                      </a:r>
                      <a:r>
                        <a:rPr lang="zh-TW" altLang="en-US" sz="2400" dirty="0" smtClean="0"/>
                        <a:t>日</a:t>
                      </a:r>
                      <a:endParaRPr lang="zh-TW" altLang="en-US" sz="2400" dirty="0"/>
                    </a:p>
                  </a:txBody>
                  <a:tcPr/>
                </a:tc>
                <a:tc>
                  <a:txBody>
                    <a:bodyPr/>
                    <a:lstStyle/>
                    <a:p>
                      <a:r>
                        <a:rPr lang="zh-TW" altLang="en-US" sz="2400" dirty="0" smtClean="0"/>
                        <a:t>一般大學審查資料上傳</a:t>
                      </a:r>
                      <a:r>
                        <a:rPr lang="zh-TW" altLang="en-US" sz="2400" b="1" dirty="0" smtClean="0">
                          <a:solidFill>
                            <a:srgbClr val="FF0000"/>
                          </a:solidFill>
                        </a:rPr>
                        <a:t>截止日期</a:t>
                      </a:r>
                      <a:endParaRPr lang="zh-TW" altLang="en-US" sz="2400" b="1" dirty="0">
                        <a:solidFill>
                          <a:srgbClr val="FF0000"/>
                        </a:solidFill>
                      </a:endParaRPr>
                    </a:p>
                  </a:txBody>
                  <a:tcPr/>
                </a:tc>
              </a:tr>
              <a:tr h="370840">
                <a:tc>
                  <a:txBody>
                    <a:bodyPr/>
                    <a:lstStyle/>
                    <a:p>
                      <a:r>
                        <a:rPr lang="en-US" altLang="zh-TW" sz="2400" dirty="0" smtClean="0"/>
                        <a:t>4</a:t>
                      </a:r>
                      <a:r>
                        <a:rPr lang="zh-TW" altLang="en-US" sz="2400" dirty="0" smtClean="0"/>
                        <a:t>月</a:t>
                      </a:r>
                      <a:r>
                        <a:rPr lang="en-US" altLang="zh-TW" sz="2400" dirty="0" smtClean="0"/>
                        <a:t>6</a:t>
                      </a:r>
                      <a:r>
                        <a:rPr lang="zh-TW" altLang="en-US" sz="2400" dirty="0" smtClean="0"/>
                        <a:t>日</a:t>
                      </a:r>
                      <a:r>
                        <a:rPr lang="en-US" altLang="zh-TW" sz="2400" dirty="0" smtClean="0"/>
                        <a:t>~4</a:t>
                      </a:r>
                      <a:r>
                        <a:rPr lang="zh-TW" altLang="en-US" sz="2400" dirty="0" smtClean="0"/>
                        <a:t>月</a:t>
                      </a:r>
                      <a:r>
                        <a:rPr lang="en-US" altLang="zh-TW" sz="2400" dirty="0" smtClean="0"/>
                        <a:t>13</a:t>
                      </a:r>
                      <a:r>
                        <a:rPr lang="zh-TW" altLang="en-US" sz="2400" dirty="0" smtClean="0"/>
                        <a:t>日</a:t>
                      </a:r>
                      <a:endParaRPr lang="zh-TW" altLang="en-US" sz="2400" dirty="0"/>
                    </a:p>
                  </a:txBody>
                  <a:tcPr/>
                </a:tc>
                <a:tc>
                  <a:txBody>
                    <a:bodyPr/>
                    <a:lstStyle/>
                    <a:p>
                      <a:r>
                        <a:rPr lang="zh-TW" altLang="en-US" sz="2400" b="0" dirty="0" smtClean="0">
                          <a:solidFill>
                            <a:schemeClr val="tx1"/>
                          </a:solidFill>
                        </a:rPr>
                        <a:t>科技大學審查資料</a:t>
                      </a:r>
                      <a:r>
                        <a:rPr lang="zh-TW" altLang="en-US" sz="2400" b="0" dirty="0" smtClean="0">
                          <a:solidFill>
                            <a:srgbClr val="0000FF"/>
                          </a:solidFill>
                        </a:rPr>
                        <a:t>郵寄</a:t>
                      </a:r>
                      <a:r>
                        <a:rPr lang="en-US" altLang="zh-TW" sz="2400" b="0" dirty="0" smtClean="0">
                          <a:solidFill>
                            <a:srgbClr val="0000FF"/>
                          </a:solidFill>
                        </a:rPr>
                        <a:t>&amp;</a:t>
                      </a:r>
                      <a:r>
                        <a:rPr lang="zh-TW" altLang="en-US" sz="2400" b="0" dirty="0" smtClean="0">
                          <a:solidFill>
                            <a:srgbClr val="0000FF"/>
                          </a:solidFill>
                        </a:rPr>
                        <a:t>上傳</a:t>
                      </a:r>
                      <a:r>
                        <a:rPr lang="zh-TW" altLang="en-US" sz="2400" b="1" dirty="0" smtClean="0">
                          <a:solidFill>
                            <a:srgbClr val="FF0000"/>
                          </a:solidFill>
                        </a:rPr>
                        <a:t>截止日期</a:t>
                      </a:r>
                      <a:endParaRPr lang="zh-TW" altLang="en-US" sz="2400" b="1" dirty="0">
                        <a:solidFill>
                          <a:srgbClr val="FF0000"/>
                        </a:solidFill>
                      </a:endParaRPr>
                    </a:p>
                  </a:txBody>
                  <a:tcPr/>
                </a:tc>
              </a:tr>
              <a:tr h="370840">
                <a:tc>
                  <a:txBody>
                    <a:bodyPr/>
                    <a:lstStyle/>
                    <a:p>
                      <a:r>
                        <a:rPr lang="en-US" altLang="zh-TW" sz="2400" dirty="0" smtClean="0"/>
                        <a:t>4</a:t>
                      </a:r>
                      <a:r>
                        <a:rPr lang="zh-TW" altLang="en-US" sz="2400" dirty="0" smtClean="0"/>
                        <a:t>月</a:t>
                      </a:r>
                      <a:r>
                        <a:rPr lang="en-US" altLang="zh-TW" sz="2400" dirty="0" smtClean="0"/>
                        <a:t>7</a:t>
                      </a:r>
                      <a:r>
                        <a:rPr lang="zh-TW" altLang="en-US" sz="2400" dirty="0" smtClean="0"/>
                        <a:t>日</a:t>
                      </a:r>
                      <a:r>
                        <a:rPr lang="en-US" altLang="zh-TW" sz="2400" dirty="0" smtClean="0"/>
                        <a:t>~4</a:t>
                      </a:r>
                      <a:r>
                        <a:rPr lang="zh-TW" altLang="en-US" sz="2400" dirty="0" smtClean="0"/>
                        <a:t>月</a:t>
                      </a:r>
                      <a:r>
                        <a:rPr lang="en-US" altLang="zh-TW" sz="2400" dirty="0" smtClean="0"/>
                        <a:t>30</a:t>
                      </a:r>
                      <a:r>
                        <a:rPr lang="zh-TW" altLang="en-US" sz="2400" dirty="0" smtClean="0"/>
                        <a:t>日</a:t>
                      </a:r>
                      <a:endParaRPr lang="zh-TW" altLang="en-US" sz="2400" dirty="0"/>
                    </a:p>
                  </a:txBody>
                  <a:tcPr/>
                </a:tc>
                <a:tc>
                  <a:txBody>
                    <a:bodyPr/>
                    <a:lstStyle/>
                    <a:p>
                      <a:r>
                        <a:rPr kumimoji="0" lang="zh-TW" altLang="en-US" sz="2400" b="0" kern="1200" dirty="0" smtClean="0">
                          <a:solidFill>
                            <a:schemeClr val="tx1"/>
                          </a:solidFill>
                          <a:latin typeface="+mn-lt"/>
                          <a:ea typeface="+mn-ea"/>
                          <a:cs typeface="+mn-cs"/>
                        </a:rPr>
                        <a:t>科技大學第二階段複試</a:t>
                      </a:r>
                      <a:r>
                        <a:rPr lang="en-US" altLang="zh-TW" sz="2400" b="1" dirty="0" smtClean="0">
                          <a:solidFill>
                            <a:srgbClr val="FF0000"/>
                          </a:solidFill>
                        </a:rPr>
                        <a:t>(</a:t>
                      </a:r>
                      <a:r>
                        <a:rPr lang="zh-TW" altLang="en-US" sz="2400" b="1" dirty="0" smtClean="0">
                          <a:solidFill>
                            <a:srgbClr val="FF0000"/>
                          </a:solidFill>
                        </a:rPr>
                        <a:t>各系自訂</a:t>
                      </a:r>
                      <a:r>
                        <a:rPr lang="en-US" altLang="zh-TW" sz="2400" b="1" dirty="0" smtClean="0">
                          <a:solidFill>
                            <a:srgbClr val="FF0000"/>
                          </a:solidFill>
                        </a:rPr>
                        <a:t>)</a:t>
                      </a:r>
                      <a:endParaRPr lang="zh-TW" altLang="en-US" sz="2400" b="1" dirty="0">
                        <a:solidFill>
                          <a:srgbClr val="FF0000"/>
                        </a:solidFill>
                      </a:endParaRPr>
                    </a:p>
                  </a:txBody>
                  <a:tcPr/>
                </a:tc>
              </a:tr>
              <a:tr h="370840">
                <a:tc>
                  <a:txBody>
                    <a:bodyPr/>
                    <a:lstStyle/>
                    <a:p>
                      <a:r>
                        <a:rPr lang="en-US" altLang="zh-TW" sz="2400" dirty="0" smtClean="0"/>
                        <a:t>4</a:t>
                      </a:r>
                      <a:r>
                        <a:rPr lang="zh-TW" altLang="en-US" sz="2400" dirty="0" smtClean="0"/>
                        <a:t>月</a:t>
                      </a:r>
                      <a:r>
                        <a:rPr lang="en-US" altLang="zh-TW" sz="2400" dirty="0" smtClean="0"/>
                        <a:t>15</a:t>
                      </a:r>
                      <a:r>
                        <a:rPr lang="zh-TW" altLang="en-US" sz="2400" dirty="0" smtClean="0"/>
                        <a:t>日</a:t>
                      </a:r>
                      <a:r>
                        <a:rPr lang="en-US" altLang="zh-TW" sz="2400" dirty="0" smtClean="0"/>
                        <a:t>~5</a:t>
                      </a:r>
                      <a:r>
                        <a:rPr lang="zh-TW" altLang="en-US" sz="2400" dirty="0" smtClean="0"/>
                        <a:t>月</a:t>
                      </a:r>
                      <a:r>
                        <a:rPr lang="en-US" altLang="zh-TW" sz="2400" dirty="0" smtClean="0"/>
                        <a:t>3</a:t>
                      </a:r>
                      <a:r>
                        <a:rPr lang="zh-TW" altLang="en-US" sz="2400" dirty="0" smtClean="0"/>
                        <a:t>日</a:t>
                      </a:r>
                      <a:endParaRPr lang="zh-TW" altLang="en-US" sz="2400" dirty="0"/>
                    </a:p>
                  </a:txBody>
                  <a:tcPr/>
                </a:tc>
                <a:tc>
                  <a:txBody>
                    <a:bodyPr/>
                    <a:lstStyle/>
                    <a:p>
                      <a:r>
                        <a:rPr lang="zh-TW" altLang="en-US" sz="2400" b="0" dirty="0" smtClean="0">
                          <a:solidFill>
                            <a:schemeClr val="tx1"/>
                          </a:solidFill>
                        </a:rPr>
                        <a:t>一般大學第二階段複試</a:t>
                      </a:r>
                      <a:r>
                        <a:rPr lang="en-US" altLang="zh-TW" sz="2400" b="1" dirty="0" smtClean="0">
                          <a:solidFill>
                            <a:srgbClr val="FF0000"/>
                          </a:solidFill>
                        </a:rPr>
                        <a:t>(</a:t>
                      </a:r>
                      <a:r>
                        <a:rPr lang="zh-TW" altLang="en-US" sz="2400" b="1" dirty="0" smtClean="0">
                          <a:solidFill>
                            <a:srgbClr val="FF0000"/>
                          </a:solidFill>
                        </a:rPr>
                        <a:t>各系自訂</a:t>
                      </a:r>
                      <a:r>
                        <a:rPr lang="en-US" altLang="zh-TW" sz="2400" b="1" dirty="0" smtClean="0">
                          <a:solidFill>
                            <a:srgbClr val="FF0000"/>
                          </a:solidFill>
                        </a:rPr>
                        <a:t>)</a:t>
                      </a:r>
                      <a:endParaRPr lang="zh-TW" altLang="en-US" sz="2400" b="1" dirty="0">
                        <a:solidFill>
                          <a:srgbClr val="FF0000"/>
                        </a:solidFill>
                      </a:endParaRPr>
                    </a:p>
                  </a:txBody>
                  <a:tcPr/>
                </a:tc>
              </a:tr>
            </a:tbl>
          </a:graphicData>
        </a:graphic>
      </p:graphicFrame>
      <p:sp>
        <p:nvSpPr>
          <p:cNvPr id="3" name="標題 2"/>
          <p:cNvSpPr>
            <a:spLocks noGrp="1"/>
          </p:cNvSpPr>
          <p:nvPr>
            <p:ph type="title"/>
          </p:nvPr>
        </p:nvSpPr>
        <p:spPr>
          <a:xfrm>
            <a:off x="457200" y="116632"/>
            <a:ext cx="8229600" cy="1143000"/>
          </a:xfrm>
        </p:spPr>
        <p:txBody>
          <a:bodyPr>
            <a:normAutofit fontScale="90000"/>
          </a:bodyPr>
          <a:lstStyle/>
          <a:p>
            <a:r>
              <a:rPr lang="zh-TW" altLang="en-US" dirty="0" smtClean="0"/>
              <a:t>需要留意的時間點 </a:t>
            </a:r>
            <a:r>
              <a:rPr lang="en-US" altLang="zh-TW" sz="3100" dirty="0" smtClean="0">
                <a:solidFill>
                  <a:srgbClr val="FF0000"/>
                </a:solidFill>
                <a:effectLst/>
              </a:rPr>
              <a:t>(</a:t>
            </a:r>
            <a:r>
              <a:rPr lang="zh-TW" altLang="en-US" sz="3100" dirty="0" smtClean="0">
                <a:solidFill>
                  <a:srgbClr val="FF0000"/>
                </a:solidFill>
                <a:effectLst/>
              </a:rPr>
              <a:t>請以各招生管道簡章為準</a:t>
            </a:r>
            <a:r>
              <a:rPr lang="en-US" altLang="zh-TW" sz="3100" dirty="0" smtClean="0">
                <a:solidFill>
                  <a:srgbClr val="FF0000"/>
                </a:solidFill>
                <a:effectLst/>
              </a:rPr>
              <a:t>)</a:t>
            </a:r>
            <a:endParaRPr lang="zh-TW" altLang="en-US" sz="3100" dirty="0">
              <a:solidFill>
                <a:srgbClr val="FF0000"/>
              </a:solidFill>
              <a:effectLst/>
            </a:endParaRPr>
          </a:p>
        </p:txBody>
      </p:sp>
    </p:spTree>
    <p:extLst>
      <p:ext uri="{BB962C8B-B14F-4D97-AF65-F5344CB8AC3E}">
        <p14:creationId xmlns:p14="http://schemas.microsoft.com/office/powerpoint/2010/main" val="1727481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47360342"/>
              </p:ext>
            </p:extLst>
          </p:nvPr>
        </p:nvGraphicFramePr>
        <p:xfrm>
          <a:off x="457200" y="1340768"/>
          <a:ext cx="8229600" cy="4693920"/>
        </p:xfrm>
        <a:graphic>
          <a:graphicData uri="http://schemas.openxmlformats.org/drawingml/2006/table">
            <a:tbl>
              <a:tblPr firstRow="1" bandRow="1">
                <a:tableStyleId>{5C22544A-7EE6-4342-B048-85BDC9FD1C3A}</a:tableStyleId>
              </a:tblPr>
              <a:tblGrid>
                <a:gridCol w="2530624"/>
                <a:gridCol w="5698976"/>
              </a:tblGrid>
              <a:tr h="370840">
                <a:tc>
                  <a:txBody>
                    <a:bodyPr/>
                    <a:lstStyle/>
                    <a:p>
                      <a:pPr algn="ctr"/>
                      <a:r>
                        <a:rPr lang="zh-TW" altLang="en-US" sz="2000" dirty="0" smtClean="0"/>
                        <a:t>資源</a:t>
                      </a:r>
                      <a:endParaRPr lang="zh-TW" altLang="en-US" sz="2000" dirty="0"/>
                    </a:p>
                  </a:txBody>
                  <a:tcPr/>
                </a:tc>
                <a:tc>
                  <a:txBody>
                    <a:bodyPr/>
                    <a:lstStyle/>
                    <a:p>
                      <a:pPr algn="ctr"/>
                      <a:r>
                        <a:rPr lang="zh-TW" altLang="en-US" sz="2000" dirty="0" smtClean="0"/>
                        <a:t>內  容</a:t>
                      </a:r>
                      <a:endParaRPr lang="zh-TW" alt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anose="020B0604030504040204" pitchFamily="34" charset="-120"/>
                          <a:ea typeface="微軟正黑體" panose="020B0604030504040204" pitchFamily="34" charset="-120"/>
                        </a:rPr>
                        <a:t>科系網站</a:t>
                      </a:r>
                      <a:endParaRPr lang="zh-TW" altLang="en-US" sz="24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微軟正黑體" panose="020B0604030504040204" pitchFamily="34" charset="-120"/>
                          <a:ea typeface="微軟正黑體" panose="020B0604030504040204" pitchFamily="34" charset="-120"/>
                        </a:rPr>
                        <a:t>進入科系的官方網站，了解這個科系的課程地圖，從入學到畢業的課程安排、實習要求，未來能夠在哪些場域、哪些地方從事哪些職業</a:t>
                      </a:r>
                      <a:r>
                        <a:rPr lang="en-US" altLang="zh-TW"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真實的工作內容是什麼</a:t>
                      </a:r>
                      <a:r>
                        <a:rPr lang="en-US" altLang="zh-TW" sz="2400" dirty="0" smtClean="0">
                          <a:solidFill>
                            <a:schemeClr val="tx1"/>
                          </a:solidFill>
                          <a:latin typeface="微軟正黑體" panose="020B0604030504040204" pitchFamily="34" charset="-120"/>
                          <a:ea typeface="微軟正黑體" panose="020B0604030504040204" pitchFamily="34" charset="-120"/>
                        </a:rPr>
                        <a:t>?</a:t>
                      </a:r>
                      <a:endParaRPr lang="zh-TW" altLang="en-US" sz="2400"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latin typeface="微軟正黑體" panose="020B0604030504040204" pitchFamily="34" charset="-120"/>
                          <a:ea typeface="微軟正黑體" panose="020B0604030504040204" pitchFamily="34" charset="-120"/>
                        </a:rPr>
                        <a:t>IOH</a:t>
                      </a:r>
                      <a:endParaRPr lang="en-US" altLang="zh-CN" sz="2400" b="1"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chemeClr val="tx1"/>
                          </a:solidFill>
                          <a:hlinkClick r:id="rId2"/>
                        </a:rPr>
                        <a:t>https://ioh.tw/</a:t>
                      </a:r>
                      <a:endParaRPr lang="zh-TW" altLang="en-US" sz="24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微軟正黑體" panose="020B0604030504040204" pitchFamily="34" charset="-120"/>
                          <a:ea typeface="微軟正黑體" panose="020B0604030504040204" pitchFamily="34" charset="-120"/>
                        </a:rPr>
                        <a:t>聽聽實際就讀的學長姊及各校系教授來告訴你，這個系實際學習的內容為何？哪些跟你想的不一樣？教授想要收什麼樣的人？</a:t>
                      </a:r>
                      <a:endParaRPr lang="zh-TW" altLang="en-US" sz="2400"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latin typeface="微軟正黑體" panose="020B0604030504040204" pitchFamily="34" charset="-120"/>
                          <a:ea typeface="微軟正黑體" panose="020B0604030504040204" pitchFamily="34" charset="-120"/>
                        </a:rPr>
                        <a:t>104</a:t>
                      </a:r>
                      <a:r>
                        <a:rPr lang="zh-TW" altLang="en-US" sz="2400" b="1" dirty="0" smtClean="0">
                          <a:solidFill>
                            <a:schemeClr val="tx1"/>
                          </a:solidFill>
                          <a:latin typeface="微軟正黑體" panose="020B0604030504040204" pitchFamily="34" charset="-120"/>
                          <a:ea typeface="微軟正黑體" panose="020B0604030504040204" pitchFamily="34" charset="-120"/>
                        </a:rPr>
                        <a:t>職務大百科</a:t>
                      </a:r>
                      <a:endParaRPr lang="en-US" altLang="zh-CN" sz="2400" b="1"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solidFill>
                            <a:schemeClr val="tx1"/>
                          </a:solidFill>
                          <a:hlinkClick r:id="rId3"/>
                        </a:rPr>
                        <a:t>https://www.104.com.tw/jb/jobwiki/nav</a:t>
                      </a:r>
                      <a:endParaRPr lang="zh-TW" altLang="en-US" sz="24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微軟正黑體" panose="020B0604030504040204" pitchFamily="34" charset="-120"/>
                          <a:ea typeface="微軟正黑體" panose="020B0604030504040204" pitchFamily="34" charset="-120"/>
                        </a:rPr>
                        <a:t>瞭解相關職業的工作內容、適合個性、供給需求、薪資行情</a:t>
                      </a:r>
                      <a:r>
                        <a:rPr lang="en-US" altLang="zh-TW"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smtClean="0">
                          <a:solidFill>
                            <a:schemeClr val="tx1"/>
                          </a:solidFill>
                          <a:latin typeface="微軟正黑體" panose="020B0604030504040204" pitchFamily="34" charset="-120"/>
                          <a:ea typeface="微軟正黑體" panose="020B0604030504040204" pitchFamily="34" charset="-120"/>
                        </a:rPr>
                        <a:t>等。看不懂的、不夠明白的</a:t>
                      </a:r>
                      <a:r>
                        <a:rPr lang="en-US" altLang="zh-TW" sz="2400" dirty="0" smtClean="0">
                          <a:solidFill>
                            <a:schemeClr val="tx1"/>
                          </a:solidFill>
                          <a:latin typeface="微軟正黑體" panose="020B0604030504040204" pitchFamily="34" charset="-120"/>
                          <a:ea typeface="微軟正黑體" panose="020B0604030504040204" pitchFamily="34" charset="-120"/>
                        </a:rPr>
                        <a:t>…just Google it!!</a:t>
                      </a:r>
                      <a:endParaRPr lang="zh-CN" altLang="en-US" sz="2400" dirty="0" smtClean="0">
                        <a:solidFill>
                          <a:schemeClr val="tx1"/>
                        </a:solidFill>
                        <a:latin typeface="微軟正黑體" panose="020B0604030504040204" pitchFamily="34" charset="-120"/>
                        <a:ea typeface="微軟正黑體" panose="020B0604030504040204" pitchFamily="34" charset="-120"/>
                      </a:endParaRPr>
                    </a:p>
                    <a:p>
                      <a:endParaRPr lang="zh-TW" altLang="en-US" sz="2400" dirty="0">
                        <a:solidFill>
                          <a:schemeClr val="tx1"/>
                        </a:solidFill>
                      </a:endParaRPr>
                    </a:p>
                  </a:txBody>
                  <a:tcPr/>
                </a:tc>
              </a:tr>
            </a:tbl>
          </a:graphicData>
        </a:graphic>
      </p:graphicFrame>
      <p:sp>
        <p:nvSpPr>
          <p:cNvPr id="3" name="標題 2"/>
          <p:cNvSpPr>
            <a:spLocks noGrp="1"/>
          </p:cNvSpPr>
          <p:nvPr>
            <p:ph type="title"/>
          </p:nvPr>
        </p:nvSpPr>
        <p:spPr/>
        <p:txBody>
          <a:bodyPr/>
          <a:lstStyle/>
          <a:p>
            <a:r>
              <a:rPr lang="zh-TW" altLang="en-US" dirty="0" smtClean="0"/>
              <a:t>可以幫助你更認識科系的資源</a:t>
            </a:r>
            <a:endParaRPr lang="zh-TW" altLang="en-US" dirty="0"/>
          </a:p>
        </p:txBody>
      </p:sp>
    </p:spTree>
    <p:extLst>
      <p:ext uri="{BB962C8B-B14F-4D97-AF65-F5344CB8AC3E}">
        <p14:creationId xmlns:p14="http://schemas.microsoft.com/office/powerpoint/2010/main" val="2132804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228242431"/>
              </p:ext>
            </p:extLst>
          </p:nvPr>
        </p:nvGraphicFramePr>
        <p:xfrm>
          <a:off x="457200" y="1340768"/>
          <a:ext cx="8229600" cy="3907536"/>
        </p:xfrm>
        <a:graphic>
          <a:graphicData uri="http://schemas.openxmlformats.org/drawingml/2006/table">
            <a:tbl>
              <a:tblPr firstRow="1" bandRow="1">
                <a:tableStyleId>{5C22544A-7EE6-4342-B048-85BDC9FD1C3A}</a:tableStyleId>
              </a:tblPr>
              <a:tblGrid>
                <a:gridCol w="2026568"/>
                <a:gridCol w="6203032"/>
              </a:tblGrid>
              <a:tr h="370840">
                <a:tc>
                  <a:txBody>
                    <a:bodyPr/>
                    <a:lstStyle/>
                    <a:p>
                      <a:pPr algn="ctr"/>
                      <a:r>
                        <a:rPr lang="zh-TW" altLang="en-US" sz="2000" dirty="0" smtClean="0"/>
                        <a:t>資源</a:t>
                      </a:r>
                      <a:endParaRPr lang="zh-TW" altLang="en-US" sz="2000" dirty="0"/>
                    </a:p>
                  </a:txBody>
                  <a:tcPr/>
                </a:tc>
                <a:tc>
                  <a:txBody>
                    <a:bodyPr/>
                    <a:lstStyle/>
                    <a:p>
                      <a:pPr algn="ctr"/>
                      <a:r>
                        <a:rPr lang="zh-TW" altLang="en-US" sz="2000" dirty="0" smtClean="0"/>
                        <a:t>內  容</a:t>
                      </a:r>
                      <a:endParaRPr lang="zh-TW" alt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rPr>
                        <a:t>報章雜誌</a:t>
                      </a:r>
                      <a:endParaRPr lang="zh-TW" altLang="en-US" sz="2400" b="1" dirty="0">
                        <a:solidFill>
                          <a:schemeClr val="tx1"/>
                        </a:solidFill>
                      </a:endParaRPr>
                    </a:p>
                  </a:txBody>
                  <a:tcPr anchor="ctr"/>
                </a:tc>
                <a:tc>
                  <a:txBody>
                    <a:bodyPr/>
                    <a:lstStyle/>
                    <a:p>
                      <a:pPr marL="0" algn="just" rtl="0" eaLnBrk="1" latinLnBrk="0" hangingPunct="1">
                        <a:lnSpc>
                          <a:spcPct val="130000"/>
                        </a:lnSpc>
                      </a:pPr>
                      <a:r>
                        <a:rPr kumimoji="0" lang="zh-TW" altLang="en-US" sz="2400" kern="1200" dirty="0" smtClean="0">
                          <a:solidFill>
                            <a:schemeClr val="tx1"/>
                          </a:solidFill>
                          <a:latin typeface="微軟正黑體" panose="020B0604030504040204" pitchFamily="34" charset="-120"/>
                          <a:ea typeface="微軟正黑體" panose="020B0604030504040204" pitchFamily="34" charset="-120"/>
                          <a:cs typeface="+mn-cs"/>
                        </a:rPr>
                        <a:t>報章雜誌的相關議題閱讀，除了豐富你的背景知識，讓你在備審資料中言之有物，也可以掌握產業趨勢，進而對自己的未來發展有些想法與規劃。</a:t>
                      </a:r>
                      <a:endParaRPr kumimoji="0" lang="zh-CN"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rPr>
                        <a:t>YouTube</a:t>
                      </a:r>
                      <a:r>
                        <a:rPr lang="zh-TW" altLang="en-US" sz="2400" b="1" dirty="0" smtClean="0">
                          <a:solidFill>
                            <a:schemeClr val="tx1"/>
                          </a:solidFill>
                        </a:rPr>
                        <a:t> </a:t>
                      </a:r>
                      <a:r>
                        <a:rPr lang="en-US" altLang="zh-TW" sz="2400" b="1" dirty="0" smtClean="0">
                          <a:solidFill>
                            <a:schemeClr val="tx1"/>
                          </a:solidFill>
                        </a:rPr>
                        <a:t>&amp;</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rPr>
                        <a:t>Google</a:t>
                      </a:r>
                      <a:endParaRPr lang="zh-TW" altLang="en-US" sz="2400" b="1" dirty="0">
                        <a:solidFill>
                          <a:schemeClr val="tx1"/>
                        </a:solidFill>
                      </a:endParaRPr>
                    </a:p>
                  </a:txBody>
                  <a:tcPr anchor="ctr"/>
                </a:tc>
                <a:tc>
                  <a:txBody>
                    <a:bodyPr/>
                    <a:lstStyle/>
                    <a:p>
                      <a:pPr marL="0" marR="0" indent="0" algn="just" defTabSz="914400" rtl="0" eaLnBrk="1" fontAlgn="auto" latinLnBrk="0" hangingPunct="1">
                        <a:lnSpc>
                          <a:spcPct val="130000"/>
                        </a:lnSpc>
                        <a:spcBef>
                          <a:spcPts val="0"/>
                        </a:spcBef>
                        <a:spcAft>
                          <a:spcPts val="0"/>
                        </a:spcAft>
                        <a:buClrTx/>
                        <a:buSzTx/>
                        <a:buFontTx/>
                        <a:buNone/>
                        <a:tabLst/>
                        <a:defRPr/>
                      </a:pPr>
                      <a:r>
                        <a:rPr kumimoji="0" lang="zh-TW" altLang="en-US" sz="2400" kern="1200" dirty="0" smtClean="0">
                          <a:solidFill>
                            <a:schemeClr val="tx1"/>
                          </a:solidFill>
                          <a:latin typeface="微軟正黑體" panose="020B0604030504040204" pitchFamily="34" charset="-120"/>
                          <a:ea typeface="微軟正黑體" panose="020B0604030504040204" pitchFamily="34" charset="-120"/>
                          <a:cs typeface="+mn-cs"/>
                        </a:rPr>
                        <a:t>運用關鍵字搜尋相關影片或文章、部落格，充實背景知識，同樣可以掌握產業趨勢與未來發展。將這些瞭解轉化成備審資料的內容。</a:t>
                      </a:r>
                      <a:endParaRPr kumimoji="0"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3" name="標題 2"/>
          <p:cNvSpPr>
            <a:spLocks noGrp="1"/>
          </p:cNvSpPr>
          <p:nvPr>
            <p:ph type="title"/>
          </p:nvPr>
        </p:nvSpPr>
        <p:spPr/>
        <p:txBody>
          <a:bodyPr/>
          <a:lstStyle/>
          <a:p>
            <a:r>
              <a:rPr lang="zh-TW" altLang="en-US" dirty="0" smtClean="0"/>
              <a:t>可以幫助你更加分的</a:t>
            </a:r>
            <a:r>
              <a:rPr lang="en-US" altLang="zh-TW" dirty="0" smtClean="0"/>
              <a:t>…</a:t>
            </a:r>
            <a:endParaRPr lang="zh-TW" altLang="en-US" dirty="0"/>
          </a:p>
        </p:txBody>
      </p:sp>
    </p:spTree>
    <p:extLst>
      <p:ext uri="{BB962C8B-B14F-4D97-AF65-F5344CB8AC3E}">
        <p14:creationId xmlns:p14="http://schemas.microsoft.com/office/powerpoint/2010/main" val="1973160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與各班輔導老師約時間討論備審資料或個人需要</a:t>
            </a:r>
            <a:endParaRPr lang="en-US" altLang="zh-TW" dirty="0" smtClean="0"/>
          </a:p>
          <a:p>
            <a:r>
              <a:rPr lang="zh-TW" altLang="en-US" dirty="0" smtClean="0"/>
              <a:t>來輔導室翻閱畢業學長姐的備審資料範本</a:t>
            </a:r>
            <a:endParaRPr lang="en-US" altLang="zh-TW" dirty="0" smtClean="0"/>
          </a:p>
          <a:p>
            <a:r>
              <a:rPr lang="zh-TW" altLang="en-US" dirty="0" smtClean="0"/>
              <a:t>來輔導室翻閱畢業學長姐的面試經驗分享</a:t>
            </a:r>
            <a:endParaRPr lang="zh-TW" altLang="en-US" dirty="0"/>
          </a:p>
        </p:txBody>
      </p:sp>
      <p:sp>
        <p:nvSpPr>
          <p:cNvPr id="3" name="標題 2"/>
          <p:cNvSpPr>
            <a:spLocks noGrp="1"/>
          </p:cNvSpPr>
          <p:nvPr>
            <p:ph type="title"/>
          </p:nvPr>
        </p:nvSpPr>
        <p:spPr/>
        <p:txBody>
          <a:bodyPr/>
          <a:lstStyle/>
          <a:p>
            <a:r>
              <a:rPr lang="zh-TW" altLang="en-US" dirty="0" smtClean="0"/>
              <a:t>妥善利用輔導室資源</a:t>
            </a:r>
            <a:endParaRPr lang="zh-TW" altLang="en-US" dirty="0"/>
          </a:p>
        </p:txBody>
      </p:sp>
      <p:pic>
        <p:nvPicPr>
          <p:cNvPr id="4" name="圖片 3" descr="DSC_1146.JPG"/>
          <p:cNvPicPr>
            <a:picLocks noChangeAspect="1"/>
          </p:cNvPicPr>
          <p:nvPr/>
        </p:nvPicPr>
        <p:blipFill>
          <a:blip r:embed="rId2" cstate="print">
            <a:lum bright="20000"/>
          </a:blip>
          <a:srcRect l="13775" r="7476"/>
          <a:stretch>
            <a:fillRect/>
          </a:stretch>
        </p:blipFill>
        <p:spPr>
          <a:xfrm>
            <a:off x="4716016" y="3429000"/>
            <a:ext cx="4176464" cy="2983230"/>
          </a:xfrm>
          <a:prstGeom prst="rect">
            <a:avLst/>
          </a:prstGeom>
        </p:spPr>
      </p:pic>
      <p:pic>
        <p:nvPicPr>
          <p:cNvPr id="5" name="圖片 4" descr="DSC_1147.JPG"/>
          <p:cNvPicPr>
            <a:picLocks noChangeAspect="1"/>
          </p:cNvPicPr>
          <p:nvPr/>
        </p:nvPicPr>
        <p:blipFill>
          <a:blip r:embed="rId3" cstate="print"/>
          <a:srcRect l="10098" r="7207"/>
          <a:stretch>
            <a:fillRect/>
          </a:stretch>
        </p:blipFill>
        <p:spPr>
          <a:xfrm>
            <a:off x="179512" y="3429000"/>
            <a:ext cx="4392488" cy="298778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輔導室升學輔導相關活動</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738696812"/>
              </p:ext>
            </p:extLst>
          </p:nvPr>
        </p:nvGraphicFramePr>
        <p:xfrm>
          <a:off x="539552" y="1268760"/>
          <a:ext cx="8064896" cy="3452002"/>
        </p:xfrm>
        <a:graphic>
          <a:graphicData uri="http://schemas.openxmlformats.org/drawingml/2006/table">
            <a:tbl>
              <a:tblPr firstRow="1" bandRow="1">
                <a:tableStyleId>{5C22544A-7EE6-4342-B048-85BDC9FD1C3A}</a:tableStyleId>
              </a:tblPr>
              <a:tblGrid>
                <a:gridCol w="2664296"/>
                <a:gridCol w="5400600"/>
              </a:tblGrid>
              <a:tr h="525922">
                <a:tc>
                  <a:txBody>
                    <a:bodyPr/>
                    <a:lstStyle/>
                    <a:p>
                      <a:pPr algn="ctr"/>
                      <a:r>
                        <a:rPr lang="zh-TW" altLang="en-US" sz="2400" dirty="0" smtClean="0"/>
                        <a:t>日期</a:t>
                      </a:r>
                      <a:r>
                        <a:rPr lang="en-US" altLang="zh-TW" sz="2400" dirty="0" smtClean="0"/>
                        <a:t>&amp;</a:t>
                      </a:r>
                      <a:r>
                        <a:rPr lang="zh-TW" altLang="en-US" sz="2400" dirty="0" smtClean="0"/>
                        <a:t>時間</a:t>
                      </a:r>
                      <a:endParaRPr lang="zh-TW" altLang="en-US" sz="2400" dirty="0"/>
                    </a:p>
                  </a:txBody>
                  <a:tcPr/>
                </a:tc>
                <a:tc>
                  <a:txBody>
                    <a:bodyPr/>
                    <a:lstStyle/>
                    <a:p>
                      <a:pPr algn="ctr"/>
                      <a:r>
                        <a:rPr lang="zh-TW" altLang="en-US" sz="2400" dirty="0" smtClean="0"/>
                        <a:t>活動名稱</a:t>
                      </a:r>
                      <a:endParaRPr lang="zh-TW" altLang="en-US" sz="2400" dirty="0"/>
                    </a:p>
                  </a:txBody>
                  <a:tcPr/>
                </a:tc>
              </a:tr>
              <a:tr h="426581">
                <a:tc>
                  <a:txBody>
                    <a:bodyPr/>
                    <a:lstStyle/>
                    <a:p>
                      <a:pPr algn="ctr"/>
                      <a:r>
                        <a:rPr lang="en-US" altLang="zh-TW" sz="2400" dirty="0" smtClean="0"/>
                        <a:t>109.02.27(</a:t>
                      </a:r>
                      <a:r>
                        <a:rPr lang="zh-TW" altLang="en-US" sz="2400" dirty="0" smtClean="0"/>
                        <a:t>四</a:t>
                      </a:r>
                      <a:r>
                        <a:rPr lang="en-US" altLang="zh-TW" sz="2400" dirty="0" smtClean="0"/>
                        <a:t>)</a:t>
                      </a:r>
                      <a:r>
                        <a:rPr lang="zh-TW" altLang="en-US" sz="2400" dirty="0" smtClean="0"/>
                        <a:t> </a:t>
                      </a:r>
                      <a:r>
                        <a:rPr lang="en-US" altLang="zh-TW" sz="2400" dirty="0" smtClean="0"/>
                        <a:t>18:30</a:t>
                      </a:r>
                      <a:endParaRPr lang="zh-TW" altLang="en-US" sz="2400" dirty="0"/>
                    </a:p>
                  </a:txBody>
                  <a:tcPr anchor="ctr"/>
                </a:tc>
                <a:tc>
                  <a:txBody>
                    <a:bodyPr/>
                    <a:lstStyle/>
                    <a:p>
                      <a:r>
                        <a:rPr lang="zh-TW" altLang="en-US" sz="2400" dirty="0" smtClean="0"/>
                        <a:t>甄選入學</a:t>
                      </a:r>
                      <a:r>
                        <a:rPr lang="en-US" altLang="zh-TW" sz="2400" dirty="0" smtClean="0"/>
                        <a:t>(</a:t>
                      </a:r>
                      <a:r>
                        <a:rPr lang="zh-TW" altLang="en-US" sz="2400" dirty="0" smtClean="0"/>
                        <a:t>繁星</a:t>
                      </a:r>
                      <a:r>
                        <a:rPr lang="en-US" altLang="zh-TW" sz="2400" dirty="0" smtClean="0"/>
                        <a:t>+</a:t>
                      </a:r>
                      <a:r>
                        <a:rPr lang="zh-TW" altLang="en-US" sz="2400" dirty="0" smtClean="0"/>
                        <a:t>申請</a:t>
                      </a:r>
                      <a:r>
                        <a:rPr lang="en-US" altLang="zh-TW" sz="2400" dirty="0" smtClean="0"/>
                        <a:t>)</a:t>
                      </a:r>
                      <a:r>
                        <a:rPr lang="zh-TW" altLang="en-US" sz="2400" dirty="0" smtClean="0"/>
                        <a:t>選填志願說明會</a:t>
                      </a:r>
                      <a:endParaRPr lang="zh-TW" altLang="en-US" sz="2400" dirty="0"/>
                    </a:p>
                  </a:txBody>
                  <a:tcPr anchor="ctr"/>
                </a:tc>
              </a:tr>
              <a:tr h="426581">
                <a:tc>
                  <a:txBody>
                    <a:bodyPr/>
                    <a:lstStyle/>
                    <a:p>
                      <a:pPr algn="ctr"/>
                      <a:r>
                        <a:rPr lang="en-US" altLang="zh-TW" sz="2400" dirty="0" smtClean="0"/>
                        <a:t>109.03.27(</a:t>
                      </a:r>
                      <a:r>
                        <a:rPr lang="zh-TW" altLang="en-US" sz="2400" dirty="0" smtClean="0"/>
                        <a:t>五</a:t>
                      </a:r>
                      <a:r>
                        <a:rPr lang="en-US" altLang="zh-TW" sz="2400" dirty="0" smtClean="0"/>
                        <a:t>)</a:t>
                      </a:r>
                      <a:r>
                        <a:rPr lang="zh-TW" altLang="en-US" sz="2400" dirty="0" smtClean="0"/>
                        <a:t> </a:t>
                      </a:r>
                      <a:r>
                        <a:rPr lang="en-US" altLang="zh-TW" sz="2400" dirty="0" smtClean="0"/>
                        <a:t>14:10</a:t>
                      </a:r>
                      <a:endParaRPr lang="zh-TW" altLang="en-US" sz="2400" dirty="0"/>
                    </a:p>
                  </a:txBody>
                  <a:tcPr anchor="ctr"/>
                </a:tc>
                <a:tc>
                  <a:txBody>
                    <a:bodyPr/>
                    <a:lstStyle/>
                    <a:p>
                      <a:r>
                        <a:rPr lang="zh-TW" altLang="en-US" sz="2400" dirty="0" smtClean="0"/>
                        <a:t>甄選入學面試準備講座</a:t>
                      </a:r>
                      <a:endParaRPr lang="zh-TW" altLang="en-US" sz="2400" dirty="0"/>
                    </a:p>
                  </a:txBody>
                  <a:tcPr anchor="ctr"/>
                </a:tc>
              </a:tr>
              <a:tr h="426581">
                <a:tc>
                  <a:txBody>
                    <a:bodyPr/>
                    <a:lstStyle/>
                    <a:p>
                      <a:pPr algn="ctr"/>
                      <a:r>
                        <a:rPr lang="en-US" altLang="zh-TW" sz="2400" dirty="0" smtClean="0"/>
                        <a:t>109.04.10(</a:t>
                      </a:r>
                      <a:r>
                        <a:rPr lang="zh-TW" altLang="en-US" sz="2400" dirty="0" smtClean="0"/>
                        <a:t>五</a:t>
                      </a:r>
                      <a:r>
                        <a:rPr lang="en-US" altLang="zh-TW" sz="2400" dirty="0" smtClean="0"/>
                        <a:t>) </a:t>
                      </a:r>
                      <a:endParaRPr lang="zh-TW" altLang="en-US" sz="2400" dirty="0"/>
                    </a:p>
                  </a:txBody>
                  <a:tcPr anchor="ctr"/>
                </a:tc>
                <a:tc>
                  <a:txBody>
                    <a:bodyPr/>
                    <a:lstStyle/>
                    <a:p>
                      <a:r>
                        <a:rPr lang="zh-TW" altLang="en-US" sz="2400" dirty="0" smtClean="0"/>
                        <a:t>甄選入學模擬面試</a:t>
                      </a:r>
                      <a:endParaRPr lang="zh-TW" altLang="en-US" sz="2400" dirty="0"/>
                    </a:p>
                  </a:txBody>
                  <a:tcPr anchor="ctr"/>
                </a:tc>
              </a:tr>
              <a:tr h="426581">
                <a:tc>
                  <a:txBody>
                    <a:bodyPr/>
                    <a:lstStyle/>
                    <a:p>
                      <a:pPr algn="ctr"/>
                      <a:r>
                        <a:rPr lang="en-US" altLang="zh-TW" sz="2400" dirty="0" smtClean="0"/>
                        <a:t>109.05.12(</a:t>
                      </a:r>
                      <a:r>
                        <a:rPr lang="zh-TW" altLang="en-US" sz="2400" dirty="0" smtClean="0"/>
                        <a:t>二</a:t>
                      </a:r>
                      <a:r>
                        <a:rPr lang="en-US" altLang="zh-TW" sz="2400" dirty="0" smtClean="0"/>
                        <a:t>) 12:30</a:t>
                      </a:r>
                      <a:endParaRPr lang="zh-TW" altLang="en-US" sz="2400" dirty="0"/>
                    </a:p>
                  </a:txBody>
                  <a:tcPr anchor="ctr"/>
                </a:tc>
                <a:tc>
                  <a:txBody>
                    <a:bodyPr/>
                    <a:lstStyle/>
                    <a:p>
                      <a:r>
                        <a:rPr lang="zh-TW" altLang="en-US" sz="2400" dirty="0" smtClean="0"/>
                        <a:t>申請入學網路登記就讀志願序說明會</a:t>
                      </a:r>
                      <a:endParaRPr lang="zh-TW" altLang="en-US" sz="2400" dirty="0"/>
                    </a:p>
                  </a:txBody>
                  <a:tcPr anchor="ct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25144"/>
            <a:ext cx="2065387" cy="206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4644008" y="5943501"/>
            <a:ext cx="1872208" cy="646331"/>
          </a:xfrm>
          <a:prstGeom prst="rect">
            <a:avLst/>
          </a:prstGeom>
          <a:noFill/>
        </p:spPr>
        <p:txBody>
          <a:bodyPr wrap="square" rtlCol="0">
            <a:spAutoFit/>
          </a:bodyPr>
          <a:lstStyle/>
          <a:p>
            <a:pPr algn="dist"/>
            <a:r>
              <a:rPr lang="zh-TW" altLang="en-US" b="1" dirty="0" smtClean="0">
                <a:solidFill>
                  <a:srgbClr val="FF0000"/>
                </a:solidFill>
                <a:latin typeface="+mn-ea"/>
              </a:rPr>
              <a:t>台中二中輔導室</a:t>
            </a:r>
            <a:endParaRPr lang="en-US" altLang="zh-TW" b="1" dirty="0" smtClean="0">
              <a:solidFill>
                <a:srgbClr val="FF0000"/>
              </a:solidFill>
              <a:latin typeface="+mn-ea"/>
            </a:endParaRPr>
          </a:p>
          <a:p>
            <a:pPr algn="dist"/>
            <a:r>
              <a:rPr lang="zh-TW" altLang="en-US" b="1" dirty="0">
                <a:solidFill>
                  <a:srgbClr val="FF0000"/>
                </a:solidFill>
                <a:latin typeface="+mn-ea"/>
              </a:rPr>
              <a:t>臉書粉絲專頁</a:t>
            </a:r>
          </a:p>
        </p:txBody>
      </p:sp>
    </p:spTree>
    <p:extLst>
      <p:ext uri="{BB962C8B-B14F-4D97-AF65-F5344CB8AC3E}">
        <p14:creationId xmlns:p14="http://schemas.microsoft.com/office/powerpoint/2010/main" val="404614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970" t="15472" r="17612" b="3996"/>
          <a:stretch/>
        </p:blipFill>
        <p:spPr bwMode="auto">
          <a:xfrm>
            <a:off x="91123" y="424399"/>
            <a:ext cx="8945373" cy="610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91123" y="1986235"/>
            <a:ext cx="1176700" cy="285752"/>
          </a:xfrm>
          <a:prstGeom prst="ellipse">
            <a:avLst/>
          </a:prstGeom>
          <a:noFill/>
          <a:ln w="381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539552" y="2317540"/>
            <a:ext cx="1440160" cy="391380"/>
          </a:xfrm>
          <a:prstGeom prst="ellipse">
            <a:avLst/>
          </a:prstGeom>
          <a:noFill/>
          <a:ln w="381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4932040" y="1981320"/>
            <a:ext cx="1176700" cy="336219"/>
          </a:xfrm>
          <a:prstGeom prst="ellipse">
            <a:avLst/>
          </a:prstGeom>
          <a:noFill/>
          <a:ln w="381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4932040" y="2317540"/>
            <a:ext cx="3888432" cy="923330"/>
          </a:xfrm>
          <a:prstGeom prst="rect">
            <a:avLst/>
          </a:prstGeom>
          <a:solidFill>
            <a:schemeClr val="bg2">
              <a:lumMod val="90000"/>
            </a:schemeClr>
          </a:solidFill>
        </p:spPr>
        <p:txBody>
          <a:bodyPr wrap="square" rtlCol="0">
            <a:spAutoFit/>
          </a:bodyPr>
          <a:lstStyle/>
          <a:p>
            <a:r>
              <a:rPr lang="en-US" altLang="zh-TW" dirty="0" smtClean="0">
                <a:solidFill>
                  <a:srgbClr val="FF0000"/>
                </a:solidFill>
              </a:rPr>
              <a:t>3</a:t>
            </a:r>
            <a:r>
              <a:rPr lang="zh-TW" altLang="en-US" dirty="0" smtClean="0">
                <a:solidFill>
                  <a:srgbClr val="FF0000"/>
                </a:solidFill>
              </a:rPr>
              <a:t>月底、</a:t>
            </a:r>
            <a:r>
              <a:rPr lang="en-US" altLang="zh-TW" dirty="0" smtClean="0">
                <a:solidFill>
                  <a:srgbClr val="FF0000"/>
                </a:solidFill>
              </a:rPr>
              <a:t>4</a:t>
            </a:r>
            <a:r>
              <a:rPr lang="zh-TW" altLang="en-US" dirty="0" smtClean="0">
                <a:solidFill>
                  <a:srgbClr val="FF0000"/>
                </a:solidFill>
              </a:rPr>
              <a:t>月初的時候</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可點選</a:t>
            </a:r>
            <a:r>
              <a:rPr lang="en-US" altLang="zh-TW" dirty="0" smtClean="0">
                <a:solidFill>
                  <a:srgbClr val="FF0000"/>
                </a:solidFill>
              </a:rPr>
              <a:t>“</a:t>
            </a:r>
            <a:r>
              <a:rPr lang="zh-TW" altLang="en-US" dirty="0" smtClean="0">
                <a:solidFill>
                  <a:srgbClr val="FF0000"/>
                </a:solidFill>
              </a:rPr>
              <a:t>審查資料上傳</a:t>
            </a:r>
            <a:r>
              <a:rPr lang="en-US" altLang="zh-TW" dirty="0" smtClean="0">
                <a:solidFill>
                  <a:srgbClr val="FF0000"/>
                </a:solidFill>
              </a:rPr>
              <a:t>”</a:t>
            </a:r>
            <a:r>
              <a:rPr lang="zh-TW" altLang="en-US" dirty="0" smtClean="0">
                <a:solidFill>
                  <a:srgbClr val="FF0000"/>
                </a:solidFill>
              </a:rPr>
              <a:t>頁面</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在該頁面下方觀看資料上傳教學影片</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一般大學的校系分則</a:t>
            </a:r>
            <a:endParaRPr lang="zh-TW" altLang="en-US" dirty="0"/>
          </a:p>
        </p:txBody>
      </p:sp>
      <p:sp>
        <p:nvSpPr>
          <p:cNvPr id="2" name="內容版面配置區 1"/>
          <p:cNvSpPr>
            <a:spLocks noGrp="1"/>
          </p:cNvSpPr>
          <p:nvPr>
            <p:ph idx="1"/>
          </p:nvPr>
        </p:nvSpPr>
        <p:spPr/>
        <p:txBody>
          <a:bodyPr/>
          <a:lstStyle/>
          <a:p>
            <a:endParaRPr lang="zh-TW" alt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46" r="30136" b="21088"/>
          <a:stretch/>
        </p:blipFill>
        <p:spPr bwMode="auto">
          <a:xfrm>
            <a:off x="251519" y="1124744"/>
            <a:ext cx="875938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1691680" y="4077072"/>
            <a:ext cx="1176700"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691680" y="4372348"/>
            <a:ext cx="1176700"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707904" y="3465004"/>
            <a:ext cx="5436096" cy="75494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395535" y="5447504"/>
            <a:ext cx="8615369" cy="501776"/>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563888" y="6093296"/>
            <a:ext cx="5328593" cy="646331"/>
          </a:xfrm>
          <a:prstGeom prst="rect">
            <a:avLst/>
          </a:prstGeom>
          <a:noFill/>
        </p:spPr>
        <p:txBody>
          <a:bodyPr wrap="square" rtlCol="0">
            <a:spAutoFit/>
          </a:bodyPr>
          <a:lstStyle/>
          <a:p>
            <a:r>
              <a:rPr lang="zh-TW" altLang="en-US" dirty="0" smtClean="0"/>
              <a:t>甄選入學委員會網址</a:t>
            </a:r>
            <a:endParaRPr lang="en-US" altLang="zh-TW" dirty="0" smtClean="0"/>
          </a:p>
          <a:p>
            <a:r>
              <a:rPr lang="en-US" altLang="zh-TW" dirty="0">
                <a:hlinkClick r:id="rId3"/>
              </a:rPr>
              <a:t>https://www.cac.edu.tw/cacportal/index.php</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r>
              <a:rPr lang="zh-TW" altLang="en-US" dirty="0" smtClean="0"/>
              <a:t>同樣台大國企為例</a:t>
            </a:r>
            <a:r>
              <a:rPr lang="en-US" altLang="zh-TW" dirty="0" smtClean="0"/>
              <a:t>…</a:t>
            </a:r>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69" t="13400" r="2388" b="12968"/>
          <a:stretch/>
        </p:blipFill>
        <p:spPr bwMode="auto">
          <a:xfrm>
            <a:off x="139605" y="1268760"/>
            <a:ext cx="889279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3789040"/>
            <a:ext cx="115212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9" y="3789570"/>
            <a:ext cx="115212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789039"/>
            <a:ext cx="1728191"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789040"/>
            <a:ext cx="1872209"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62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457200" y="44624"/>
            <a:ext cx="8229600" cy="1143000"/>
          </a:xfrm>
        </p:spPr>
        <p:txBody>
          <a:bodyPr/>
          <a:lstStyle/>
          <a:p>
            <a:r>
              <a:rPr lang="zh-TW" altLang="en-US" dirty="0" smtClean="0"/>
              <a:t>一般大學審查資料項目對照表</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384309" y="922673"/>
            <a:ext cx="6572067" cy="5935327"/>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229200"/>
            <a:ext cx="1584176" cy="5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07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374848" y="116632"/>
            <a:ext cx="8229600" cy="922114"/>
          </a:xfrm>
        </p:spPr>
        <p:txBody>
          <a:bodyPr/>
          <a:lstStyle/>
          <a:p>
            <a:r>
              <a:rPr lang="zh-TW" altLang="en-US" dirty="0" smtClean="0"/>
              <a:t>科技大學的校系分則</a:t>
            </a:r>
            <a:r>
              <a:rPr lang="en-US" altLang="zh-TW" dirty="0" smtClean="0"/>
              <a:t>(1)</a:t>
            </a:r>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19" t="16849" r="22313" b="13897"/>
          <a:stretch/>
        </p:blipFill>
        <p:spPr bwMode="auto">
          <a:xfrm>
            <a:off x="67309" y="836711"/>
            <a:ext cx="9005700" cy="599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1475656" y="3691170"/>
            <a:ext cx="864096"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1475656" y="4581128"/>
            <a:ext cx="864096" cy="285752"/>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691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793</TotalTime>
  <Words>3366</Words>
  <Application>Microsoft Office PowerPoint</Application>
  <PresentationFormat>如螢幕大小 (4:3)</PresentationFormat>
  <Paragraphs>252</Paragraphs>
  <Slides>43</Slides>
  <Notes>0</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匯合</vt:lpstr>
      <vt:lpstr>甄選入學備審資料撰寫講習</vt:lpstr>
      <vt:lpstr>先問問自己…</vt:lpstr>
      <vt:lpstr>教授這麼想著…</vt:lpstr>
      <vt:lpstr>需要留意的時間點 (請以各招生管道簡章為準)</vt:lpstr>
      <vt:lpstr>PowerPoint 簡報</vt:lpstr>
      <vt:lpstr>一般大學的校系分則</vt:lpstr>
      <vt:lpstr>同樣台大國企為例…</vt:lpstr>
      <vt:lpstr>一般大學審查資料項目對照表</vt:lpstr>
      <vt:lpstr>科技大學的校系分則(1)</vt:lpstr>
      <vt:lpstr>PowerPoint 簡報</vt:lpstr>
      <vt:lpstr>科大申請招生委員會</vt:lpstr>
      <vt:lpstr>你應該知道的事情…</vt:lpstr>
      <vt:lpstr>關於備審資料</vt:lpstr>
      <vt:lpstr>備審資料製作的迷思</vt:lpstr>
      <vt:lpstr>自傳(學生自述)</vt:lpstr>
      <vt:lpstr>履歷表範例</vt:lpstr>
      <vt:lpstr>PowerPoint 簡報</vt:lpstr>
      <vt:lpstr>PowerPoint 簡報</vt:lpstr>
      <vt:lpstr>PowerPoint 簡報</vt:lpstr>
      <vt:lpstr>如果你是教授看到這樣的自傳…</vt:lpstr>
      <vt:lpstr>自傳書寫要點</vt:lpstr>
      <vt:lpstr>PowerPoint 簡報</vt:lpstr>
      <vt:lpstr>範例-生物環境系統工程學系</vt:lpstr>
      <vt:lpstr>範例-生物環境系統工程學系</vt:lpstr>
      <vt:lpstr>範例-電子工程系</vt:lpstr>
      <vt:lpstr>範例-財務金融學系</vt:lpstr>
      <vt:lpstr>範例-商學院</vt:lpstr>
      <vt:lpstr>讀書計劃(含申請動機)</vt:lpstr>
      <vt:lpstr>申請動機</vt:lpstr>
      <vt:lpstr>申請動機檢核要點</vt:lpstr>
      <vt:lpstr>範例－政大商學院</vt:lpstr>
      <vt:lpstr>範例－成大外文系</vt:lpstr>
      <vt:lpstr>範例－台大生物環境系統工程學系</vt:lpstr>
      <vt:lpstr>讀書計畫</vt:lpstr>
      <vt:lpstr>讀書計畫檢核要點</vt:lpstr>
      <vt:lpstr>範例</vt:lpstr>
      <vt:lpstr>PowerPoint 簡報</vt:lpstr>
      <vt:lpstr>PowerPoint 簡報</vt:lpstr>
      <vt:lpstr>PowerPoint 簡報</vt:lpstr>
      <vt:lpstr>可以幫助你更認識科系的資源</vt:lpstr>
      <vt:lpstr>可以幫助你更加分的…</vt:lpstr>
      <vt:lpstr>妥善利用輔導室資源</vt:lpstr>
      <vt:lpstr>輔導室升學輔導相關活動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如何協助學生完成備審資料</dc:title>
  <dc:creator>Tcssh-Counsel</dc:creator>
  <cp:lastModifiedBy>user</cp:lastModifiedBy>
  <cp:revision>115</cp:revision>
  <dcterms:created xsi:type="dcterms:W3CDTF">2018-02-22T09:07:07Z</dcterms:created>
  <dcterms:modified xsi:type="dcterms:W3CDTF">2020-01-20T05:08:33Z</dcterms:modified>
</cp:coreProperties>
</file>