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19697700" cy="28403550"/>
  <p:notesSz cx="6794500" cy="99218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55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1310963" indent="-1017373" algn="l" rtl="0" fontAlgn="base">
      <a:spcBef>
        <a:spcPct val="0"/>
      </a:spcBef>
      <a:spcAft>
        <a:spcPct val="0"/>
      </a:spcAft>
      <a:defRPr kumimoji="1" sz="55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2622948" indent="-2035765" algn="l" rtl="0" fontAlgn="base">
      <a:spcBef>
        <a:spcPct val="0"/>
      </a:spcBef>
      <a:spcAft>
        <a:spcPct val="0"/>
      </a:spcAft>
      <a:defRPr kumimoji="1" sz="55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3933911" indent="-3053139" algn="l" rtl="0" fontAlgn="base">
      <a:spcBef>
        <a:spcPct val="0"/>
      </a:spcBef>
      <a:spcAft>
        <a:spcPct val="0"/>
      </a:spcAft>
      <a:defRPr kumimoji="1" sz="55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5245895" indent="-4071531" algn="l" rtl="0" fontAlgn="base">
      <a:spcBef>
        <a:spcPct val="0"/>
      </a:spcBef>
      <a:spcAft>
        <a:spcPct val="0"/>
      </a:spcAft>
      <a:defRPr kumimoji="1" sz="55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1467954" algn="l" defTabSz="587182" rtl="0" eaLnBrk="1" latinLnBrk="0" hangingPunct="1">
      <a:defRPr kumimoji="1" sz="55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1761544" algn="l" defTabSz="587182" rtl="0" eaLnBrk="1" latinLnBrk="0" hangingPunct="1">
      <a:defRPr kumimoji="1" sz="55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2055136" algn="l" defTabSz="587182" rtl="0" eaLnBrk="1" latinLnBrk="0" hangingPunct="1">
      <a:defRPr kumimoji="1" sz="55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2348726" algn="l" defTabSz="587182" rtl="0" eaLnBrk="1" latinLnBrk="0" hangingPunct="1">
      <a:defRPr kumimoji="1" sz="55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946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FB1"/>
    <a:srgbClr val="66FFFF"/>
    <a:srgbClr val="FF66FF"/>
    <a:srgbClr val="FF00FF"/>
    <a:srgbClr val="CCFF66"/>
    <a:srgbClr val="800000"/>
    <a:srgbClr val="D8E719"/>
    <a:srgbClr val="3333FF"/>
    <a:srgbClr val="339966"/>
    <a:srgbClr val="70A8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10" autoAdjust="0"/>
    <p:restoredTop sz="98983" autoAdjust="0"/>
  </p:normalViewPr>
  <p:slideViewPr>
    <p:cSldViewPr>
      <p:cViewPr varScale="1">
        <p:scale>
          <a:sx n="27" d="100"/>
          <a:sy n="27" d="100"/>
        </p:scale>
        <p:origin x="-3492" y="-126"/>
      </p:cViewPr>
      <p:guideLst>
        <p:guide orient="horz" pos="8946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6" rIns="91191" bIns="45596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新細明體" pitchFamily="-96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6" rIns="91191" bIns="4559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a typeface="新細明體" pitchFamily="-96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498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6" rIns="91191" bIns="45596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新細明體" pitchFamily="-96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498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6" rIns="91191" bIns="4559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a typeface="新細明體" pitchFamily="-96" charset="-120"/>
              </a:defRPr>
            </a:lvl1pPr>
          </a:lstStyle>
          <a:p>
            <a:pPr>
              <a:defRPr/>
            </a:pPr>
            <a:fld id="{CEAF112E-D1BE-4E0F-ADBA-3F27376B75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29041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6" rIns="91191" bIns="45596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新細明體" pitchFamily="-96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6" rIns="91191" bIns="4559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a typeface="新細明體" pitchFamily="-96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9788" y="744538"/>
            <a:ext cx="257810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3288"/>
            <a:ext cx="54356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6" rIns="91191" bIns="45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98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6" rIns="91191" bIns="45596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ea typeface="新細明體" pitchFamily="-96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4988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91" tIns="45596" rIns="91191" bIns="4559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a typeface="新細明體" pitchFamily="-96" charset="-120"/>
              </a:defRPr>
            </a:lvl1pPr>
          </a:lstStyle>
          <a:p>
            <a:pPr>
              <a:defRPr/>
            </a:pPr>
            <a:fld id="{DD33E5F4-6EDB-4FB5-94E4-AC937593D3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337679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3400" kern="1200">
        <a:solidFill>
          <a:schemeClr val="tx1"/>
        </a:solidFill>
        <a:latin typeface="Arial" charset="0"/>
        <a:ea typeface="新細明體" pitchFamily="-96" charset="-120"/>
        <a:cs typeface="+mn-cs"/>
      </a:defRPr>
    </a:lvl1pPr>
    <a:lvl2pPr marL="1310963" algn="l" rtl="0" eaLnBrk="0" fontAlgn="base" hangingPunct="0">
      <a:spcBef>
        <a:spcPct val="30000"/>
      </a:spcBef>
      <a:spcAft>
        <a:spcPct val="0"/>
      </a:spcAft>
      <a:defRPr kumimoji="1" sz="3400" kern="1200">
        <a:solidFill>
          <a:schemeClr val="tx1"/>
        </a:solidFill>
        <a:latin typeface="Arial" charset="0"/>
        <a:ea typeface="新細明體" pitchFamily="-96" charset="-120"/>
        <a:cs typeface="+mn-cs"/>
      </a:defRPr>
    </a:lvl2pPr>
    <a:lvl3pPr marL="2622948" algn="l" rtl="0" eaLnBrk="0" fontAlgn="base" hangingPunct="0">
      <a:spcBef>
        <a:spcPct val="30000"/>
      </a:spcBef>
      <a:spcAft>
        <a:spcPct val="0"/>
      </a:spcAft>
      <a:defRPr kumimoji="1" sz="3400" kern="1200">
        <a:solidFill>
          <a:schemeClr val="tx1"/>
        </a:solidFill>
        <a:latin typeface="Arial" charset="0"/>
        <a:ea typeface="新細明體" pitchFamily="-96" charset="-120"/>
        <a:cs typeface="+mn-cs"/>
      </a:defRPr>
    </a:lvl3pPr>
    <a:lvl4pPr marL="3933911" algn="l" rtl="0" eaLnBrk="0" fontAlgn="base" hangingPunct="0">
      <a:spcBef>
        <a:spcPct val="30000"/>
      </a:spcBef>
      <a:spcAft>
        <a:spcPct val="0"/>
      </a:spcAft>
      <a:defRPr kumimoji="1" sz="3400" kern="1200">
        <a:solidFill>
          <a:schemeClr val="tx1"/>
        </a:solidFill>
        <a:latin typeface="Arial" charset="0"/>
        <a:ea typeface="新細明體" pitchFamily="-96" charset="-120"/>
        <a:cs typeface="+mn-cs"/>
      </a:defRPr>
    </a:lvl4pPr>
    <a:lvl5pPr marL="5245895" algn="l" rtl="0" eaLnBrk="0" fontAlgn="base" hangingPunct="0">
      <a:spcBef>
        <a:spcPct val="30000"/>
      </a:spcBef>
      <a:spcAft>
        <a:spcPct val="0"/>
      </a:spcAft>
      <a:defRPr kumimoji="1" sz="3400" kern="1200">
        <a:solidFill>
          <a:schemeClr val="tx1"/>
        </a:solidFill>
        <a:latin typeface="Arial" charset="0"/>
        <a:ea typeface="新細明體" pitchFamily="-96" charset="-120"/>
        <a:cs typeface="+mn-cs"/>
      </a:defRPr>
    </a:lvl5pPr>
    <a:lvl6pPr marL="6557642" algn="l" defTabSz="262305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869170" algn="l" defTabSz="262305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9180698" algn="l" defTabSz="262305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492227" algn="l" defTabSz="262305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77328" y="8823522"/>
            <a:ext cx="16743045" cy="608835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54655" y="16095346"/>
            <a:ext cx="13788390" cy="72586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11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23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35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47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559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871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182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494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C4512-A74E-4FF4-A797-5FDFAFA1C03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C4055A-CABA-4715-A80C-7B6558F49A1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4280832" y="1137471"/>
            <a:ext cx="4431983" cy="2423506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84885" y="1137471"/>
            <a:ext cx="12967653" cy="2423506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573F3-BCCB-4AF9-81FE-B194A6D863C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846BD-B7BC-4E58-8027-6C9ED2D61C6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55983" y="18251916"/>
            <a:ext cx="16743045" cy="5641262"/>
          </a:xfrm>
        </p:spPr>
        <p:txBody>
          <a:bodyPr anchor="t"/>
          <a:lstStyle>
            <a:lvl1pPr algn="l">
              <a:defRPr sz="11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55983" y="12038648"/>
            <a:ext cx="16743045" cy="6213275"/>
          </a:xfrm>
        </p:spPr>
        <p:txBody>
          <a:bodyPr anchor="b"/>
          <a:lstStyle>
            <a:lvl1pPr marL="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1pPr>
            <a:lvl2pPr marL="1311844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623688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3pPr>
            <a:lvl4pPr marL="393553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24737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55922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87106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18290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49475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9FC27-2C08-4DD1-9BB6-B22CA627D3B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84885" y="6627501"/>
            <a:ext cx="8699818" cy="18745030"/>
          </a:xfrm>
        </p:spPr>
        <p:txBody>
          <a:bodyPr/>
          <a:lstStyle>
            <a:lvl1pPr>
              <a:defRPr sz="8000"/>
            </a:lvl1pPr>
            <a:lvl2pPr>
              <a:defRPr sz="6900"/>
            </a:lvl2pPr>
            <a:lvl3pPr>
              <a:defRPr sz="57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012997" y="6627501"/>
            <a:ext cx="8699818" cy="18745030"/>
          </a:xfrm>
        </p:spPr>
        <p:txBody>
          <a:bodyPr/>
          <a:lstStyle>
            <a:lvl1pPr>
              <a:defRPr sz="8000"/>
            </a:lvl1pPr>
            <a:lvl2pPr>
              <a:defRPr sz="6900"/>
            </a:lvl2pPr>
            <a:lvl3pPr>
              <a:defRPr sz="57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251E7-3806-4C08-8480-DCFC4B0D320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84892" y="6357926"/>
            <a:ext cx="8703238" cy="2649682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1844" indent="0">
              <a:buNone/>
              <a:defRPr sz="5700" b="1"/>
            </a:lvl2pPr>
            <a:lvl3pPr marL="2623688" indent="0">
              <a:buNone/>
              <a:defRPr sz="5200" b="1"/>
            </a:lvl3pPr>
            <a:lvl4pPr marL="3935532" indent="0">
              <a:buNone/>
              <a:defRPr sz="4600" b="1"/>
            </a:lvl4pPr>
            <a:lvl5pPr marL="5247376" indent="0">
              <a:buNone/>
              <a:defRPr sz="4600" b="1"/>
            </a:lvl5pPr>
            <a:lvl6pPr marL="6559220" indent="0">
              <a:buNone/>
              <a:defRPr sz="4600" b="1"/>
            </a:lvl6pPr>
            <a:lvl7pPr marL="7871064" indent="0">
              <a:buNone/>
              <a:defRPr sz="4600" b="1"/>
            </a:lvl7pPr>
            <a:lvl8pPr marL="9182908" indent="0">
              <a:buNone/>
              <a:defRPr sz="4600" b="1"/>
            </a:lvl8pPr>
            <a:lvl9pPr marL="10494752" indent="0">
              <a:buNone/>
              <a:defRPr sz="4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84892" y="9007607"/>
            <a:ext cx="8703238" cy="16364918"/>
          </a:xfrm>
        </p:spPr>
        <p:txBody>
          <a:bodyPr/>
          <a:lstStyle>
            <a:lvl1pPr>
              <a:defRPr sz="6900"/>
            </a:lvl1pPr>
            <a:lvl2pPr>
              <a:defRPr sz="57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006166" y="6357926"/>
            <a:ext cx="8706656" cy="2649682"/>
          </a:xfrm>
        </p:spPr>
        <p:txBody>
          <a:bodyPr anchor="b"/>
          <a:lstStyle>
            <a:lvl1pPr marL="0" indent="0">
              <a:buNone/>
              <a:defRPr sz="6900" b="1"/>
            </a:lvl1pPr>
            <a:lvl2pPr marL="1311844" indent="0">
              <a:buNone/>
              <a:defRPr sz="5700" b="1"/>
            </a:lvl2pPr>
            <a:lvl3pPr marL="2623688" indent="0">
              <a:buNone/>
              <a:defRPr sz="5200" b="1"/>
            </a:lvl3pPr>
            <a:lvl4pPr marL="3935532" indent="0">
              <a:buNone/>
              <a:defRPr sz="4600" b="1"/>
            </a:lvl4pPr>
            <a:lvl5pPr marL="5247376" indent="0">
              <a:buNone/>
              <a:defRPr sz="4600" b="1"/>
            </a:lvl5pPr>
            <a:lvl6pPr marL="6559220" indent="0">
              <a:buNone/>
              <a:defRPr sz="4600" b="1"/>
            </a:lvl6pPr>
            <a:lvl7pPr marL="7871064" indent="0">
              <a:buNone/>
              <a:defRPr sz="4600" b="1"/>
            </a:lvl7pPr>
            <a:lvl8pPr marL="9182908" indent="0">
              <a:buNone/>
              <a:defRPr sz="4600" b="1"/>
            </a:lvl8pPr>
            <a:lvl9pPr marL="10494752" indent="0">
              <a:buNone/>
              <a:defRPr sz="4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006166" y="9007607"/>
            <a:ext cx="8706656" cy="16364918"/>
          </a:xfrm>
        </p:spPr>
        <p:txBody>
          <a:bodyPr/>
          <a:lstStyle>
            <a:lvl1pPr>
              <a:defRPr sz="6900"/>
            </a:lvl1pPr>
            <a:lvl2pPr>
              <a:defRPr sz="57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234443-5E2B-4537-B8AD-30CC2ACDCAD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CD488-CE88-4879-AE4A-239FEBFE97BF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6419E4-AF14-4644-BACC-2C14142E58A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84892" y="1130882"/>
            <a:ext cx="6480408" cy="4812825"/>
          </a:xfrm>
        </p:spPr>
        <p:txBody>
          <a:bodyPr anchor="b"/>
          <a:lstStyle>
            <a:lvl1pPr algn="l">
              <a:defRPr sz="57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01259" y="1130894"/>
            <a:ext cx="11011563" cy="24241644"/>
          </a:xfrm>
        </p:spPr>
        <p:txBody>
          <a:bodyPr/>
          <a:lstStyle>
            <a:lvl1pPr>
              <a:defRPr sz="9200"/>
            </a:lvl1pPr>
            <a:lvl2pPr>
              <a:defRPr sz="8000"/>
            </a:lvl2pPr>
            <a:lvl3pPr>
              <a:defRPr sz="69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84892" y="5943711"/>
            <a:ext cx="6480408" cy="19428820"/>
          </a:xfrm>
        </p:spPr>
        <p:txBody>
          <a:bodyPr/>
          <a:lstStyle>
            <a:lvl1pPr marL="0" indent="0">
              <a:buNone/>
              <a:defRPr sz="4000"/>
            </a:lvl1pPr>
            <a:lvl2pPr marL="1311844" indent="0">
              <a:buNone/>
              <a:defRPr sz="3400"/>
            </a:lvl2pPr>
            <a:lvl3pPr marL="2623688" indent="0">
              <a:buNone/>
              <a:defRPr sz="2900"/>
            </a:lvl3pPr>
            <a:lvl4pPr marL="3935532" indent="0">
              <a:buNone/>
              <a:defRPr sz="2600"/>
            </a:lvl4pPr>
            <a:lvl5pPr marL="5247376" indent="0">
              <a:buNone/>
              <a:defRPr sz="2600"/>
            </a:lvl5pPr>
            <a:lvl6pPr marL="6559220" indent="0">
              <a:buNone/>
              <a:defRPr sz="2600"/>
            </a:lvl6pPr>
            <a:lvl7pPr marL="7871064" indent="0">
              <a:buNone/>
              <a:defRPr sz="2600"/>
            </a:lvl7pPr>
            <a:lvl8pPr marL="9182908" indent="0">
              <a:buNone/>
              <a:defRPr sz="2600"/>
            </a:lvl8pPr>
            <a:lvl9pPr marL="10494752" indent="0">
              <a:buNone/>
              <a:defRPr sz="2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E1403-8A7B-4B15-9EF8-214E69120F9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60887" y="19882485"/>
            <a:ext cx="11818620" cy="2347241"/>
          </a:xfrm>
        </p:spPr>
        <p:txBody>
          <a:bodyPr anchor="b"/>
          <a:lstStyle>
            <a:lvl1pPr algn="l">
              <a:defRPr sz="57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60887" y="2537909"/>
            <a:ext cx="11818620" cy="17042130"/>
          </a:xfrm>
        </p:spPr>
        <p:txBody>
          <a:bodyPr/>
          <a:lstStyle>
            <a:lvl1pPr marL="0" indent="0">
              <a:buNone/>
              <a:defRPr sz="9200"/>
            </a:lvl1pPr>
            <a:lvl2pPr marL="1311844" indent="0">
              <a:buNone/>
              <a:defRPr sz="8000"/>
            </a:lvl2pPr>
            <a:lvl3pPr marL="2623688" indent="0">
              <a:buNone/>
              <a:defRPr sz="6900"/>
            </a:lvl3pPr>
            <a:lvl4pPr marL="3935532" indent="0">
              <a:buNone/>
              <a:defRPr sz="5700"/>
            </a:lvl4pPr>
            <a:lvl5pPr marL="5247376" indent="0">
              <a:buNone/>
              <a:defRPr sz="5700"/>
            </a:lvl5pPr>
            <a:lvl6pPr marL="6559220" indent="0">
              <a:buNone/>
              <a:defRPr sz="5700"/>
            </a:lvl6pPr>
            <a:lvl7pPr marL="7871064" indent="0">
              <a:buNone/>
              <a:defRPr sz="5700"/>
            </a:lvl7pPr>
            <a:lvl8pPr marL="9182908" indent="0">
              <a:buNone/>
              <a:defRPr sz="5700"/>
            </a:lvl8pPr>
            <a:lvl9pPr marL="10494752" indent="0">
              <a:buNone/>
              <a:defRPr sz="57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60887" y="22229726"/>
            <a:ext cx="11818620" cy="3333469"/>
          </a:xfrm>
        </p:spPr>
        <p:txBody>
          <a:bodyPr/>
          <a:lstStyle>
            <a:lvl1pPr marL="0" indent="0">
              <a:buNone/>
              <a:defRPr sz="4000"/>
            </a:lvl1pPr>
            <a:lvl2pPr marL="1311844" indent="0">
              <a:buNone/>
              <a:defRPr sz="3400"/>
            </a:lvl2pPr>
            <a:lvl3pPr marL="2623688" indent="0">
              <a:buNone/>
              <a:defRPr sz="2900"/>
            </a:lvl3pPr>
            <a:lvl4pPr marL="3935532" indent="0">
              <a:buNone/>
              <a:defRPr sz="2600"/>
            </a:lvl4pPr>
            <a:lvl5pPr marL="5247376" indent="0">
              <a:buNone/>
              <a:defRPr sz="2600"/>
            </a:lvl5pPr>
            <a:lvl6pPr marL="6559220" indent="0">
              <a:buNone/>
              <a:defRPr sz="2600"/>
            </a:lvl6pPr>
            <a:lvl7pPr marL="7871064" indent="0">
              <a:buNone/>
              <a:defRPr sz="2600"/>
            </a:lvl7pPr>
            <a:lvl8pPr marL="9182908" indent="0">
              <a:buNone/>
              <a:defRPr sz="2600"/>
            </a:lvl8pPr>
            <a:lvl9pPr marL="10494752" indent="0">
              <a:buNone/>
              <a:defRPr sz="2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58A0D-48B6-4CC1-BCC9-6933D0DB0CB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984885" y="1137458"/>
            <a:ext cx="17727930" cy="4733925"/>
          </a:xfrm>
          <a:prstGeom prst="rect">
            <a:avLst/>
          </a:prstGeom>
        </p:spPr>
        <p:txBody>
          <a:bodyPr vert="horz" lIns="262369" tIns="131184" rIns="262369" bIns="131184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84885" y="6627501"/>
            <a:ext cx="17727930" cy="18745030"/>
          </a:xfrm>
          <a:prstGeom prst="rect">
            <a:avLst/>
          </a:prstGeom>
        </p:spPr>
        <p:txBody>
          <a:bodyPr vert="horz" lIns="262369" tIns="131184" rIns="262369" bIns="131184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84885" y="26325894"/>
            <a:ext cx="4596130" cy="1512227"/>
          </a:xfrm>
          <a:prstGeom prst="rect">
            <a:avLst/>
          </a:prstGeom>
        </p:spPr>
        <p:txBody>
          <a:bodyPr vert="horz" lIns="262369" tIns="131184" rIns="262369" bIns="131184" rtlCol="0" anchor="ctr"/>
          <a:lstStyle>
            <a:lvl1pPr algn="l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730048" y="26325894"/>
            <a:ext cx="6237605" cy="1512227"/>
          </a:xfrm>
          <a:prstGeom prst="rect">
            <a:avLst/>
          </a:prstGeom>
        </p:spPr>
        <p:txBody>
          <a:bodyPr vert="horz" lIns="262369" tIns="131184" rIns="262369" bIns="131184" rtlCol="0" anchor="ctr"/>
          <a:lstStyle>
            <a:lvl1pPr algn="ct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4116685" y="26325894"/>
            <a:ext cx="4596130" cy="1512227"/>
          </a:xfrm>
          <a:prstGeom prst="rect">
            <a:avLst/>
          </a:prstGeom>
        </p:spPr>
        <p:txBody>
          <a:bodyPr vert="horz" lIns="262369" tIns="131184" rIns="262369" bIns="131184" rtlCol="0" anchor="ctr"/>
          <a:lstStyle>
            <a:lvl1pPr algn="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3540BE-80ED-46C7-9313-FE39D58C978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2623688" rtl="0" eaLnBrk="1" latinLnBrk="0" hangingPunct="1">
        <a:spcBef>
          <a:spcPct val="0"/>
        </a:spcBef>
        <a:buNone/>
        <a:defRPr sz="1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83883" indent="-983883" algn="l" defTabSz="2623688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1pPr>
      <a:lvl2pPr marL="2131746" indent="-819902" algn="l" defTabSz="2623688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3279610" indent="-655922" algn="l" defTabSz="262368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4591454" indent="-655922" algn="l" defTabSz="2623688" rtl="0" eaLnBrk="1" latinLnBrk="0" hangingPunct="1">
        <a:spcBef>
          <a:spcPct val="20000"/>
        </a:spcBef>
        <a:buFont typeface="Arial" pitchFamily="34" charset="0"/>
        <a:buChar char="–"/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903298" indent="-655922" algn="l" defTabSz="2623688" rtl="0" eaLnBrk="1" latinLnBrk="0" hangingPunct="1">
        <a:spcBef>
          <a:spcPct val="20000"/>
        </a:spcBef>
        <a:buFont typeface="Arial" pitchFamily="34" charset="0"/>
        <a:buChar char="»"/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15142" indent="-655922" algn="l" defTabSz="262368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526986" indent="-655922" algn="l" defTabSz="262368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9838830" indent="-655922" algn="l" defTabSz="262368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150674" indent="-655922" algn="l" defTabSz="262368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62368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11844" algn="l" defTabSz="262368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23688" algn="l" defTabSz="262368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35532" algn="l" defTabSz="262368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47376" algn="l" defTabSz="262368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559220" algn="l" defTabSz="262368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871064" algn="l" defTabSz="262368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182908" algn="l" defTabSz="262368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4752" algn="l" defTabSz="2623688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hyperlink" Target="mailto:biotech@asia.edu.tw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群組 10"/>
          <p:cNvGrpSpPr/>
          <p:nvPr/>
        </p:nvGrpSpPr>
        <p:grpSpPr>
          <a:xfrm>
            <a:off x="-49717" y="22466"/>
            <a:ext cx="19747417" cy="28459359"/>
            <a:chOff x="-26423" y="0"/>
            <a:chExt cx="19747417" cy="28459359"/>
          </a:xfrm>
        </p:grpSpPr>
        <p:grpSp>
          <p:nvGrpSpPr>
            <p:cNvPr id="10" name="群組 9"/>
            <p:cNvGrpSpPr/>
            <p:nvPr/>
          </p:nvGrpSpPr>
          <p:grpSpPr>
            <a:xfrm>
              <a:off x="-26423" y="0"/>
              <a:ext cx="19747417" cy="28459359"/>
              <a:chOff x="-26423" y="0"/>
              <a:chExt cx="19747417" cy="2845935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295" y="0"/>
                <a:ext cx="19697699" cy="28403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9" name="群組 8"/>
              <p:cNvGrpSpPr/>
              <p:nvPr/>
            </p:nvGrpSpPr>
            <p:grpSpPr>
              <a:xfrm>
                <a:off x="-26423" y="23761448"/>
                <a:ext cx="19747417" cy="4697911"/>
                <a:chOff x="-26423" y="23761448"/>
                <a:chExt cx="19747417" cy="4697911"/>
              </a:xfrm>
            </p:grpSpPr>
            <p:pic>
              <p:nvPicPr>
                <p:cNvPr id="1031" name="Picture 7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6423" y="23761448"/>
                  <a:ext cx="19747417" cy="46979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30" name="Picture 6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186806" y="25437806"/>
                  <a:ext cx="9534188" cy="28113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720994" cy="541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7" name="Picture 8">
            <a:extLst>
              <a:ext uri="{FF2B5EF4-FFF2-40B4-BE49-F238E27FC236}">
                <a16:creationId xmlns:a16="http://schemas.microsoft.com/office/drawing/2014/main" xmlns="" id="{F8D93899-39BD-4BEA-9C70-1FCEC70465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artisticPencilSketch trans="45000" pressure="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8442"/>
          <a:stretch/>
        </p:blipFill>
        <p:spPr bwMode="auto">
          <a:xfrm rot="10800000">
            <a:off x="-88558" y="6890393"/>
            <a:ext cx="5309215" cy="1689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6">
            <a:extLst>
              <a:ext uri="{FF2B5EF4-FFF2-40B4-BE49-F238E27FC236}">
                <a16:creationId xmlns:a16="http://schemas.microsoft.com/office/drawing/2014/main" xmlns="" id="{E249E4FC-E050-4DAB-B8CB-062E174F69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208" b="47466"/>
          <a:stretch/>
        </p:blipFill>
        <p:spPr bwMode="auto">
          <a:xfrm rot="10800000">
            <a:off x="12979953" y="-36495"/>
            <a:ext cx="6741042" cy="812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2798" y="12534"/>
            <a:ext cx="7056783" cy="67117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文字方塊 20"/>
          <p:cNvSpPr txBox="1"/>
          <p:nvPr/>
        </p:nvSpPr>
        <p:spPr>
          <a:xfrm>
            <a:off x="703835" y="6568927"/>
            <a:ext cx="61388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1000" b="1" dirty="0">
              <a:solidFill>
                <a:srgbClr val="1B0F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775843" y="15353903"/>
            <a:ext cx="608179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1000" b="1" dirty="0">
              <a:solidFill>
                <a:srgbClr val="1B0F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4840867" y="22338679"/>
            <a:ext cx="1226100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919859" y="20178439"/>
            <a:ext cx="626469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1000" b="1" dirty="0">
              <a:solidFill>
                <a:srgbClr val="1B0F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919859" y="10658287"/>
            <a:ext cx="48605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1000" b="1" dirty="0">
              <a:solidFill>
                <a:srgbClr val="1B0F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952306" y="8763720"/>
            <a:ext cx="126117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5014493" y="12458487"/>
            <a:ext cx="148434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zh-TW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024314" y="17442135"/>
            <a:ext cx="1318784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zh-TW" alt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99899" y="25002975"/>
            <a:ext cx="103850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sz="10000" dirty="0">
              <a:solidFill>
                <a:srgbClr val="CCFF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3D8118C1-5B6D-4E41-9DA1-AD65FDBC51D4}"/>
              </a:ext>
            </a:extLst>
          </p:cNvPr>
          <p:cNvSpPr/>
          <p:nvPr/>
        </p:nvSpPr>
        <p:spPr>
          <a:xfrm>
            <a:off x="6411185" y="154381"/>
            <a:ext cx="12366655" cy="535531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12300" b="1" dirty="0">
                <a:ln w="12700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rgbClr val="1B0F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醫學檢驗暨</a:t>
            </a:r>
            <a:endParaRPr lang="en-US" altLang="zh-TW" sz="12300" b="1" dirty="0">
              <a:ln w="12700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rgbClr val="1B0FB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300" b="1" dirty="0">
                <a:ln w="12700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rgbClr val="1B0F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生物技術學系</a:t>
            </a:r>
            <a:endParaRPr lang="en-US" altLang="zh-TW" sz="12300" b="1" dirty="0">
              <a:ln w="12700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rgbClr val="1B0FB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400" b="1" dirty="0">
                <a:ln w="12700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rgbClr val="1B0F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Department of Medical Laboratory Science and Biotechnology</a:t>
            </a:r>
            <a:endParaRPr lang="zh-TW" altLang="en-US" sz="4400" b="1" dirty="0">
              <a:ln w="12700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rgbClr val="1B0FB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F8A0E8CA-2414-4C68-9E85-BCB89B93C116}"/>
              </a:ext>
            </a:extLst>
          </p:cNvPr>
          <p:cNvSpPr/>
          <p:nvPr/>
        </p:nvSpPr>
        <p:spPr>
          <a:xfrm>
            <a:off x="4880298" y="9843840"/>
            <a:ext cx="131744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26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日（星期六）</a:t>
            </a:r>
            <a:endParaRPr lang="en-US" altLang="zh-TW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上午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08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分至下午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05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D7E347D7-8365-45E0-9885-7B267F794E8F}"/>
              </a:ext>
            </a:extLst>
          </p:cNvPr>
          <p:cNvSpPr/>
          <p:nvPr/>
        </p:nvSpPr>
        <p:spPr>
          <a:xfrm>
            <a:off x="2117613" y="5410567"/>
            <a:ext cx="168762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TW" sz="9600" kern="50" dirty="0">
                <a:latin typeface="標楷體" panose="03000509000000000000" pitchFamily="65" charset="-120"/>
                <a:ea typeface="新細明體" panose="02020500000000000000" pitchFamily="18" charset="-120"/>
                <a:cs typeface="標楷體" panose="03000509000000000000" pitchFamily="65" charset="-120"/>
              </a:rPr>
              <a:t>108</a:t>
            </a:r>
            <a:r>
              <a:rPr lang="zh-TW" altLang="zh-TW" sz="9600" kern="50" dirty="0">
                <a:latin typeface="Liberation Serif" panose="02020603050405020304" pitchFamily="18" charset="0"/>
                <a:ea typeface="標楷體" panose="03000509000000000000" pitchFamily="65" charset="-120"/>
                <a:cs typeface="標楷體" panose="03000509000000000000" pitchFamily="65" charset="-120"/>
              </a:rPr>
              <a:t>年度中部地區</a:t>
            </a:r>
            <a:endParaRPr lang="en-US" altLang="zh-TW" sz="9600" kern="50" dirty="0">
              <a:latin typeface="Liberation Serif" panose="02020603050405020304" pitchFamily="18" charset="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pPr algn="ctr">
              <a:spcAft>
                <a:spcPts val="0"/>
              </a:spcAft>
            </a:pPr>
            <a:r>
              <a:rPr lang="zh-TW" altLang="zh-TW" sz="9600" kern="50" dirty="0">
                <a:latin typeface="Liberation Serif" panose="02020603050405020304" pitchFamily="18" charset="0"/>
                <a:ea typeface="標楷體" panose="03000509000000000000" pitchFamily="65" charset="-120"/>
                <a:cs typeface="標楷體" panose="03000509000000000000" pitchFamily="65" charset="-120"/>
              </a:rPr>
              <a:t>高中生一日體驗營</a:t>
            </a:r>
            <a:endParaRPr lang="zh-TW" altLang="zh-TW" sz="6600" kern="50" dirty="0">
              <a:effectLst/>
              <a:latin typeface="Liberation Serif" panose="02020603050405020304" pitchFamily="18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AB61F154-7BB7-4D8F-A7F7-CFAE2EA314E8}"/>
              </a:ext>
            </a:extLst>
          </p:cNvPr>
          <p:cNvSpPr/>
          <p:nvPr/>
        </p:nvSpPr>
        <p:spPr>
          <a:xfrm>
            <a:off x="5014493" y="13527574"/>
            <a:ext cx="112692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6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本校資訊大樓中階梯</a:t>
            </a:r>
            <a:endParaRPr lang="en-US" altLang="zh-TW" sz="6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zh-TW" altLang="en-US" sz="6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6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教室</a:t>
            </a:r>
            <a:r>
              <a:rPr lang="en-US" altLang="zh-TW" sz="6000" dirty="0">
                <a:latin typeface="Times New Roman" panose="02020603050405020304" pitchFamily="18" charset="0"/>
                <a:ea typeface="標楷體" panose="03000509000000000000" pitchFamily="65" charset="-120"/>
              </a:rPr>
              <a:t>I105</a:t>
            </a:r>
            <a:r>
              <a:rPr lang="en-US" altLang="zh-TW" sz="6000" dirty="0">
                <a:latin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r>
              <a:rPr lang="zh-TW" altLang="zh-TW" sz="6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教室</a:t>
            </a:r>
            <a:endParaRPr lang="zh-TW" altLang="en-US" sz="5400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E9416C5D-46B1-4EB6-B349-D1F4B16F41B3}"/>
              </a:ext>
            </a:extLst>
          </p:cNvPr>
          <p:cNvSpPr/>
          <p:nvPr/>
        </p:nvSpPr>
        <p:spPr>
          <a:xfrm>
            <a:off x="3296123" y="17365418"/>
            <a:ext cx="153744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自即日起至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日（星期五）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時止，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請各校輔導中心統一報名，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E-MAIL : 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  <a:hlinkClick r:id="rId10"/>
              </a:rPr>
              <a:t>biotech@asia.edu.tw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本校聯絡人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醫學檢驗暨生物技術學系曾亞勝老師報名人數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:50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人，額滿截止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活動當日參加者每人酌收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元之午餐費及工本費。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B974A3DF-D20D-46DE-AE35-B36D75E8C8C3}"/>
              </a:ext>
            </a:extLst>
          </p:cNvPr>
          <p:cNvSpPr/>
          <p:nvPr/>
        </p:nvSpPr>
        <p:spPr>
          <a:xfrm>
            <a:off x="9489343" y="8432179"/>
            <a:ext cx="2031325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AEA2E0EF-E575-4910-9786-0C01458F8B65}"/>
              </a:ext>
            </a:extLst>
          </p:cNvPr>
          <p:cNvSpPr/>
          <p:nvPr/>
        </p:nvSpPr>
        <p:spPr>
          <a:xfrm>
            <a:off x="9391778" y="11976204"/>
            <a:ext cx="2226457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1FC2B0C3-D9C9-4360-94FA-0122025348D1}"/>
              </a:ext>
            </a:extLst>
          </p:cNvPr>
          <p:cNvSpPr/>
          <p:nvPr/>
        </p:nvSpPr>
        <p:spPr>
          <a:xfrm>
            <a:off x="8411562" y="15697875"/>
            <a:ext cx="3877985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報名方式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5A64E3D8-86A8-466B-B18B-029A309B4A10}"/>
              </a:ext>
            </a:extLst>
          </p:cNvPr>
          <p:cNvSpPr/>
          <p:nvPr/>
        </p:nvSpPr>
        <p:spPr>
          <a:xfrm>
            <a:off x="127771" y="23837067"/>
            <a:ext cx="10945215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主辦單位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r>
              <a:rPr lang="zh-TW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醫學檢驗暨生物技術學系</a:t>
            </a:r>
            <a:endParaRPr lang="en-US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生物資訊與醫學工程學學系</a:t>
            </a:r>
            <a:endParaRPr lang="en-US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財經法律學系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</a:t>
            </a:r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聯合辦理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107947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群組 10"/>
          <p:cNvGrpSpPr/>
          <p:nvPr/>
        </p:nvGrpSpPr>
        <p:grpSpPr>
          <a:xfrm>
            <a:off x="-16739" y="12534"/>
            <a:ext cx="19747417" cy="28459359"/>
            <a:chOff x="-26423" y="0"/>
            <a:chExt cx="19747417" cy="28459359"/>
          </a:xfrm>
        </p:grpSpPr>
        <p:grpSp>
          <p:nvGrpSpPr>
            <p:cNvPr id="10" name="群組 9"/>
            <p:cNvGrpSpPr/>
            <p:nvPr/>
          </p:nvGrpSpPr>
          <p:grpSpPr>
            <a:xfrm>
              <a:off x="-26423" y="0"/>
              <a:ext cx="19747417" cy="28459359"/>
              <a:chOff x="-26423" y="0"/>
              <a:chExt cx="19747417" cy="2845935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295" y="0"/>
                <a:ext cx="19697699" cy="28403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9" name="群組 8"/>
              <p:cNvGrpSpPr/>
              <p:nvPr/>
            </p:nvGrpSpPr>
            <p:grpSpPr>
              <a:xfrm>
                <a:off x="-26423" y="23761448"/>
                <a:ext cx="19747417" cy="4697911"/>
                <a:chOff x="-26423" y="23761448"/>
                <a:chExt cx="19747417" cy="4697911"/>
              </a:xfrm>
            </p:grpSpPr>
            <p:pic>
              <p:nvPicPr>
                <p:cNvPr id="1031" name="Picture 7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26423" y="23761448"/>
                  <a:ext cx="19747417" cy="46979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30" name="Picture 6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186806" y="25437806"/>
                  <a:ext cx="9534188" cy="28113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720994" cy="541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7" name="Picture 8">
            <a:extLst>
              <a:ext uri="{FF2B5EF4-FFF2-40B4-BE49-F238E27FC236}">
                <a16:creationId xmlns:a16="http://schemas.microsoft.com/office/drawing/2014/main" xmlns="" id="{F8D93899-39BD-4BEA-9C70-1FCEC70465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artisticPencilSketch trans="45000" pressure="6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8442"/>
          <a:stretch/>
        </p:blipFill>
        <p:spPr bwMode="auto">
          <a:xfrm rot="10800000">
            <a:off x="-88558" y="6890393"/>
            <a:ext cx="5309215" cy="1689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6">
            <a:extLst>
              <a:ext uri="{FF2B5EF4-FFF2-40B4-BE49-F238E27FC236}">
                <a16:creationId xmlns:a16="http://schemas.microsoft.com/office/drawing/2014/main" xmlns="" id="{E249E4FC-E050-4DAB-B8CB-062E174F69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208" b="47466"/>
          <a:stretch/>
        </p:blipFill>
        <p:spPr bwMode="auto">
          <a:xfrm rot="10800000">
            <a:off x="12979953" y="-36495"/>
            <a:ext cx="6741042" cy="812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2798" y="12534"/>
            <a:ext cx="7056783" cy="67117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文字方塊 20"/>
          <p:cNvSpPr txBox="1"/>
          <p:nvPr/>
        </p:nvSpPr>
        <p:spPr>
          <a:xfrm>
            <a:off x="703835" y="6568927"/>
            <a:ext cx="61388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1000" b="1" dirty="0">
              <a:solidFill>
                <a:srgbClr val="1B0F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775843" y="15353903"/>
            <a:ext cx="608179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1000" b="1" dirty="0">
              <a:solidFill>
                <a:srgbClr val="1B0F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4840867" y="22338679"/>
            <a:ext cx="1226100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919859" y="20178439"/>
            <a:ext cx="626469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1000" b="1" dirty="0">
              <a:solidFill>
                <a:srgbClr val="1B0F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919859" y="10658287"/>
            <a:ext cx="48605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11000" b="1" dirty="0">
              <a:solidFill>
                <a:srgbClr val="1B0F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952306" y="8763720"/>
            <a:ext cx="126117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5014493" y="12458487"/>
            <a:ext cx="148434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zh-TW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024314" y="17442135"/>
            <a:ext cx="1318784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zh-TW" altLang="en-US" sz="7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99899" y="25002975"/>
            <a:ext cx="103850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TW" altLang="en-US" sz="10000" dirty="0">
              <a:solidFill>
                <a:srgbClr val="CCFF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3D8118C1-5B6D-4E41-9DA1-AD65FDBC51D4}"/>
              </a:ext>
            </a:extLst>
          </p:cNvPr>
          <p:cNvSpPr/>
          <p:nvPr/>
        </p:nvSpPr>
        <p:spPr>
          <a:xfrm>
            <a:off x="6411185" y="154381"/>
            <a:ext cx="12366655" cy="535531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12300" b="1" dirty="0">
                <a:ln w="12700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rgbClr val="1B0F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醫學檢驗暨</a:t>
            </a:r>
            <a:endParaRPr lang="en-US" altLang="zh-TW" sz="12300" b="1" dirty="0">
              <a:ln w="12700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rgbClr val="1B0FB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2300" b="1" dirty="0">
                <a:ln w="12700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rgbClr val="1B0F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生物技術學系</a:t>
            </a:r>
            <a:endParaRPr lang="en-US" altLang="zh-TW" sz="12300" b="1" dirty="0">
              <a:ln w="12700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rgbClr val="1B0FB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400" b="1" dirty="0">
                <a:ln w="12700" cmpd="sng">
                  <a:solidFill>
                    <a:schemeClr val="accent5">
                      <a:lumMod val="50000"/>
                    </a:schemeClr>
                  </a:solidFill>
                  <a:prstDash val="solid"/>
                </a:ln>
                <a:solidFill>
                  <a:srgbClr val="1B0FB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Department of Medical Laboratory Science and Biotechnology</a:t>
            </a:r>
            <a:endParaRPr lang="zh-TW" altLang="en-US" sz="4400" b="1" dirty="0">
              <a:ln w="12700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rgbClr val="1B0FB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D7E347D7-8365-45E0-9885-7B267F794E8F}"/>
              </a:ext>
            </a:extLst>
          </p:cNvPr>
          <p:cNvSpPr/>
          <p:nvPr/>
        </p:nvSpPr>
        <p:spPr>
          <a:xfrm>
            <a:off x="2117613" y="5410567"/>
            <a:ext cx="168762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TW" sz="8000" kern="50" dirty="0">
                <a:latin typeface="標楷體" panose="03000509000000000000" pitchFamily="65" charset="-120"/>
                <a:ea typeface="新細明體" panose="02020500000000000000" pitchFamily="18" charset="-120"/>
                <a:cs typeface="標楷體" panose="03000509000000000000" pitchFamily="65" charset="-120"/>
              </a:rPr>
              <a:t>108</a:t>
            </a:r>
            <a:r>
              <a:rPr lang="zh-TW" altLang="zh-TW" sz="8000" kern="50" dirty="0">
                <a:latin typeface="Liberation Serif" panose="02020603050405020304" pitchFamily="18" charset="0"/>
                <a:ea typeface="標楷體" panose="03000509000000000000" pitchFamily="65" charset="-120"/>
                <a:cs typeface="標楷體" panose="03000509000000000000" pitchFamily="65" charset="-120"/>
              </a:rPr>
              <a:t>年度中部地區</a:t>
            </a:r>
            <a:endParaRPr lang="en-US" altLang="zh-TW" sz="8000" kern="50" dirty="0">
              <a:latin typeface="Liberation Serif" panose="02020603050405020304" pitchFamily="18" charset="0"/>
              <a:ea typeface="標楷體" panose="03000509000000000000" pitchFamily="65" charset="-120"/>
              <a:cs typeface="標楷體" panose="03000509000000000000" pitchFamily="65" charset="-120"/>
            </a:endParaRPr>
          </a:p>
          <a:p>
            <a:pPr algn="ctr">
              <a:spcAft>
                <a:spcPts val="0"/>
              </a:spcAft>
            </a:pPr>
            <a:r>
              <a:rPr lang="zh-TW" altLang="zh-TW" sz="8000" kern="50" dirty="0">
                <a:latin typeface="Liberation Serif" panose="02020603050405020304" pitchFamily="18" charset="0"/>
                <a:ea typeface="標楷體" panose="03000509000000000000" pitchFamily="65" charset="-120"/>
                <a:cs typeface="標楷體" panose="03000509000000000000" pitchFamily="65" charset="-120"/>
              </a:rPr>
              <a:t>高中生一日體驗營</a:t>
            </a:r>
            <a:endParaRPr lang="zh-TW" altLang="zh-TW" sz="5400" kern="50" dirty="0">
              <a:effectLst/>
              <a:latin typeface="Liberation Serif" panose="02020603050405020304" pitchFamily="18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B974A3DF-D20D-46DE-AE35-B36D75E8C8C3}"/>
              </a:ext>
            </a:extLst>
          </p:cNvPr>
          <p:cNvSpPr/>
          <p:nvPr/>
        </p:nvSpPr>
        <p:spPr>
          <a:xfrm>
            <a:off x="8264881" y="8048229"/>
            <a:ext cx="4801314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活動流程表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5A64E3D8-86A8-466B-B18B-029A309B4A10}"/>
              </a:ext>
            </a:extLst>
          </p:cNvPr>
          <p:cNvSpPr/>
          <p:nvPr/>
        </p:nvSpPr>
        <p:spPr>
          <a:xfrm>
            <a:off x="127771" y="23778839"/>
            <a:ext cx="11017223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主辦單位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</a:p>
          <a:p>
            <a:r>
              <a:rPr lang="zh-TW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醫學檢驗暨生物技術學系</a:t>
            </a:r>
            <a:endParaRPr lang="en-US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生物資訊與醫學工程學學系</a:t>
            </a:r>
            <a:endParaRPr lang="en-US" altLang="zh-TW" sz="4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財經法律學系</a:t>
            </a:r>
            <a:r>
              <a:rPr lang="en-US" altLang="zh-TW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</a:t>
            </a:r>
            <a:r>
              <a:rPr lang="zh-TW" altLang="en-US" sz="4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聯合辦理</a:t>
            </a:r>
            <a:endParaRPr lang="zh-TW" altLang="en-US" sz="4800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xmlns="" id="{47EA3030-1165-4AAF-B3D5-6B423ABEE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2917035"/>
              </p:ext>
            </p:extLst>
          </p:nvPr>
        </p:nvGraphicFramePr>
        <p:xfrm>
          <a:off x="1031738" y="9484292"/>
          <a:ext cx="17827153" cy="1385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7299">
                  <a:extLst>
                    <a:ext uri="{9D8B030D-6E8A-4147-A177-3AD203B41FA5}">
                      <a16:colId xmlns:a16="http://schemas.microsoft.com/office/drawing/2014/main" xmlns="" val="3315818352"/>
                    </a:ext>
                  </a:extLst>
                </a:gridCol>
                <a:gridCol w="6880245">
                  <a:extLst>
                    <a:ext uri="{9D8B030D-6E8A-4147-A177-3AD203B41FA5}">
                      <a16:colId xmlns:a16="http://schemas.microsoft.com/office/drawing/2014/main" xmlns="" val="4117956859"/>
                    </a:ext>
                  </a:extLst>
                </a:gridCol>
                <a:gridCol w="3313377">
                  <a:extLst>
                    <a:ext uri="{9D8B030D-6E8A-4147-A177-3AD203B41FA5}">
                      <a16:colId xmlns:a16="http://schemas.microsoft.com/office/drawing/2014/main" xmlns="" val="3176151676"/>
                    </a:ext>
                  </a:extLst>
                </a:gridCol>
                <a:gridCol w="4586232">
                  <a:extLst>
                    <a:ext uri="{9D8B030D-6E8A-4147-A177-3AD203B41FA5}">
                      <a16:colId xmlns:a16="http://schemas.microsoft.com/office/drawing/2014/main" xmlns="" val="1540869110"/>
                    </a:ext>
                  </a:extLst>
                </a:gridCol>
              </a:tblGrid>
              <a:tr h="10708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時間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 dirty="0">
                          <a:effectLst/>
                        </a:rPr>
                        <a:t>活動名稱</a:t>
                      </a:r>
                      <a:endParaRPr lang="zh-TW" sz="3500" kern="50" dirty="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 dirty="0">
                          <a:effectLst/>
                        </a:rPr>
                        <a:t>授課教師</a:t>
                      </a:r>
                      <a:endParaRPr lang="zh-TW" sz="3500" kern="50" dirty="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活動地點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1044423215"/>
                  </a:ext>
                </a:extLst>
              </a:tr>
              <a:tr h="1509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08:30 – 08:50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 dirty="0">
                          <a:effectLst/>
                        </a:rPr>
                        <a:t>報到、集合點名</a:t>
                      </a:r>
                      <a:r>
                        <a:rPr lang="en-US" sz="3500" kern="100" dirty="0">
                          <a:effectLst/>
                        </a:rPr>
                        <a:t>(</a:t>
                      </a:r>
                      <a:r>
                        <a:rPr lang="zh-TW" sz="3500" kern="100" dirty="0">
                          <a:effectLst/>
                        </a:rPr>
                        <a:t>自行前往</a:t>
                      </a:r>
                      <a:r>
                        <a:rPr lang="en-US" sz="3500" kern="100" dirty="0">
                          <a:effectLst/>
                        </a:rPr>
                        <a:t>)</a:t>
                      </a:r>
                      <a:endParaRPr lang="zh-TW" sz="3500" kern="50" dirty="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張益銍老師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亞洲大學正門口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1721024306"/>
                  </a:ext>
                </a:extLst>
              </a:tr>
              <a:tr h="562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09:00 – 09:10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醫學檢驗的簡介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黃元勵主任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H 306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2316880517"/>
                  </a:ext>
                </a:extLst>
              </a:tr>
              <a:tr h="7258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09:10 – 10:00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採集血液</a:t>
                      </a:r>
                      <a:r>
                        <a:rPr lang="en-US" sz="3500" kern="100">
                          <a:effectLst/>
                        </a:rPr>
                        <a:t>(</a:t>
                      </a:r>
                      <a:r>
                        <a:rPr lang="zh-TW" sz="3500" kern="100">
                          <a:effectLst/>
                        </a:rPr>
                        <a:t>抽血練習</a:t>
                      </a:r>
                      <a:r>
                        <a:rPr lang="en-US" sz="3500" kern="100">
                          <a:effectLst/>
                        </a:rPr>
                        <a:t>)</a:t>
                      </a:r>
                      <a:r>
                        <a:rPr lang="zh-TW" sz="3500" kern="100">
                          <a:effectLst/>
                        </a:rPr>
                        <a:t>的體驗學習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張益銍老師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H 306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2821114750"/>
                  </a:ext>
                </a:extLst>
              </a:tr>
              <a:tr h="1347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10:10 – 11:00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辨識鑑定血液和血型的重要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張益銍老師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H 306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1061832696"/>
                  </a:ext>
                </a:extLst>
              </a:tr>
              <a:tr h="1052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11:10 – 12:00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啥</a:t>
                      </a:r>
                      <a:r>
                        <a:rPr lang="en-US" sz="3500" kern="100">
                          <a:effectLst/>
                        </a:rPr>
                        <a:t>! </a:t>
                      </a:r>
                      <a:r>
                        <a:rPr lang="zh-TW" sz="3500" kern="100">
                          <a:effectLst/>
                        </a:rPr>
                        <a:t>電腦也會看病</a:t>
                      </a:r>
                      <a:r>
                        <a:rPr lang="en-US" sz="3500" kern="100">
                          <a:effectLst/>
                        </a:rPr>
                        <a:t>?! </a:t>
                      </a:r>
                      <a:r>
                        <a:rPr lang="zh-TW" sz="3500" kern="100">
                          <a:effectLst/>
                        </a:rPr>
                        <a:t>淺談精準醫療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詹雯玲老師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I 211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371321884"/>
                  </a:ext>
                </a:extLst>
              </a:tr>
              <a:tr h="733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12:00 – 13:00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午餐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 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I 105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613369415"/>
                  </a:ext>
                </a:extLst>
              </a:tr>
              <a:tr h="10553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13:10 – 14:00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3D</a:t>
                      </a:r>
                      <a:r>
                        <a:rPr lang="zh-TW" sz="3500" kern="100">
                          <a:effectLst/>
                        </a:rPr>
                        <a:t>列印技術於醫療與生物醫學之應用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何佳哲老師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I 105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763018850"/>
                  </a:ext>
                </a:extLst>
              </a:tr>
              <a:tr h="1467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14:10 – 15:00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財經法律的學習認知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宋名晰老師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M 518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3534073091"/>
                  </a:ext>
                </a:extLst>
              </a:tr>
              <a:tr h="1387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15:10 – 16:00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模擬法庭的體驗學習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宋名晰老師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M 518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1301289317"/>
                  </a:ext>
                </a:extLst>
              </a:tr>
              <a:tr h="1583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16:10 – 17:00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>
                          <a:effectLst/>
                        </a:rPr>
                        <a:t>綜合座談討論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 dirty="0">
                          <a:effectLst/>
                        </a:rPr>
                        <a:t>黃元勵主任</a:t>
                      </a:r>
                      <a:endParaRPr lang="en-US" altLang="zh-TW" sz="35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 dirty="0">
                          <a:effectLst/>
                        </a:rPr>
                        <a:t>胡若梅主任</a:t>
                      </a:r>
                      <a:endParaRPr lang="en-US" altLang="zh-TW" sz="35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 dirty="0">
                          <a:effectLst/>
                        </a:rPr>
                        <a:t>唐淑美主任</a:t>
                      </a:r>
                      <a:r>
                        <a:rPr lang="en-US" altLang="zh-TW" sz="3500" kern="100" dirty="0">
                          <a:effectLst/>
                        </a:rPr>
                        <a:t>   </a:t>
                      </a:r>
                      <a:endParaRPr lang="zh-TW" sz="3500" kern="50" dirty="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M 518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331719003"/>
                  </a:ext>
                </a:extLst>
              </a:tr>
              <a:tr h="13295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>
                          <a:effectLst/>
                        </a:rPr>
                        <a:t>17:00 ~</a:t>
                      </a:r>
                      <a:endParaRPr lang="zh-TW" sz="3500" kern="5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 dirty="0">
                          <a:effectLst/>
                        </a:rPr>
                        <a:t>賦歸</a:t>
                      </a:r>
                      <a:endParaRPr lang="zh-TW" sz="3500" kern="50" dirty="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500" kern="100" dirty="0">
                          <a:effectLst/>
                        </a:rPr>
                        <a:t> </a:t>
                      </a:r>
                      <a:endParaRPr lang="zh-TW" sz="3500" kern="50" dirty="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500" kern="100" dirty="0">
                          <a:effectLst/>
                        </a:rPr>
                        <a:t>亞洲大學正門口</a:t>
                      </a:r>
                      <a:endParaRPr lang="zh-TW" sz="3500" kern="50" dirty="0">
                        <a:effectLst/>
                        <a:latin typeface="Liberation Serif" panose="02020603050405020304" pitchFamily="18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194048" marR="194048" marT="0" marB="0" anchor="ctr"/>
                </a:tc>
                <a:extLst>
                  <a:ext uri="{0D108BD9-81ED-4DB2-BD59-A6C34878D82A}">
                    <a16:rowId xmlns:a16="http://schemas.microsoft.com/office/drawing/2014/main" xmlns="" val="4265686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891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4315</TotalTime>
  <Words>337</Words>
  <Application>Microsoft Office PowerPoint</Application>
  <PresentationFormat>自訂</PresentationFormat>
  <Paragraphs>81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梁華文</dc:creator>
  <cp:lastModifiedBy>user</cp:lastModifiedBy>
  <cp:revision>458</cp:revision>
  <cp:lastPrinted>2008-04-15T08:15:34Z</cp:lastPrinted>
  <dcterms:created xsi:type="dcterms:W3CDTF">2008-04-14T05:21:29Z</dcterms:created>
  <dcterms:modified xsi:type="dcterms:W3CDTF">2019-10-09T01:41:37Z</dcterms:modified>
</cp:coreProperties>
</file>